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3"/>
  </p:notesMasterIdLst>
  <p:sldIdLst>
    <p:sldId id="257" r:id="rId5"/>
    <p:sldId id="263" r:id="rId6"/>
    <p:sldId id="270" r:id="rId7"/>
    <p:sldId id="271" r:id="rId8"/>
    <p:sldId id="266" r:id="rId9"/>
    <p:sldId id="275" r:id="rId10"/>
    <p:sldId id="282" r:id="rId11"/>
    <p:sldId id="268" r:id="rId12"/>
    <p:sldId id="278" r:id="rId13"/>
    <p:sldId id="280" r:id="rId14"/>
    <p:sldId id="279" r:id="rId15"/>
    <p:sldId id="272" r:id="rId16"/>
    <p:sldId id="273" r:id="rId17"/>
    <p:sldId id="281" r:id="rId18"/>
    <p:sldId id="283" r:id="rId19"/>
    <p:sldId id="276" r:id="rId20"/>
    <p:sldId id="274" r:id="rId21"/>
    <p:sldId id="267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0063"/>
    <a:srgbClr val="FF5F3F"/>
    <a:srgbClr val="FFFF99"/>
    <a:srgbClr val="83008F"/>
    <a:srgbClr val="A626AA"/>
    <a:srgbClr val="7426AA"/>
    <a:srgbClr val="742671"/>
    <a:srgbClr val="C90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729AC1-361D-48F0-B8B9-2C3BAA1B98B2}" v="30" dt="2024-04-12T05:03:14.5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63531" autoAdjust="0"/>
  </p:normalViewPr>
  <p:slideViewPr>
    <p:cSldViewPr snapToGrid="0" snapToObjects="1">
      <p:cViewPr varScale="1">
        <p:scale>
          <a:sx n="65" d="100"/>
          <a:sy n="65" d="100"/>
        </p:scale>
        <p:origin x="1052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07D50-7DEA-4E3F-A9DD-6F1EF14D7175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48F62-73DC-4F00-833F-A62D99CAAA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855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25000"/>
              </a:lnSpc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&gt;New to libraries/HE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25000"/>
              </a:lnSpc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&gt;Learning effective customer service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25000"/>
              </a:lnSpc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&gt;Today, look at it through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FAQs</a:t>
            </a:r>
            <a:endParaRPr lang="en-GB" sz="16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48F62-73DC-4F00-833F-A62D99CAAA3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518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&gt;AKA How long is a piece of string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&gt;No magic number for how expansive FAQs should be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&gt;It’s about finding a balance: cover what’s needed without becoming unwieldy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&gt;Start with fewer questions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&gt;Analytics will indicate gaps overtime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48F62-73DC-4F00-833F-A62D99CAAA3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46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&gt;Tracking data to draw conclusions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&gt;What to track: query, when it happened, how it was asked, what topic it relates to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&gt;Look at patterns &amp; trends in queries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&gt;Do they change depending on the point in the year or time of day?</a:t>
            </a:r>
            <a:b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&gt;Any spikes in Qs around particular service points?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&gt;Match up changes to Qs with recent changes to service?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&gt;Different Qs from different users?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48F62-73DC-4F00-833F-A62D99CAAA3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195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&gt;Now we have Qs, we need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write As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&gt;Use “I”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&gt;Short paragraph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 (</a:t>
            </a:r>
            <a:r>
              <a:rPr lang="en-GB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point 3</a:t>
            </a: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&gt;Still answer the Q, don’t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 link (summarise)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&gt;Organising, filtering, searching</a:t>
            </a: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48F62-73DC-4F00-833F-A62D99CAAA3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172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&gt;Up-to-date &amp; relevant &gt;regularly reviewed (aided by feedback)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&gt;Limitations to format, text based + requiring online access can pose difficulties for some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&gt;Only a tool in our belt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&gt;Can’t/shouldn’t cover all possible queries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48F62-73DC-4F00-833F-A62D99CAAA3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691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&gt;Panel from popular webcomic 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xkcd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&gt;Highlights frustration of ineffective info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&gt;Spectrum between ‘solving problems and creating problems’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&gt;Want to aim to move everything as far left as we can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48F62-73DC-4F00-833F-A62D99CAAA3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8691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&gt;From left to right: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[1 click] Ideal is having tools that are intuitively designed + well-signposted, only need minimal reference info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[2 click] Otherwise, we want to be sure anything that needs additional info has it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[3 click] Finally, make sure info that is out there is doing its job &amp; not adding confusion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48F62-73DC-4F00-833F-A62D99CAAA3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8211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&gt;The review process-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&gt;Review queries: Look at service points + feedback to find gaps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&gt;Develop info: update FAQs to address gaps &amp; maintain relevancy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&gt;Collect analytics: monitor how users interact with the service &amp; see how updates are received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48F62-73DC-4F00-833F-A62D99CAAA3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6169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/>
              <a:t>I hope I’ve got across why I think FAQs are an important part of good service, but to summarise: [line]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48F62-73DC-4F00-833F-A62D99CAAA3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8661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/>
              <a:t>Thanks for listening. I’ve never actually given a presentation before but I think that went well. Any 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48F62-73DC-4F00-833F-A62D99CAAA3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783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&gt;Seen FAQ pages before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&gt;Qs with As underneath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&gt;Quick example: how to return a book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&gt;Library page or google, find info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&gt;No direct interaction with staff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&gt;Does this count as service?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&gt;Let’s explore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48F62-73DC-4F00-833F-A62D99CAAA3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828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&gt;First, common scenarios (asked the most)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 All have something in common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&gt;Customer initiated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clicks</a:t>
            </a: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&gt;Reactive service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48F62-73DC-4F00-833F-A62D99CAAA3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249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&gt;But we also engage in Proactive service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 </a:t>
            </a:r>
            <a:r>
              <a:rPr lang="en-GB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(points)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&gt;In terms of library assistant role (</a:t>
            </a:r>
            <a:r>
              <a:rPr lang="en-GB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point</a:t>
            </a: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&gt;FAQs meet this criteria (</a:t>
            </a:r>
            <a:r>
              <a:rPr lang="en-GB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clicks)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&gt;Yes, they’re proactive customer service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&gt;AKA self-service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48F62-73DC-4F00-833F-A62D99CAAA3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307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&gt;Why this is important…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&gt;Listed benefits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 (</a:t>
            </a:r>
            <a:r>
              <a:rPr lang="en-GB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points</a:t>
            </a: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&gt;I can speak from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experience re: last one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48F62-73DC-4F00-833F-A62D99CAAA3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395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&gt;User asks: how to export references from DB into citation tool we provide.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&gt;I searched “How do I export references” on FAQ page.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&gt;Concise list of 4 bullet points + screenshot.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&gt;Walked through the steps and told them where to find the info.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&gt;This interaction inspired me to look into topic.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48F62-73DC-4F00-833F-A62D99CAAA3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843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&gt;When building FAQs what are the aims?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&gt;[lines]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48F62-73DC-4F00-833F-A62D99CAAA3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284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&gt;With those aims in mind we start by finding Qs.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&gt;Two areas to draw from: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&gt;Service points and analytics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&gt;Mapping out service gives us an idea of possible queries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&gt;Analytics qualifies what’s actually being asked frequently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48F62-73DC-4F00-833F-A62D99CAAA3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771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&gt;How do users interact w/ service points?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&gt;No guarantee they will intuit the intended use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&gt;[quote]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&gt;Broad in approach, if answers don’t match exactly they’re still useful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&gt;We use the language of Qs &amp; As, it’s how users speak.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&gt;Might not be experts in crafting searches.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&gt;Ultimately we have to listen to them to know what they want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48F62-73DC-4F00-833F-A62D99CAAA3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895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15241" y="2593508"/>
            <a:ext cx="3745793" cy="60221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15241" y="1983884"/>
            <a:ext cx="3745793" cy="609624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15241" y="2593508"/>
            <a:ext cx="3745793" cy="60221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5241" y="1983884"/>
            <a:ext cx="3745793" cy="609624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205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15241" y="2593508"/>
            <a:ext cx="3745793" cy="60221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5241" y="1983884"/>
            <a:ext cx="3745793" cy="609624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983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15241" y="2593508"/>
            <a:ext cx="3745793" cy="60221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5241" y="1983884"/>
            <a:ext cx="3745793" cy="609624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845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381567" y="961534"/>
            <a:ext cx="8401928" cy="3300500"/>
          </a:xfrm>
          <a:prstGeom prst="rect">
            <a:avLst/>
          </a:prstGeom>
        </p:spPr>
        <p:txBody>
          <a:bodyPr vert="horz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600063"/>
              </a:buClr>
              <a:buSzTx/>
              <a:buFont typeface="Arial"/>
              <a:buChar char="•"/>
              <a:tabLst/>
              <a:defRPr sz="1400" baseline="0">
                <a:latin typeface="Arial"/>
                <a:cs typeface="Arial"/>
              </a:defRPr>
            </a:lvl1pPr>
            <a:lvl2pPr>
              <a:defRPr sz="14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text</a:t>
            </a:r>
          </a:p>
          <a:p>
            <a:pPr lvl="0"/>
            <a:r>
              <a:rPr lang="en-GB" dirty="0"/>
              <a:t>text</a:t>
            </a:r>
          </a:p>
          <a:p>
            <a:pPr lvl="0"/>
            <a:r>
              <a:rPr lang="en-GB" dirty="0"/>
              <a:t>text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359AA-A038-1245-9D52-20676F747896}"/>
              </a:ext>
            </a:extLst>
          </p:cNvPr>
          <p:cNvSpPr txBox="1"/>
          <p:nvPr userDrawn="1"/>
        </p:nvSpPr>
        <p:spPr>
          <a:xfrm>
            <a:off x="8352755" y="4788351"/>
            <a:ext cx="739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FB5099B-FE44-5A42-BA56-6696CD855C2E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AF3734-F6AC-051B-D272-0CBA8FFD86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567" y="206375"/>
            <a:ext cx="7187777" cy="519766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516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7CCDE4-CD07-CC29-46E0-74CDAC4D83C8}"/>
              </a:ext>
            </a:extLst>
          </p:cNvPr>
          <p:cNvSpPr txBox="1"/>
          <p:nvPr userDrawn="1"/>
        </p:nvSpPr>
        <p:spPr>
          <a:xfrm>
            <a:off x="8352755" y="4788351"/>
            <a:ext cx="739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FB5099B-FE44-5A42-BA56-6696CD855C2E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BAEA58F5-73A1-8904-AFA7-5795243AC4B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567" y="1853517"/>
            <a:ext cx="8401928" cy="3031982"/>
          </a:xfrm>
          <a:prstGeom prst="rect">
            <a:avLst/>
          </a:prstGeom>
        </p:spPr>
        <p:txBody>
          <a:bodyPr vert="horz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600063"/>
              </a:buClr>
              <a:buSzTx/>
              <a:buFont typeface="Arial"/>
              <a:buChar char="•"/>
              <a:tabLst/>
              <a:defRPr sz="1400" baseline="0">
                <a:latin typeface="Arial"/>
                <a:cs typeface="Arial"/>
              </a:defRPr>
            </a:lvl1pPr>
            <a:lvl2pPr>
              <a:defRPr sz="14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text</a:t>
            </a:r>
          </a:p>
          <a:p>
            <a:pPr lvl="0"/>
            <a:r>
              <a:rPr lang="en-GB" dirty="0"/>
              <a:t>text</a:t>
            </a:r>
          </a:p>
          <a:p>
            <a:pPr lvl="0"/>
            <a:r>
              <a:rPr lang="en-GB" dirty="0"/>
              <a:t>text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D2346B5-A694-0ACC-D1C4-ACF42BE73AA4}"/>
              </a:ext>
            </a:extLst>
          </p:cNvPr>
          <p:cNvCxnSpPr/>
          <p:nvPr userDrawn="1"/>
        </p:nvCxnSpPr>
        <p:spPr>
          <a:xfrm>
            <a:off x="381567" y="1668162"/>
            <a:ext cx="8401928" cy="0"/>
          </a:xfrm>
          <a:prstGeom prst="line">
            <a:avLst/>
          </a:prstGeom>
          <a:ln>
            <a:solidFill>
              <a:srgbClr val="6000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2">
            <a:extLst>
              <a:ext uri="{FF2B5EF4-FFF2-40B4-BE49-F238E27FC236}">
                <a16:creationId xmlns:a16="http://schemas.microsoft.com/office/drawing/2014/main" id="{920F3239-8C0F-9E81-F2E8-7817247B2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567" y="960962"/>
            <a:ext cx="8401928" cy="610054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rgbClr val="600063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78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7CCDE4-CD07-CC29-46E0-74CDAC4D83C8}"/>
              </a:ext>
            </a:extLst>
          </p:cNvPr>
          <p:cNvSpPr txBox="1"/>
          <p:nvPr userDrawn="1"/>
        </p:nvSpPr>
        <p:spPr>
          <a:xfrm>
            <a:off x="8352755" y="4788351"/>
            <a:ext cx="739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FB5099B-FE44-5A42-BA56-6696CD855C2E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BAEA58F5-73A1-8904-AFA7-5795243AC4B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567" y="999241"/>
            <a:ext cx="8401928" cy="3864990"/>
          </a:xfrm>
          <a:prstGeom prst="rect">
            <a:avLst/>
          </a:prstGeom>
        </p:spPr>
        <p:txBody>
          <a:bodyPr vert="horz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600063"/>
              </a:buClr>
              <a:buSzTx/>
              <a:buFont typeface="Arial"/>
              <a:buChar char="•"/>
              <a:tabLst/>
              <a:defRPr sz="1400" baseline="0">
                <a:latin typeface="Arial"/>
                <a:cs typeface="Arial"/>
              </a:defRPr>
            </a:lvl1pPr>
            <a:lvl2pPr>
              <a:defRPr sz="14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text</a:t>
            </a:r>
          </a:p>
          <a:p>
            <a:pPr lvl="0"/>
            <a:r>
              <a:rPr lang="en-GB" dirty="0"/>
              <a:t>text</a:t>
            </a:r>
          </a:p>
          <a:p>
            <a:pPr lvl="0"/>
            <a:r>
              <a:rPr lang="en-GB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3787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381567" y="961534"/>
            <a:ext cx="8401928" cy="3975592"/>
          </a:xfrm>
          <a:prstGeom prst="rect">
            <a:avLst/>
          </a:prstGeom>
        </p:spPr>
        <p:txBody>
          <a:bodyPr vert="horz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600063"/>
              </a:buClr>
              <a:buSzTx/>
              <a:buFont typeface="Arial"/>
              <a:buChar char="•"/>
              <a:tabLst/>
              <a:defRPr sz="1400" baseline="0">
                <a:latin typeface="Arial"/>
                <a:cs typeface="Arial"/>
              </a:defRPr>
            </a:lvl1pPr>
            <a:lvl2pPr>
              <a:defRPr sz="14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text</a:t>
            </a:r>
          </a:p>
          <a:p>
            <a:pPr lvl="0"/>
            <a:r>
              <a:rPr lang="en-GB" dirty="0"/>
              <a:t>text</a:t>
            </a:r>
          </a:p>
          <a:p>
            <a:pPr lvl="0"/>
            <a:r>
              <a:rPr lang="en-GB" dirty="0"/>
              <a:t>text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359AA-A038-1245-9D52-20676F747896}"/>
              </a:ext>
            </a:extLst>
          </p:cNvPr>
          <p:cNvSpPr txBox="1"/>
          <p:nvPr userDrawn="1"/>
        </p:nvSpPr>
        <p:spPr>
          <a:xfrm>
            <a:off x="8352755" y="4788351"/>
            <a:ext cx="739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FB5099B-FE44-5A42-BA56-6696CD855C2E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AF3734-F6AC-051B-D272-0CBA8FFD86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567" y="206375"/>
            <a:ext cx="7187777" cy="519766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74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15241" y="2593508"/>
            <a:ext cx="4101627" cy="60221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15241" y="1983884"/>
            <a:ext cx="4101627" cy="609624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5EEB9B-96FD-7919-F0F2-A2FB3AEEE514}"/>
              </a:ext>
            </a:extLst>
          </p:cNvPr>
          <p:cNvSpPr txBox="1"/>
          <p:nvPr userDrawn="1"/>
        </p:nvSpPr>
        <p:spPr>
          <a:xfrm>
            <a:off x="8352755" y="4788351"/>
            <a:ext cx="739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FB5099B-FE44-5A42-BA56-6696CD855C2E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65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70" r:id="rId2"/>
    <p:sldLayoutId id="2147493476" r:id="rId3"/>
    <p:sldLayoutId id="2147493477" r:id="rId4"/>
    <p:sldLayoutId id="2147493478" r:id="rId5"/>
    <p:sldLayoutId id="2147493479" r:id="rId6"/>
    <p:sldLayoutId id="2147493480" r:id="rId7"/>
    <p:sldLayoutId id="2147493481" r:id="rId8"/>
    <p:sldLayoutId id="2147493458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8E2C54-6A5D-F198-F7AC-061B2B1031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5241" y="3726844"/>
            <a:ext cx="3745793" cy="602218"/>
          </a:xfrm>
        </p:spPr>
        <p:txBody>
          <a:bodyPr/>
          <a:lstStyle/>
          <a:p>
            <a:r>
              <a:rPr lang="en-US" sz="1800" dirty="0"/>
              <a:t>Sunny Frith, Library Assistant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8CCD1F-B44D-F804-B035-D2867CF7F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Leveraging FAQs to Enhance Service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226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03E88B-D7DC-8701-FE34-DE1523D53FF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2337" y="1125428"/>
            <a:ext cx="8401928" cy="3300500"/>
          </a:xfrm>
        </p:spPr>
        <p:txBody>
          <a:bodyPr/>
          <a:lstStyle/>
          <a:p>
            <a:r>
              <a:rPr lang="en-GB" sz="1800" dirty="0"/>
              <a:t>Comprehensiveness vs Curation</a:t>
            </a:r>
          </a:p>
          <a:p>
            <a:r>
              <a:rPr lang="en-GB" sz="1800" dirty="0"/>
              <a:t>Fewer posts make navigation easier and are easier to maintain</a:t>
            </a:r>
          </a:p>
          <a:p>
            <a:r>
              <a:rPr lang="en-GB" sz="1800" dirty="0"/>
              <a:t>Initially it may be best to err on the side of fewer questions</a:t>
            </a:r>
          </a:p>
          <a:p>
            <a:endParaRPr lang="en-GB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C1A924-7A83-0B84-234A-C5861494D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Frequent is Frequent?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08F3B1-4780-E902-883C-2F3C079AB569}"/>
              </a:ext>
            </a:extLst>
          </p:cNvPr>
          <p:cNvSpPr txBox="1"/>
          <p:nvPr/>
        </p:nvSpPr>
        <p:spPr>
          <a:xfrm>
            <a:off x="773452" y="3370849"/>
            <a:ext cx="7736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refine this overtime with </a:t>
            </a:r>
            <a:r>
              <a:rPr lang="en-GB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analytics</a:t>
            </a:r>
            <a:endParaRPr lang="en-GB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774FAFA-087F-8765-8A0B-E35FB118FEF8}"/>
              </a:ext>
            </a:extLst>
          </p:cNvPr>
          <p:cNvCxnSpPr>
            <a:cxnSpLocks/>
          </p:cNvCxnSpPr>
          <p:nvPr/>
        </p:nvCxnSpPr>
        <p:spPr>
          <a:xfrm>
            <a:off x="587833" y="2937681"/>
            <a:ext cx="7921685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355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F6F040-60C7-EB4E-79BF-EF8ED4F1B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Utilising Analytics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B038CDB-D7F8-64AC-B08C-ADA96C85DE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158944"/>
              </p:ext>
            </p:extLst>
          </p:nvPr>
        </p:nvGraphicFramePr>
        <p:xfrm>
          <a:off x="381567" y="1049091"/>
          <a:ext cx="5207000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2200">
                  <a:extLst>
                    <a:ext uri="{9D8B030D-6E8A-4147-A177-3AD203B41FA5}">
                      <a16:colId xmlns:a16="http://schemas.microsoft.com/office/drawing/2014/main" val="1822339399"/>
                    </a:ext>
                  </a:extLst>
                </a:gridCol>
                <a:gridCol w="1255402">
                  <a:extLst>
                    <a:ext uri="{9D8B030D-6E8A-4147-A177-3AD203B41FA5}">
                      <a16:colId xmlns:a16="http://schemas.microsoft.com/office/drawing/2014/main" val="3537998811"/>
                    </a:ext>
                  </a:extLst>
                </a:gridCol>
                <a:gridCol w="963562">
                  <a:extLst>
                    <a:ext uri="{9D8B030D-6E8A-4147-A177-3AD203B41FA5}">
                      <a16:colId xmlns:a16="http://schemas.microsoft.com/office/drawing/2014/main" val="3180665691"/>
                    </a:ext>
                  </a:extLst>
                </a:gridCol>
                <a:gridCol w="1032236">
                  <a:extLst>
                    <a:ext uri="{9D8B030D-6E8A-4147-A177-3AD203B41FA5}">
                      <a16:colId xmlns:a16="http://schemas.microsoft.com/office/drawing/2014/main" val="1140006665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4038439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DATETIME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QUERY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TAGS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USER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27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03-19 12:14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Is there a way.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Printers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Visitor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806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03-19 15:25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Would I be ab.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E-Resource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Ugrd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770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03-20 08:56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What’s the w.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Reception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Wifi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919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03-20 10:39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How do I prin.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Roaming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Printers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UGrd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396838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F2195165-F91B-7BD0-B83C-81446CFE1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633" y="1593913"/>
            <a:ext cx="3636694" cy="341094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1" name="Graphic 10" descr="Back with solid fill">
            <a:extLst>
              <a:ext uri="{FF2B5EF4-FFF2-40B4-BE49-F238E27FC236}">
                <a16:creationId xmlns:a16="http://schemas.microsoft.com/office/drawing/2014/main" id="{86C89194-6133-ADAA-BDE1-67665F57D8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 flipH="1">
            <a:off x="3583039" y="2840075"/>
            <a:ext cx="1451078" cy="145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40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DBC812-AA37-247C-F18F-9FD218CFBB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2332" y="1125432"/>
            <a:ext cx="8401928" cy="3300500"/>
          </a:xfrm>
        </p:spPr>
        <p:txBody>
          <a:bodyPr/>
          <a:lstStyle/>
          <a:p>
            <a:r>
              <a:rPr lang="en-GB" sz="1800" dirty="0"/>
              <a:t>Format the question from customer’s point of view</a:t>
            </a:r>
          </a:p>
          <a:p>
            <a:r>
              <a:rPr lang="en-GB" sz="1800" dirty="0"/>
              <a:t>Direct, concise communication</a:t>
            </a:r>
          </a:p>
          <a:p>
            <a:r>
              <a:rPr lang="en-GB" sz="1800" dirty="0"/>
              <a:t>Don’t use jargon or assume knowledge</a:t>
            </a:r>
          </a:p>
          <a:p>
            <a:r>
              <a:rPr lang="en-GB" sz="1800" dirty="0"/>
              <a:t>Let people know where they can find out more</a:t>
            </a:r>
          </a:p>
          <a:p>
            <a:r>
              <a:rPr lang="en-GB" sz="1800" dirty="0"/>
              <a:t>Make use of tags!</a:t>
            </a:r>
          </a:p>
          <a:p>
            <a:endParaRPr lang="en-GB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AE3072-297C-5DA0-53B0-5C19B94D1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Writing Answers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7FB31F54-E453-3AD7-A41B-C0A7A74EB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580" y="961534"/>
            <a:ext cx="2311794" cy="39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151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B65626-9030-3AE4-75FC-B0AFF3525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Challenges &amp; Limitations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E7C26D8-35DD-F9C0-DF6F-52270E031FF9}"/>
              </a:ext>
            </a:extLst>
          </p:cNvPr>
          <p:cNvSpPr/>
          <p:nvPr/>
        </p:nvSpPr>
        <p:spPr>
          <a:xfrm>
            <a:off x="211598" y="1093796"/>
            <a:ext cx="2775701" cy="3704253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747E75-3B30-7B30-B24D-ACAC924F6BBC}"/>
              </a:ext>
            </a:extLst>
          </p:cNvPr>
          <p:cNvSpPr txBox="1"/>
          <p:nvPr/>
        </p:nvSpPr>
        <p:spPr>
          <a:xfrm>
            <a:off x="381567" y="1387239"/>
            <a:ext cx="2413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Keeping information up to date.</a:t>
            </a:r>
          </a:p>
          <a:p>
            <a:pPr algn="l" rtl="0" fontAlgn="base"/>
            <a:endParaRPr lang="en-GB" sz="18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</a:rPr>
              <a:t> Reviewing answers for relevance.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GB" sz="18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Collecting feedback on posts.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266E99E-B81A-8D31-8E86-889599EBC5EB}"/>
              </a:ext>
            </a:extLst>
          </p:cNvPr>
          <p:cNvSpPr/>
          <p:nvPr/>
        </p:nvSpPr>
        <p:spPr>
          <a:xfrm>
            <a:off x="3184149" y="1093796"/>
            <a:ext cx="2775701" cy="370425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270E5C-F216-207C-8675-1C491E7AF049}"/>
              </a:ext>
            </a:extLst>
          </p:cNvPr>
          <p:cNvSpPr txBox="1"/>
          <p:nvPr/>
        </p:nvSpPr>
        <p:spPr>
          <a:xfrm>
            <a:off x="3372928" y="1387239"/>
            <a:ext cx="23808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</a:t>
            </a: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</a:rPr>
              <a:t>Text-based.</a:t>
            </a:r>
            <a:endParaRPr lang="en-GB" sz="18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endParaRPr lang="en-GB" sz="18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</a:rPr>
              <a:t> Requires a device &amp; network connection.</a:t>
            </a:r>
          </a:p>
          <a:p>
            <a:pPr algn="l" rtl="0" fontAlgn="base"/>
            <a:endParaRPr lang="en-GB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</a:rPr>
              <a:t> Users may not be aware it exists.</a:t>
            </a:r>
            <a:endParaRPr lang="en-GB" sz="18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EF885DB-0462-D715-F2A8-6EF684E19FEB}"/>
              </a:ext>
            </a:extLst>
          </p:cNvPr>
          <p:cNvSpPr/>
          <p:nvPr/>
        </p:nvSpPr>
        <p:spPr>
          <a:xfrm>
            <a:off x="6156700" y="1093796"/>
            <a:ext cx="2775701" cy="370425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5DA837-849F-63BA-5BF1-EC69955657FE}"/>
              </a:ext>
            </a:extLst>
          </p:cNvPr>
          <p:cNvSpPr txBox="1"/>
          <p:nvPr/>
        </p:nvSpPr>
        <p:spPr>
          <a:xfrm>
            <a:off x="6340415" y="1387239"/>
            <a:ext cx="24220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</a:t>
            </a: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Not a one-size-fits-all solution.</a:t>
            </a:r>
          </a:p>
          <a:p>
            <a:pPr algn="l" rtl="0" fontAlgn="base"/>
            <a:r>
              <a:rPr lang="en-GB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Information should also be signposted to users in other ways.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449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EA700E-F472-55C4-6CBF-EB1D25AA9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Useful Scale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0F5876-7139-3D17-0137-4E18B5DB2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39" y="1265024"/>
            <a:ext cx="8203721" cy="26134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9C7DC9-9FAB-3AD5-AAEF-0365D2939C5C}"/>
              </a:ext>
            </a:extLst>
          </p:cNvPr>
          <p:cNvSpPr txBox="1"/>
          <p:nvPr/>
        </p:nvSpPr>
        <p:spPr>
          <a:xfrm>
            <a:off x="767751" y="4097547"/>
            <a:ext cx="747910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- ‘Manuals’ from the webcomic ‘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xkcd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’ by Randall Munroe</a:t>
            </a:r>
          </a:p>
          <a:p>
            <a:endParaRPr lang="en-GB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https://xkcd.com/1343/</a:t>
            </a:r>
          </a:p>
        </p:txBody>
      </p:sp>
    </p:spTree>
    <p:extLst>
      <p:ext uri="{BB962C8B-B14F-4D97-AF65-F5344CB8AC3E}">
        <p14:creationId xmlns:p14="http://schemas.microsoft.com/office/powerpoint/2010/main" val="2043108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EA700E-F472-55C4-6CBF-EB1D25AA9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Useful Scale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0F5876-7139-3D17-0137-4E18B5DB2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473" y="1153230"/>
            <a:ext cx="5275053" cy="1680468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E644A7-70F7-2E33-0748-9D933A94EA8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6028" y="3260788"/>
            <a:ext cx="8011941" cy="430679"/>
          </a:xfrm>
        </p:spPr>
        <p:txBody>
          <a:bodyPr/>
          <a:lstStyle/>
          <a:p>
            <a:r>
              <a:rPr lang="en-GB" sz="1800" dirty="0"/>
              <a:t>Can we make solutions more obvious so an FAQ isn’t required?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6A146839-1FA8-A68B-0848-BCF0E0237C78}"/>
              </a:ext>
            </a:extLst>
          </p:cNvPr>
          <p:cNvSpPr txBox="1">
            <a:spLocks/>
          </p:cNvSpPr>
          <p:nvPr/>
        </p:nvSpPr>
        <p:spPr>
          <a:xfrm>
            <a:off x="566027" y="3691467"/>
            <a:ext cx="8011941" cy="430679"/>
          </a:xfrm>
          <a:prstGeom prst="rect">
            <a:avLst/>
          </a:prstGeom>
        </p:spPr>
        <p:txBody>
          <a:bodyPr vert="horz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600063"/>
              </a:buClr>
              <a:buSzTx/>
              <a:buFont typeface="Arial"/>
              <a:buChar char="•"/>
              <a:tabLst/>
              <a:defRPr sz="14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Is there anything that should have an FAQ post but doesn’t?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ED4DC53-D294-90B8-FD2F-87704F524817}"/>
              </a:ext>
            </a:extLst>
          </p:cNvPr>
          <p:cNvSpPr txBox="1">
            <a:spLocks/>
          </p:cNvSpPr>
          <p:nvPr/>
        </p:nvSpPr>
        <p:spPr>
          <a:xfrm>
            <a:off x="566026" y="4118557"/>
            <a:ext cx="8011941" cy="430679"/>
          </a:xfrm>
          <a:prstGeom prst="rect">
            <a:avLst/>
          </a:prstGeom>
        </p:spPr>
        <p:txBody>
          <a:bodyPr vert="horz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600063"/>
              </a:buClr>
              <a:buSzTx/>
              <a:buFont typeface="Arial"/>
              <a:buChar char="•"/>
              <a:tabLst/>
              <a:defRPr sz="14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Are any FAQs ineffective or adding to confusion?</a:t>
            </a:r>
          </a:p>
        </p:txBody>
      </p:sp>
    </p:spTree>
    <p:extLst>
      <p:ext uri="{BB962C8B-B14F-4D97-AF65-F5344CB8AC3E}">
        <p14:creationId xmlns:p14="http://schemas.microsoft.com/office/powerpoint/2010/main" val="407230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7871E0-CC0C-4E3E-99B3-2538CCC5A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Continuous Improvement</a:t>
            </a:r>
          </a:p>
        </p:txBody>
      </p:sp>
      <p:pic>
        <p:nvPicPr>
          <p:cNvPr id="11" name="Graphic 10" descr="Back with solid fill">
            <a:extLst>
              <a:ext uri="{FF2B5EF4-FFF2-40B4-BE49-F238E27FC236}">
                <a16:creationId xmlns:a16="http://schemas.microsoft.com/office/drawing/2014/main" id="{8D4CD822-8C11-F9B8-E18B-486C507C0C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042267">
            <a:off x="2251415" y="1602704"/>
            <a:ext cx="1451078" cy="1451078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0D35AE3D-7D99-C266-ADEC-7F7424A24128}"/>
              </a:ext>
            </a:extLst>
          </p:cNvPr>
          <p:cNvSpPr/>
          <p:nvPr/>
        </p:nvSpPr>
        <p:spPr>
          <a:xfrm>
            <a:off x="3549769" y="1019445"/>
            <a:ext cx="2044461" cy="145107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Queries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951C8AC-E31C-05A2-6B2D-26A760888D00}"/>
              </a:ext>
            </a:extLst>
          </p:cNvPr>
          <p:cNvSpPr/>
          <p:nvPr/>
        </p:nvSpPr>
        <p:spPr>
          <a:xfrm>
            <a:off x="4963980" y="2973279"/>
            <a:ext cx="2044461" cy="145107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Information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EDD3BD4-7FF8-C196-8EE5-7CB4A4548204}"/>
              </a:ext>
            </a:extLst>
          </p:cNvPr>
          <p:cNvSpPr/>
          <p:nvPr/>
        </p:nvSpPr>
        <p:spPr>
          <a:xfrm>
            <a:off x="2084915" y="2973279"/>
            <a:ext cx="2044461" cy="145107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 Analytics</a:t>
            </a:r>
          </a:p>
        </p:txBody>
      </p:sp>
      <p:pic>
        <p:nvPicPr>
          <p:cNvPr id="23" name="Graphic 22" descr="Back with solid fill">
            <a:extLst>
              <a:ext uri="{FF2B5EF4-FFF2-40B4-BE49-F238E27FC236}">
                <a16:creationId xmlns:a16="http://schemas.microsoft.com/office/drawing/2014/main" id="{AE2FB7A3-44E1-13D2-7EC1-784847F6A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697391">
            <a:off x="5477140" y="1718490"/>
            <a:ext cx="1451078" cy="1451078"/>
          </a:xfrm>
          <a:prstGeom prst="rect">
            <a:avLst/>
          </a:prstGeom>
        </p:spPr>
      </p:pic>
      <p:pic>
        <p:nvPicPr>
          <p:cNvPr id="24" name="Graphic 23" descr="Back with solid fill">
            <a:extLst>
              <a:ext uri="{FF2B5EF4-FFF2-40B4-BE49-F238E27FC236}">
                <a16:creationId xmlns:a16="http://schemas.microsoft.com/office/drawing/2014/main" id="{E1890B9C-52A6-93FA-7B1A-B91AD6E4B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2335152">
            <a:off x="3792301" y="3911789"/>
            <a:ext cx="1451078" cy="14510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50AC14-0D4B-DF69-02BF-A0DC4C925DBD}"/>
              </a:ext>
            </a:extLst>
          </p:cNvPr>
          <p:cNvSpPr txBox="1"/>
          <p:nvPr/>
        </p:nvSpPr>
        <p:spPr>
          <a:xfrm>
            <a:off x="5753615" y="942796"/>
            <a:ext cx="2162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 Looking at service points &amp; feedback to find gaps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41F16C-34F1-3F37-7D52-AE4415ACEBA8}"/>
              </a:ext>
            </a:extLst>
          </p:cNvPr>
          <p:cNvSpPr txBox="1"/>
          <p:nvPr/>
        </p:nvSpPr>
        <p:spPr>
          <a:xfrm>
            <a:off x="6986039" y="4064116"/>
            <a:ext cx="2244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 Update FAQs to address gaps and maintain relevance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C7FE85-A4D4-CEDE-2135-35513FC9F836}"/>
              </a:ext>
            </a:extLst>
          </p:cNvPr>
          <p:cNvSpPr txBox="1"/>
          <p:nvPr/>
        </p:nvSpPr>
        <p:spPr>
          <a:xfrm>
            <a:off x="159068" y="3501026"/>
            <a:ext cx="2044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3. Monitor how users interact with service and receive updates</a:t>
            </a:r>
          </a:p>
        </p:txBody>
      </p:sp>
    </p:spTree>
    <p:extLst>
      <p:ext uri="{BB962C8B-B14F-4D97-AF65-F5344CB8AC3E}">
        <p14:creationId xmlns:p14="http://schemas.microsoft.com/office/powerpoint/2010/main" val="3221504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40B28C-435F-C903-5575-BDF5B06E8A4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5057" y="961534"/>
            <a:ext cx="8438438" cy="33005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GB" sz="4400" dirty="0">
                <a:solidFill>
                  <a:schemeClr val="tx2"/>
                </a:solidFill>
              </a:rPr>
              <a:t>“Good </a:t>
            </a:r>
            <a:r>
              <a:rPr lang="en-GB" sz="4400" b="1" dirty="0">
                <a:solidFill>
                  <a:schemeClr val="tx2"/>
                </a:solidFill>
              </a:rPr>
              <a:t>self-service</a:t>
            </a:r>
            <a:r>
              <a:rPr lang="en-GB" sz="4400" dirty="0">
                <a:solidFill>
                  <a:schemeClr val="tx2"/>
                </a:solidFill>
              </a:rPr>
              <a:t> is good </a:t>
            </a:r>
            <a:r>
              <a:rPr lang="en-GB" sz="4400" b="1" dirty="0">
                <a:solidFill>
                  <a:schemeClr val="tx2"/>
                </a:solidFill>
              </a:rPr>
              <a:t>customer service!</a:t>
            </a:r>
            <a:r>
              <a:rPr lang="en-GB" sz="4400" dirty="0">
                <a:solidFill>
                  <a:schemeClr val="tx2"/>
                </a:solidFill>
              </a:rPr>
              <a:t>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21AD41-59EA-22A7-6E99-2ABE365E9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Bottom Line</a:t>
            </a:r>
          </a:p>
        </p:txBody>
      </p:sp>
    </p:spTree>
    <p:extLst>
      <p:ext uri="{BB962C8B-B14F-4D97-AF65-F5344CB8AC3E}">
        <p14:creationId xmlns:p14="http://schemas.microsoft.com/office/powerpoint/2010/main" val="2993511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4128A6-E350-6A53-44F5-D3F74B5322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5241" y="2798790"/>
            <a:ext cx="4101627" cy="602218"/>
          </a:xfrm>
        </p:spPr>
        <p:txBody>
          <a:bodyPr/>
          <a:lstStyle/>
          <a:p>
            <a:r>
              <a:rPr lang="en-GB" dirty="0"/>
              <a:t>(frequently asked or otherwise)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2FB863-F086-7641-DBEE-9A622026E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41" y="2189166"/>
            <a:ext cx="5752294" cy="609624"/>
          </a:xfrm>
        </p:spPr>
        <p:txBody>
          <a:bodyPr/>
          <a:lstStyle/>
          <a:p>
            <a:r>
              <a:rPr lang="en-GB" dirty="0"/>
              <a:t>Thank you. Any 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2FE77D-C464-4EFB-5EF7-615380686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868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40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F126A648-D8DD-AB7C-80A5-2325292BE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546" y="906446"/>
            <a:ext cx="6354905" cy="4025579"/>
          </a:xfrm>
          <a:prstGeom prst="rect">
            <a:avLst/>
          </a:prstGeom>
          <a:ln>
            <a:solidFill>
              <a:srgbClr val="600063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E63B7A0-0E7D-EB42-89DD-04BAE1C24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567" y="206375"/>
            <a:ext cx="7187777" cy="519766"/>
          </a:xfrm>
        </p:spPr>
        <p:txBody>
          <a:bodyPr>
            <a:normAutofit/>
          </a:bodyPr>
          <a:lstStyle/>
          <a:p>
            <a:r>
              <a:rPr lang="en-GB" dirty="0"/>
              <a:t>Why FAQs? </a:t>
            </a:r>
          </a:p>
        </p:txBody>
      </p:sp>
    </p:spTree>
    <p:extLst>
      <p:ext uri="{BB962C8B-B14F-4D97-AF65-F5344CB8AC3E}">
        <p14:creationId xmlns:p14="http://schemas.microsoft.com/office/powerpoint/2010/main" val="2864853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and person looking at a computer&#10;&#10;Description automatically generated">
            <a:extLst>
              <a:ext uri="{FF2B5EF4-FFF2-40B4-BE49-F238E27FC236}">
                <a16:creationId xmlns:a16="http://schemas.microsoft.com/office/drawing/2014/main" id="{7E1FC085-60F6-F7A8-F541-9E87347ABB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49"/>
          <a:stretch/>
        </p:blipFill>
        <p:spPr>
          <a:xfrm>
            <a:off x="5971020" y="926106"/>
            <a:ext cx="2552494" cy="340332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E63B7A0-0E7D-EB42-89DD-04BAE1C24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Assisting Customers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FA5795-4519-8DD6-B90A-DB197E4F936A}"/>
              </a:ext>
            </a:extLst>
          </p:cNvPr>
          <p:cNvSpPr txBox="1"/>
          <p:nvPr/>
        </p:nvSpPr>
        <p:spPr>
          <a:xfrm>
            <a:off x="867489" y="3452919"/>
            <a:ext cx="3565814" cy="461665"/>
          </a:xfrm>
          <a:prstGeom prst="rect">
            <a:avLst/>
          </a:prstGeom>
          <a:solidFill>
            <a:srgbClr val="600063"/>
          </a:solidFill>
          <a:ln>
            <a:solidFill>
              <a:srgbClr val="60006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Reactive Service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EE5C70-544F-41B5-B66E-B2FA2102A0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903" y="2513322"/>
            <a:ext cx="4824986" cy="76351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B74C2F-DB78-76F9-FD5A-D6F362A34C7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4169" y="1246864"/>
            <a:ext cx="8401928" cy="1524372"/>
          </a:xfrm>
        </p:spPr>
        <p:txBody>
          <a:bodyPr/>
          <a:lstStyle/>
          <a:p>
            <a:r>
              <a:rPr lang="en-GB" sz="1800" dirty="0"/>
              <a:t>Giving information about book loans</a:t>
            </a:r>
          </a:p>
          <a:p>
            <a:r>
              <a:rPr lang="en-GB" sz="1800" dirty="0"/>
              <a:t>Demonstrating how to use printers</a:t>
            </a:r>
          </a:p>
          <a:p>
            <a:r>
              <a:rPr lang="en-GB" sz="1800" dirty="0"/>
              <a:t>Helping to locate a book</a:t>
            </a:r>
          </a:p>
          <a:p>
            <a:endParaRPr lang="en-GB" sz="1600" dirty="0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16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7C3EC6-0E94-61E7-2937-494DD52FC30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2870" y="1125430"/>
            <a:ext cx="8401928" cy="1272537"/>
          </a:xfrm>
        </p:spPr>
        <p:txBody>
          <a:bodyPr/>
          <a:lstStyle/>
          <a:p>
            <a:r>
              <a:rPr lang="en-GB" sz="1800" dirty="0"/>
              <a:t>Anticipates customer’s needs in</a:t>
            </a:r>
            <a:r>
              <a:rPr lang="en-GB" sz="1800" b="1" dirty="0"/>
              <a:t> advance</a:t>
            </a:r>
            <a:endParaRPr lang="en-GB" sz="1800" dirty="0"/>
          </a:p>
          <a:p>
            <a:r>
              <a:rPr lang="en-GB" sz="1800" dirty="0"/>
              <a:t>Delivers on those needs before the customer has to ask</a:t>
            </a:r>
          </a:p>
          <a:p>
            <a:r>
              <a:rPr lang="en-GB" sz="1800" dirty="0"/>
              <a:t>Reviews what’s available to ensure it’s fit for purpose</a:t>
            </a: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7DA1E1-1DBE-8999-4320-D137B8AE3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Proactive Service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9BE56B-FA63-94F6-EB50-7903CA1E79FB}"/>
              </a:ext>
            </a:extLst>
          </p:cNvPr>
          <p:cNvSpPr txBox="1"/>
          <p:nvPr/>
        </p:nvSpPr>
        <p:spPr>
          <a:xfrm>
            <a:off x="773452" y="3474364"/>
            <a:ext cx="7736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Developing tools &amp; infrastructure to allow customers to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assist themselves!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04479347-34BF-5293-8C21-6E2C126A488E}"/>
              </a:ext>
            </a:extLst>
          </p:cNvPr>
          <p:cNvSpPr txBox="1">
            <a:spLocks/>
          </p:cNvSpPr>
          <p:nvPr/>
        </p:nvSpPr>
        <p:spPr>
          <a:xfrm>
            <a:off x="502870" y="2873734"/>
            <a:ext cx="8401928" cy="610054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indent="0">
              <a:buNone/>
            </a:pPr>
            <a:r>
              <a:rPr lang="en-GB" sz="2400" dirty="0">
                <a:solidFill>
                  <a:schemeClr val="tx2"/>
                </a:solidFill>
              </a:rPr>
              <a:t>In terms of Library Services: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A7E5EA-1782-9524-A8E6-972E25604A5E}"/>
              </a:ext>
            </a:extLst>
          </p:cNvPr>
          <p:cNvCxnSpPr>
            <a:cxnSpLocks/>
          </p:cNvCxnSpPr>
          <p:nvPr/>
        </p:nvCxnSpPr>
        <p:spPr>
          <a:xfrm>
            <a:off x="587833" y="3334498"/>
            <a:ext cx="7921685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903CBAEB-881C-2B44-E539-D03970F28E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78083" y="985472"/>
            <a:ext cx="615820" cy="615820"/>
          </a:xfrm>
          <a:prstGeom prst="rect">
            <a:avLst/>
          </a:prstGeom>
        </p:spPr>
      </p:pic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CEB857CA-BAD7-5011-1220-7B8EB7028A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84445" y="1407638"/>
            <a:ext cx="615820" cy="615820"/>
          </a:xfrm>
          <a:prstGeom prst="rect">
            <a:avLst/>
          </a:prstGeom>
        </p:spPr>
      </p:pic>
      <p:pic>
        <p:nvPicPr>
          <p:cNvPr id="10" name="Graphic 9" descr="Checkmark with solid fill">
            <a:extLst>
              <a:ext uri="{FF2B5EF4-FFF2-40B4-BE49-F238E27FC236}">
                <a16:creationId xmlns:a16="http://schemas.microsoft.com/office/drawing/2014/main" id="{5E447D95-15B1-D55D-D32C-DA51A18631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75116" y="1817540"/>
            <a:ext cx="615820" cy="6158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494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B65626-9030-3AE4-75FC-B0AFF3525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Self-Service Matters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E7C26D8-35DD-F9C0-DF6F-52270E031FF9}"/>
              </a:ext>
            </a:extLst>
          </p:cNvPr>
          <p:cNvSpPr/>
          <p:nvPr/>
        </p:nvSpPr>
        <p:spPr>
          <a:xfrm>
            <a:off x="109189" y="1129004"/>
            <a:ext cx="2128368" cy="3704253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04CCD3C-F90C-2E35-087D-C5441DBB206B}"/>
              </a:ext>
            </a:extLst>
          </p:cNvPr>
          <p:cNvSpPr/>
          <p:nvPr/>
        </p:nvSpPr>
        <p:spPr>
          <a:xfrm>
            <a:off x="2372351" y="1129004"/>
            <a:ext cx="2128368" cy="370425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747E75-3B30-7B30-B24D-ACAC924F6BBC}"/>
              </a:ext>
            </a:extLst>
          </p:cNvPr>
          <p:cNvSpPr txBox="1"/>
          <p:nvPr/>
        </p:nvSpPr>
        <p:spPr>
          <a:xfrm>
            <a:off x="109189" y="1620848"/>
            <a:ext cx="2128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satisfaction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Many users find it rewarding to solve problems themselves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E4C91F2-3C94-9755-543A-3AC37B3E8807}"/>
              </a:ext>
            </a:extLst>
          </p:cNvPr>
          <p:cNvSpPr/>
          <p:nvPr/>
        </p:nvSpPr>
        <p:spPr>
          <a:xfrm>
            <a:off x="4652400" y="1129004"/>
            <a:ext cx="2128368" cy="370425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270E5C-F216-207C-8675-1C491E7AF049}"/>
              </a:ext>
            </a:extLst>
          </p:cNvPr>
          <p:cNvSpPr txBox="1"/>
          <p:nvPr/>
        </p:nvSpPr>
        <p:spPr>
          <a:xfrm>
            <a:off x="2372351" y="1620848"/>
            <a:ext cx="21283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goals</a:t>
            </a: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 fontAlgn="base"/>
            <a:r>
              <a:rPr lang="en-GB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Allows users to develop their independence, an important skill in their HE journey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5DA837-849F-63BA-5BF1-EC69955657FE}"/>
              </a:ext>
            </a:extLst>
          </p:cNvPr>
          <p:cNvSpPr txBox="1"/>
          <p:nvPr/>
        </p:nvSpPr>
        <p:spPr>
          <a:xfrm>
            <a:off x="4634166" y="1620848"/>
            <a:ext cx="2128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Differing needs</a:t>
            </a: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 fontAlgn="base"/>
            <a:r>
              <a:rPr lang="en-GB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Users may prefer written guidance over in-person communication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A47A9B0-FBE2-C69F-2CE1-6FB123BD57E3}"/>
              </a:ext>
            </a:extLst>
          </p:cNvPr>
          <p:cNvSpPr/>
          <p:nvPr/>
        </p:nvSpPr>
        <p:spPr>
          <a:xfrm>
            <a:off x="6916361" y="1129004"/>
            <a:ext cx="2128368" cy="370425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3C58CB-A06E-704A-991D-50D929303BEE}"/>
              </a:ext>
            </a:extLst>
          </p:cNvPr>
          <p:cNvSpPr txBox="1"/>
          <p:nvPr/>
        </p:nvSpPr>
        <p:spPr>
          <a:xfrm>
            <a:off x="6914215" y="1620848"/>
            <a:ext cx="2128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onboarding</a:t>
            </a:r>
          </a:p>
          <a:p>
            <a:pPr algn="ctr"/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 fontAlgn="base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</a:rPr>
              <a:t>H</a:t>
            </a:r>
            <a:r>
              <a:rPr lang="en-GB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elpful for new staff who’re also learning about the service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06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FCEA73-9B1C-DAE2-9271-8BCA3E1D3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 Example…</a:t>
            </a:r>
          </a:p>
        </p:txBody>
      </p:sp>
      <p:pic>
        <p:nvPicPr>
          <p:cNvPr id="11" name="Picture 10" descr="Senior discussing with coworker">
            <a:extLst>
              <a:ext uri="{FF2B5EF4-FFF2-40B4-BE49-F238E27FC236}">
                <a16:creationId xmlns:a16="http://schemas.microsoft.com/office/drawing/2014/main" id="{93CACB44-765D-91D2-10D2-65AD87EEE6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2547" y="1000602"/>
            <a:ext cx="5878906" cy="3919271"/>
          </a:xfrm>
          <a:prstGeom prst="rect">
            <a:avLst/>
          </a:prstGeom>
          <a:ln w="15875">
            <a:noFill/>
          </a:ln>
        </p:spPr>
      </p:pic>
    </p:spTree>
    <p:extLst>
      <p:ext uri="{BB962C8B-B14F-4D97-AF65-F5344CB8AC3E}">
        <p14:creationId xmlns:p14="http://schemas.microsoft.com/office/powerpoint/2010/main" val="2290955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B415A7-335E-CA6E-F00B-AA96AE8A0B0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43879" y="1815543"/>
            <a:ext cx="7382204" cy="2506284"/>
          </a:xfrm>
        </p:spPr>
        <p:txBody>
          <a:bodyPr/>
          <a:lstStyle/>
          <a:p>
            <a:r>
              <a:rPr lang="en-GB" sz="1800" dirty="0"/>
              <a:t>Provide solutions for common queries</a:t>
            </a:r>
          </a:p>
          <a:p>
            <a:r>
              <a:rPr lang="en-GB" sz="1800" dirty="0"/>
              <a:t>Communicate information efficiently</a:t>
            </a:r>
          </a:p>
          <a:p>
            <a:r>
              <a:rPr lang="en-GB" sz="1800" dirty="0"/>
              <a:t>Ensure information is easy to find</a:t>
            </a:r>
          </a:p>
          <a:p>
            <a:r>
              <a:rPr lang="en-GB" sz="1800" dirty="0"/>
              <a:t>Empower customers to assist themselves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18D77A-92E8-09B5-1A42-1D6030A6E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FAQ Building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606029-171E-0BCE-97A1-EFDE46524E60}"/>
              </a:ext>
            </a:extLst>
          </p:cNvPr>
          <p:cNvSpPr txBox="1">
            <a:spLocks/>
          </p:cNvSpPr>
          <p:nvPr/>
        </p:nvSpPr>
        <p:spPr>
          <a:xfrm>
            <a:off x="502870" y="1062193"/>
            <a:ext cx="8401928" cy="610054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indent="0">
              <a:buNone/>
            </a:pPr>
            <a:r>
              <a:rPr lang="en-GB" sz="2400" dirty="0">
                <a:solidFill>
                  <a:schemeClr val="tx2"/>
                </a:solidFill>
              </a:rPr>
              <a:t>What are the aims?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8D63853-C772-6445-831C-F3E940115969}"/>
              </a:ext>
            </a:extLst>
          </p:cNvPr>
          <p:cNvCxnSpPr>
            <a:cxnSpLocks/>
          </p:cNvCxnSpPr>
          <p:nvPr/>
        </p:nvCxnSpPr>
        <p:spPr>
          <a:xfrm>
            <a:off x="587833" y="1522957"/>
            <a:ext cx="7921685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phic 8" descr="Information outline">
            <a:extLst>
              <a:ext uri="{FF2B5EF4-FFF2-40B4-BE49-F238E27FC236}">
                <a16:creationId xmlns:a16="http://schemas.microsoft.com/office/drawing/2014/main" id="{24CD70C4-4994-57D0-E64F-1E4A9DF72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3623" y="1815543"/>
            <a:ext cx="1971471" cy="1971471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isometricTopUp">
              <a:rot lat="18616392" lon="1806028" rev="19183718"/>
            </a:camera>
            <a:lightRig rig="chilly" dir="t">
              <a:rot lat="0" lon="0" rev="1800000"/>
            </a:lightRig>
          </a:scene3d>
          <a:sp3d extrusionH="38100" prstMaterial="matte">
            <a:bevelT w="260350" h="50800" prst="softRound"/>
            <a:bevelB prst="softRound"/>
          </a:sp3d>
        </p:spPr>
      </p:pic>
    </p:spTree>
    <p:extLst>
      <p:ext uri="{BB962C8B-B14F-4D97-AF65-F5344CB8AC3E}">
        <p14:creationId xmlns:p14="http://schemas.microsoft.com/office/powerpoint/2010/main" val="4154164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C1D853-081D-3102-8B9B-222FC40AF7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57"/>
          <a:stretch/>
        </p:blipFill>
        <p:spPr>
          <a:xfrm>
            <a:off x="2941880" y="1730603"/>
            <a:ext cx="3260239" cy="239593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3B643D-9D85-5985-0061-586E97097A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8599" y="2000094"/>
            <a:ext cx="2128718" cy="2097453"/>
          </a:xfrm>
        </p:spPr>
        <p:txBody>
          <a:bodyPr/>
          <a:lstStyle/>
          <a:p>
            <a:pPr fontAlgn="base">
              <a:spcBef>
                <a:spcPts val="50"/>
              </a:spcBef>
              <a:spcAft>
                <a:spcPts val="50"/>
              </a:spcAft>
              <a:buFont typeface="Arial" panose="020B0604020202020204" pitchFamily="34" charset="0"/>
              <a:buChar char="•"/>
            </a:pPr>
            <a:r>
              <a:rPr lang="en-GB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Circulation</a:t>
            </a:r>
          </a:p>
          <a:p>
            <a:pPr fontAlgn="base">
              <a:spcBef>
                <a:spcPts val="50"/>
              </a:spcBef>
              <a:spcAft>
                <a:spcPts val="50"/>
              </a:spcAft>
              <a:buFont typeface="Arial" panose="020B0604020202020204" pitchFamily="34" charset="0"/>
              <a:buChar char="•"/>
            </a:pPr>
            <a:r>
              <a:rPr lang="en-GB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E-Resources</a:t>
            </a:r>
          </a:p>
          <a:p>
            <a:pPr fontAlgn="base">
              <a:spcBef>
                <a:spcPts val="50"/>
              </a:spcBef>
              <a:spcAft>
                <a:spcPts val="50"/>
              </a:spcAft>
              <a:buFont typeface="Arial" panose="020B0604020202020204" pitchFamily="34" charset="0"/>
              <a:buChar char="•"/>
            </a:pPr>
            <a:r>
              <a:rPr lang="en-GB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Laptops &amp; PCs</a:t>
            </a:r>
          </a:p>
          <a:p>
            <a:pPr fontAlgn="base">
              <a:spcBef>
                <a:spcPts val="50"/>
              </a:spcBef>
              <a:spcAft>
                <a:spcPts val="50"/>
              </a:spcAft>
              <a:buFont typeface="Arial" panose="020B0604020202020204" pitchFamily="34" charset="0"/>
              <a:buChar char="•"/>
            </a:pPr>
            <a:r>
              <a:rPr lang="en-GB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Printers</a:t>
            </a:r>
          </a:p>
          <a:p>
            <a:pPr fontAlgn="base">
              <a:spcBef>
                <a:spcPts val="50"/>
              </a:spcBef>
              <a:spcAft>
                <a:spcPts val="50"/>
              </a:spcAft>
              <a:buFont typeface="Arial" panose="020B0604020202020204" pitchFamily="34" charset="0"/>
              <a:buChar char="•"/>
            </a:pPr>
            <a:r>
              <a:rPr lang="en-GB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Accessibility</a:t>
            </a:r>
          </a:p>
          <a:p>
            <a:pPr fontAlgn="base">
              <a:spcBef>
                <a:spcPts val="50"/>
              </a:spcBef>
              <a:spcAft>
                <a:spcPts val="50"/>
              </a:spcAft>
              <a:buFont typeface="Arial" panose="020B0604020202020204" pitchFamily="34" charset="0"/>
              <a:buChar char="•"/>
            </a:pPr>
            <a:r>
              <a:rPr lang="en-GB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Academic Support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B65626-9030-3AE4-75FC-B0AFF3525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Questions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8E40D88-6D7A-120D-DEC6-F77E2EDC96FF}"/>
              </a:ext>
            </a:extLst>
          </p:cNvPr>
          <p:cNvSpPr/>
          <p:nvPr/>
        </p:nvSpPr>
        <p:spPr>
          <a:xfrm>
            <a:off x="2406768" y="2605079"/>
            <a:ext cx="668686" cy="31055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55BE9C-E7D7-BE5F-AE7A-098A1ADEE193}"/>
              </a:ext>
            </a:extLst>
          </p:cNvPr>
          <p:cNvSpPr txBox="1"/>
          <p:nvPr/>
        </p:nvSpPr>
        <p:spPr>
          <a:xfrm>
            <a:off x="57276" y="1143920"/>
            <a:ext cx="31913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fontAlgn="base">
              <a:spcBef>
                <a:spcPts val="50"/>
              </a:spcBef>
              <a:spcAft>
                <a:spcPts val="50"/>
              </a:spcAft>
              <a:buNone/>
            </a:pPr>
            <a:r>
              <a:rPr lang="en-GB" sz="2000" b="1" dirty="0">
                <a:solidFill>
                  <a:srgbClr val="600063"/>
                </a:solidFill>
                <a:latin typeface="Arial" panose="020B0604020202020204" pitchFamily="34" charset="0"/>
              </a:rPr>
              <a:t>What service points do users interact with?</a:t>
            </a:r>
            <a:endParaRPr lang="en-GB" sz="2000" b="1" i="0" dirty="0">
              <a:solidFill>
                <a:srgbClr val="60006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FAC2CF-4E21-E260-0A25-F24EB9A0CF0B}"/>
              </a:ext>
            </a:extLst>
          </p:cNvPr>
          <p:cNvSpPr txBox="1"/>
          <p:nvPr/>
        </p:nvSpPr>
        <p:spPr>
          <a:xfrm>
            <a:off x="5895363" y="1125654"/>
            <a:ext cx="31783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fontAlgn="base">
              <a:spcBef>
                <a:spcPts val="50"/>
              </a:spcBef>
              <a:spcAft>
                <a:spcPts val="50"/>
              </a:spcAft>
              <a:buNone/>
            </a:pPr>
            <a:r>
              <a:rPr lang="en-GB" sz="2000" b="1" i="0" dirty="0">
                <a:solidFill>
                  <a:srgbClr val="600063"/>
                </a:solidFill>
                <a:effectLst/>
                <a:latin typeface="Arial" panose="020B0604020202020204" pitchFamily="34" charset="0"/>
              </a:rPr>
              <a:t>Where can we gather analytics about queries?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746D42C4-E348-A8E7-AF66-40EB749BB686}"/>
              </a:ext>
            </a:extLst>
          </p:cNvPr>
          <p:cNvSpPr txBox="1">
            <a:spLocks/>
          </p:cNvSpPr>
          <p:nvPr/>
        </p:nvSpPr>
        <p:spPr>
          <a:xfrm>
            <a:off x="6876985" y="1996399"/>
            <a:ext cx="2128718" cy="2097453"/>
          </a:xfrm>
          <a:prstGeom prst="rect">
            <a:avLst/>
          </a:prstGeom>
        </p:spPr>
        <p:txBody>
          <a:bodyPr vert="horz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600063"/>
              </a:buClr>
              <a:buSzTx/>
              <a:buFont typeface="Arial"/>
              <a:buChar char="•"/>
              <a:tabLst/>
              <a:defRPr sz="14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ts val="50"/>
              </a:spcBef>
              <a:spcAft>
                <a:spcPts val="5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Reception</a:t>
            </a:r>
          </a:p>
          <a:p>
            <a:pPr fontAlgn="base">
              <a:spcBef>
                <a:spcPts val="50"/>
              </a:spcBef>
              <a:spcAft>
                <a:spcPts val="5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Help point</a:t>
            </a:r>
          </a:p>
          <a:p>
            <a:pPr fontAlgn="base">
              <a:spcBef>
                <a:spcPts val="50"/>
              </a:spcBef>
              <a:spcAft>
                <a:spcPts val="5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Online chat</a:t>
            </a:r>
          </a:p>
          <a:p>
            <a:pPr fontAlgn="base">
              <a:spcBef>
                <a:spcPts val="50"/>
              </a:spcBef>
              <a:spcAft>
                <a:spcPts val="5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Phone</a:t>
            </a:r>
          </a:p>
          <a:p>
            <a:pPr fontAlgn="base">
              <a:spcBef>
                <a:spcPts val="50"/>
              </a:spcBef>
              <a:spcAft>
                <a:spcPts val="5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Email</a:t>
            </a:r>
          </a:p>
          <a:p>
            <a:pPr fontAlgn="base">
              <a:spcBef>
                <a:spcPts val="50"/>
              </a:spcBef>
              <a:spcAft>
                <a:spcPts val="5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Roving Staff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0F4FC6A3-6E45-E22F-8522-D979D04735CE}"/>
              </a:ext>
            </a:extLst>
          </p:cNvPr>
          <p:cNvSpPr/>
          <p:nvPr/>
        </p:nvSpPr>
        <p:spPr>
          <a:xfrm rot="10800000">
            <a:off x="6094423" y="2609303"/>
            <a:ext cx="668686" cy="31055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9813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25FFBF-ADB2-6197-6681-2F5C9C5CA1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624"/>
          <a:stretch/>
        </p:blipFill>
        <p:spPr>
          <a:xfrm>
            <a:off x="1568824" y="2724150"/>
            <a:ext cx="7153835" cy="1704415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0A6AE1-E4DF-7CE1-267E-917C386F8E6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8355" y="620874"/>
            <a:ext cx="7806905" cy="33005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GB" sz="2400" dirty="0">
                <a:solidFill>
                  <a:schemeClr val="tx2"/>
                </a:solidFill>
              </a:rPr>
              <a:t>“People don’t search for </a:t>
            </a:r>
            <a:r>
              <a:rPr lang="en-GB" sz="2400" b="1" dirty="0">
                <a:solidFill>
                  <a:schemeClr val="tx2"/>
                </a:solidFill>
              </a:rPr>
              <a:t>your</a:t>
            </a:r>
            <a:r>
              <a:rPr lang="en-GB" sz="2400" dirty="0">
                <a:solidFill>
                  <a:schemeClr val="tx2"/>
                </a:solidFill>
              </a:rPr>
              <a:t> </a:t>
            </a:r>
            <a:r>
              <a:rPr lang="en-GB" sz="2400" b="1" dirty="0">
                <a:solidFill>
                  <a:schemeClr val="tx2"/>
                </a:solidFill>
              </a:rPr>
              <a:t>solution</a:t>
            </a:r>
            <a:r>
              <a:rPr lang="en-GB" sz="2400" dirty="0">
                <a:solidFill>
                  <a:schemeClr val="tx2"/>
                </a:solidFill>
              </a:rPr>
              <a:t>, they search for </a:t>
            </a:r>
            <a:r>
              <a:rPr lang="en-GB" sz="2400" b="1" dirty="0">
                <a:solidFill>
                  <a:schemeClr val="tx2"/>
                </a:solidFill>
              </a:rPr>
              <a:t>their</a:t>
            </a:r>
            <a:r>
              <a:rPr lang="en-GB" sz="2400" dirty="0">
                <a:solidFill>
                  <a:schemeClr val="tx2"/>
                </a:solidFill>
              </a:rPr>
              <a:t> </a:t>
            </a:r>
            <a:r>
              <a:rPr lang="en-GB" sz="2400" b="1" dirty="0">
                <a:solidFill>
                  <a:schemeClr val="tx2"/>
                </a:solidFill>
              </a:rPr>
              <a:t>problem</a:t>
            </a:r>
            <a:r>
              <a:rPr lang="en-GB" sz="2400" dirty="0">
                <a:solidFill>
                  <a:schemeClr val="tx2"/>
                </a:solidFill>
              </a:rPr>
              <a:t>”</a:t>
            </a:r>
          </a:p>
          <a:p>
            <a:pPr marL="0" indent="0" algn="ctr">
              <a:buNone/>
            </a:pPr>
            <a:r>
              <a:rPr lang="en-GB" sz="1800" dirty="0"/>
              <a:t>- Susan Farrell, Nielsen Norman Group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AA4BE0-FA65-4D68-864E-CCE439F51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Customer Journey</a:t>
            </a:r>
          </a:p>
        </p:txBody>
      </p:sp>
    </p:spTree>
    <p:extLst>
      <p:ext uri="{BB962C8B-B14F-4D97-AF65-F5344CB8AC3E}">
        <p14:creationId xmlns:p14="http://schemas.microsoft.com/office/powerpoint/2010/main" val="18366136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1|2.1|4.5"/>
</p:tagLst>
</file>

<file path=ppt/theme/theme1.xml><?xml version="1.0" encoding="utf-8"?>
<a:theme xmlns:a="http://schemas.openxmlformats.org/drawingml/2006/main" name="Office Theme">
  <a:themeElements>
    <a:clrScheme name="Aston Uni">
      <a:dk1>
        <a:srgbClr val="000000"/>
      </a:dk1>
      <a:lt1>
        <a:srgbClr val="FFFFFF"/>
      </a:lt1>
      <a:dk2>
        <a:srgbClr val="600063"/>
      </a:dk2>
      <a:lt2>
        <a:srgbClr val="EEECE1"/>
      </a:lt2>
      <a:accent1>
        <a:srgbClr val="FE2900"/>
      </a:accent1>
      <a:accent2>
        <a:srgbClr val="D20061"/>
      </a:accent2>
      <a:accent3>
        <a:srgbClr val="900186"/>
      </a:accent3>
      <a:accent4>
        <a:srgbClr val="8064A2"/>
      </a:accent4>
      <a:accent5>
        <a:srgbClr val="FE2900"/>
      </a:accent5>
      <a:accent6>
        <a:srgbClr val="D20061"/>
      </a:accent6>
      <a:hlink>
        <a:srgbClr val="600063"/>
      </a:hlink>
      <a:folHlink>
        <a:srgbClr val="6000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0" id="{65EA7421-2CB0-2347-ABE5-11BFBAEA4A12}" vid="{D6277F15-9225-F54F-9A8A-3EB69B424A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2">
    <wetp:webextensionref xmlns:r="http://schemas.openxmlformats.org/officeDocument/2006/relationships" r:id="rId1"/>
  </wetp:taskpane>
  <wetp:taskpane dockstate="right" visibility="0" width="525" row="5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D65E0870-5421-451D-AE87-C2AE8EE50B07}">
  <we:reference id="wa104380902" version="1.0.0.0" store="en-US" storeType="OMEX"/>
  <we:alternateReferences>
    <we:reference id="wa104380902" version="1.0.0.0" store="wa104380902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022EDF5F-6C6C-414E-A129-9F433DBF5D36}">
  <we:reference id="a3b40b4f-8edf-490e-9df1-7e66f93912bf" version="1.0.33.0" store="EXCatalog" storeType="EXCatalog"/>
  <we:alternateReferences>
    <we:reference id="WA104380526" version="1.0.33.0" store="en-GB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d9b4117-c56a-4e9e-b03f-95a6b3449b6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D37B6BDC94AB4384CE2C41D0C4940A" ma:contentTypeVersion="11" ma:contentTypeDescription="Create a new document." ma:contentTypeScope="" ma:versionID="4a33132ffba9498bc52f4c0230868184">
  <xsd:schema xmlns:xsd="http://www.w3.org/2001/XMLSchema" xmlns:xs="http://www.w3.org/2001/XMLSchema" xmlns:p="http://schemas.microsoft.com/office/2006/metadata/properties" xmlns:ns2="7d9b4117-c56a-4e9e-b03f-95a6b3449b64" xmlns:ns3="651c1b62-e9b6-4167-8268-efda189fc083" targetNamespace="http://schemas.microsoft.com/office/2006/metadata/properties" ma:root="true" ma:fieldsID="d645ba118ea03ddf336c14b962c238da" ns2:_="" ns3:_="">
    <xsd:import namespace="7d9b4117-c56a-4e9e-b03f-95a6b3449b64"/>
    <xsd:import namespace="651c1b62-e9b6-4167-8268-efda189fc0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9b4117-c56a-4e9e-b03f-95a6b3449b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3b4e7a9-4921-4884-8ec2-23d386fa8e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1c1b62-e9b6-4167-8268-efda189fc08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39bee089-d6a7-4c40-94fc-134b071bdd82"/>
    <ds:schemaRef ds:uri="81650c74-1d7f-42ea-8312-d3e50066be52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D6BE345-665E-4505-BAFB-039E3B654E8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6396</TotalTime>
  <Words>1302</Words>
  <Application>Microsoft Office PowerPoint</Application>
  <PresentationFormat>On-screen Show (16:9)</PresentationFormat>
  <Paragraphs>254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Leveraging FAQs to Enhance Service </vt:lpstr>
      <vt:lpstr>Why FAQs? </vt:lpstr>
      <vt:lpstr>Assisting Customers</vt:lpstr>
      <vt:lpstr>Proactive Service</vt:lpstr>
      <vt:lpstr>Why Self-Service Matters</vt:lpstr>
      <vt:lpstr>For Example…</vt:lpstr>
      <vt:lpstr>FAQ Building</vt:lpstr>
      <vt:lpstr>Finding Questions</vt:lpstr>
      <vt:lpstr>Customer Journey</vt:lpstr>
      <vt:lpstr>How Frequent is Frequent?</vt:lpstr>
      <vt:lpstr>Utilising Analytics</vt:lpstr>
      <vt:lpstr>Writing Answers</vt:lpstr>
      <vt:lpstr>Challenges &amp; Limitations</vt:lpstr>
      <vt:lpstr>A Useful Scale</vt:lpstr>
      <vt:lpstr>A Useful Scale</vt:lpstr>
      <vt:lpstr>Continuous Improvement</vt:lpstr>
      <vt:lpstr>The Bottom Line</vt:lpstr>
      <vt:lpstr>Thank you. 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j.frith1@aston.ac.uk</dc:creator>
  <cp:lastModifiedBy>Sunny Frith</cp:lastModifiedBy>
  <cp:revision>6</cp:revision>
  <dcterms:created xsi:type="dcterms:W3CDTF">2022-11-14T18:45:01Z</dcterms:created>
  <dcterms:modified xsi:type="dcterms:W3CDTF">2024-04-12T05:03:46Z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0x01010086D37B6BDC94AB4384CE2C41D0C4940A</vt:lpwstr>
  </property>
</Properties>
</file>