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1" r:id="rId3"/>
    <p:sldId id="283" r:id="rId4"/>
    <p:sldId id="284" r:id="rId5"/>
    <p:sldId id="28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94" r:id="rId14"/>
    <p:sldId id="306" r:id="rId15"/>
    <p:sldId id="279" r:id="rId16"/>
    <p:sldId id="305" r:id="rId17"/>
  </p:sldIdLst>
  <p:sldSz cx="9144000" cy="5143500" type="screen16x9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C01F45-AD44-47CE-B169-39CF54454302}">
          <p14:sldIdLst>
            <p14:sldId id="268"/>
            <p14:sldId id="281"/>
            <p14:sldId id="283"/>
            <p14:sldId id="284"/>
            <p14:sldId id="285"/>
            <p14:sldId id="295"/>
            <p14:sldId id="296"/>
            <p14:sldId id="297"/>
            <p14:sldId id="298"/>
            <p14:sldId id="299"/>
            <p14:sldId id="300"/>
            <p14:sldId id="301"/>
            <p14:sldId id="294"/>
            <p14:sldId id="306"/>
            <p14:sldId id="279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9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531">
          <p15:clr>
            <a:srgbClr val="A4A3A4"/>
          </p15:clr>
        </p15:guide>
        <p15:guide id="6" pos="249">
          <p15:clr>
            <a:srgbClr val="A4A3A4"/>
          </p15:clr>
        </p15:guide>
        <p15:guide id="7" pos="5511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C91"/>
    <a:srgbClr val="FFCC00"/>
    <a:srgbClr val="FFD400"/>
    <a:srgbClr val="CB4C3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535" autoAdjust="0"/>
  </p:normalViewPr>
  <p:slideViewPr>
    <p:cSldViewPr>
      <p:cViewPr varScale="1">
        <p:scale>
          <a:sx n="90" d="100"/>
          <a:sy n="90" d="100"/>
        </p:scale>
        <p:origin x="2214" y="84"/>
      </p:cViewPr>
      <p:guideLst>
        <p:guide orient="horz" pos="2981"/>
        <p:guide orient="horz" pos="259"/>
        <p:guide orient="horz" pos="940"/>
        <p:guide orient="horz" pos="1620"/>
        <p:guide orient="horz" pos="531"/>
        <p:guide pos="249"/>
        <p:guide pos="55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200" b="0" i="0" u="none" strike="noStrike" baseline="0">
                <a:effectLst/>
                <a:latin typeface="+mn-lt"/>
              </a:rPr>
              <a:t>On a scale of 0 to 10, where 0 is not at all likely and 10 is very likely, how likely would you be to recommend the Library to a friend? </a:t>
            </a:r>
            <a:br>
              <a:rPr lang="en-GB" sz="1200" b="0" i="0" u="none" strike="noStrike" baseline="0">
                <a:effectLst/>
                <a:latin typeface="+mn-lt"/>
              </a:rPr>
            </a:br>
            <a:r>
              <a:rPr lang="en-GB" sz="1200" b="0" i="0" baseline="0">
                <a:effectLst/>
                <a:latin typeface="+mn-lt"/>
              </a:rPr>
              <a:t>Base: All respondents (1153)</a:t>
            </a:r>
            <a:endParaRPr lang="en-GB" sz="1200">
              <a:effectLst/>
              <a:latin typeface="+mn-lt"/>
            </a:endParaRPr>
          </a:p>
        </c:rich>
      </c:tx>
      <c:layout>
        <c:manualLayout>
          <c:xMode val="edge"/>
          <c:yMode val="edge"/>
          <c:x val="6.7896732294755093E-3"/>
          <c:y val="0.1373395810186303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3437960516492576"/>
          <c:w val="1"/>
          <c:h val="0.59227251501537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'NPS other years'!$O$6</c:f>
              <c:strCache>
                <c:ptCount val="1"/>
                <c:pt idx="0">
                  <c:v>Detractors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'NPS other years'!$O$7</c:f>
              <c:numCache>
                <c:formatCode>####%</c:formatCode>
                <c:ptCount val="1"/>
                <c:pt idx="0">
                  <c:v>0.148975791433892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1-4773-B8A7-4CBE3015362C}"/>
            </c:ext>
          </c:extLst>
        </c:ser>
        <c:ser>
          <c:idx val="1"/>
          <c:order val="1"/>
          <c:tx>
            <c:strRef>
              <c:f>'NPS other years'!$P$6</c:f>
              <c:strCache>
                <c:ptCount val="1"/>
                <c:pt idx="0">
                  <c:v>Passives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'NPS other years'!$P$7</c:f>
              <c:numCache>
                <c:formatCode>###0%</c:formatCode>
                <c:ptCount val="1"/>
                <c:pt idx="0">
                  <c:v>0.37988826815642457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1-4773-B8A7-4CBE3015362C}"/>
            </c:ext>
          </c:extLst>
        </c:ser>
        <c:ser>
          <c:idx val="2"/>
          <c:order val="2"/>
          <c:tx>
            <c:strRef>
              <c:f>'NPS other years'!$Q$6</c:f>
              <c:strCache>
                <c:ptCount val="1"/>
                <c:pt idx="0">
                  <c:v>Promoters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'NPS other years'!$Q$7</c:f>
              <c:numCache>
                <c:formatCode>###0%</c:formatCode>
                <c:ptCount val="1"/>
                <c:pt idx="0">
                  <c:v>0.47113594040968343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1-4773-B8A7-4CBE301536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760768"/>
        <c:axId val="117762304"/>
      </c:barChart>
      <c:catAx>
        <c:axId val="117760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7762304"/>
        <c:crosses val="autoZero"/>
        <c:auto val="1"/>
        <c:lblAlgn val="ctr"/>
        <c:lblOffset val="100"/>
        <c:noMultiLvlLbl val="0"/>
      </c:catAx>
      <c:valAx>
        <c:axId val="117762304"/>
        <c:scaling>
          <c:orientation val="minMax"/>
          <c:max val="1"/>
        </c:scaling>
        <c:delete val="1"/>
        <c:axPos val="b"/>
        <c:majorGridlines>
          <c:spPr>
            <a:ln>
              <a:noFill/>
            </a:ln>
          </c:spPr>
        </c:majorGridlines>
        <c:numFmt formatCode="####%" sourceLinked="1"/>
        <c:majorTickMark val="out"/>
        <c:minorTickMark val="none"/>
        <c:tickLblPos val="nextTo"/>
        <c:crossAx val="11776076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0658963371584288"/>
          <c:y val="0.86813606009260347"/>
          <c:w val="0.57207672117908337"/>
          <c:h val="6.9816877033063621E-2"/>
        </c:manualLayout>
      </c:layout>
      <c:overlay val="0"/>
      <c:txPr>
        <a:bodyPr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3DFC-5E7D-4F31-AE43-B1A73AE33D6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3425"/>
            <a:ext cx="65135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2D30-3823-494B-99BE-A766012E2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4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8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26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0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4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88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8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5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6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1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5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7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0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4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2D30-3823-494B-99BE-A766012E25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9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6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07D1-075E-46FD-87A3-288D6626BBF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Welcome!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32" y="1583221"/>
            <a:ext cx="8156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Michelle Sharples and Michael Douglas</a:t>
            </a:r>
          </a:p>
          <a:p>
            <a:pPr algn="ctr"/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6B2C91"/>
                </a:solidFill>
              </a:rPr>
              <a:t>The University of Manchester Library</a:t>
            </a:r>
            <a:endParaRPr lang="en-GB" sz="2800" b="1" dirty="0">
              <a:solidFill>
                <a:srgbClr val="6B2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3" y="0"/>
            <a:ext cx="9153229" cy="5143500"/>
          </a:xfrm>
          <a:prstGeom prst="rect">
            <a:avLst/>
          </a:prstGeom>
        </p:spPr>
      </p:pic>
      <p:sp>
        <p:nvSpPr>
          <p:cNvPr id="4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-GB" sz="3200" b="1" kern="0" dirty="0" smtClean="0">
                <a:solidFill>
                  <a:srgbClr val="6B2C91"/>
                </a:solidFill>
                <a:latin typeface="+mj-lt"/>
              </a:rPr>
              <a:t>Wayfinding – Ethnographic Study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417799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Followed this up in 2017 with more ethnographic reporting for the Find </a:t>
            </a:r>
            <a:r>
              <a:rPr lang="en-GB" b="1" dirty="0" smtClean="0">
                <a:solidFill>
                  <a:srgbClr val="7030A0"/>
                </a:solidFill>
              </a:rPr>
              <a:t>a </a:t>
            </a:r>
            <a:r>
              <a:rPr lang="en-GB" b="1" dirty="0" smtClean="0">
                <a:solidFill>
                  <a:srgbClr val="7030A0"/>
                </a:solidFill>
              </a:rPr>
              <a:t>Book project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8180"/>
            <a:ext cx="3693897" cy="278777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28180"/>
            <a:ext cx="3726079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9" y="0"/>
            <a:ext cx="9153229" cy="5143500"/>
          </a:xfrm>
          <a:prstGeom prst="rect">
            <a:avLst/>
          </a:prstGeom>
        </p:spPr>
      </p:pic>
      <p:sp>
        <p:nvSpPr>
          <p:cNvPr id="4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Storytelling </a:t>
            </a:r>
            <a:r>
              <a:rPr lang="en-GB" sz="3200" b="1" kern="0" dirty="0" smtClean="0">
                <a:solidFill>
                  <a:srgbClr val="6B2C91"/>
                </a:solidFill>
                <a:latin typeface="+mj-lt"/>
              </a:rPr>
              <a:t>I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mages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231667"/>
            <a:ext cx="3081779" cy="3663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1430820"/>
            <a:ext cx="236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Student’s eye view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3502" y="1995686"/>
            <a:ext cx="353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Forces us to avoid complacency – are standards slipping?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229" cy="5143500"/>
          </a:xfrm>
          <a:prstGeom prst="rect">
            <a:avLst/>
          </a:prstGeom>
        </p:spPr>
      </p:pic>
      <p:sp>
        <p:nvSpPr>
          <p:cNvPr id="4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Study Spaces – Storytelling </a:t>
            </a:r>
            <a:r>
              <a:rPr lang="en-GB" sz="3200" b="1" kern="0" dirty="0" smtClean="0">
                <a:solidFill>
                  <a:srgbClr val="6B2C91"/>
                </a:solidFill>
                <a:latin typeface="+mj-lt"/>
              </a:rPr>
              <a:t>I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mages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1475656" y="1576072"/>
            <a:ext cx="6840761" cy="3020694"/>
            <a:chOff x="0" y="0"/>
            <a:chExt cx="6840898" cy="3020855"/>
          </a:xfrm>
        </p:grpSpPr>
        <p:grpSp>
          <p:nvGrpSpPr>
            <p:cNvPr id="95" name="Group 94">
              <a:extLst/>
            </p:cNvPr>
            <p:cNvGrpSpPr/>
            <p:nvPr/>
          </p:nvGrpSpPr>
          <p:grpSpPr>
            <a:xfrm>
              <a:off x="0" y="0"/>
              <a:ext cx="3029803" cy="2934270"/>
              <a:chOff x="0" y="0"/>
              <a:chExt cx="3884417" cy="4220474"/>
            </a:xfrm>
          </p:grpSpPr>
          <p:pic>
            <p:nvPicPr>
              <p:cNvPr id="99" name="Picture 98">
                <a:extLst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884417" cy="2912813"/>
              </a:xfrm>
              <a:prstGeom prst="rect">
                <a:avLst/>
              </a:prstGeom>
            </p:spPr>
          </p:pic>
          <p:sp>
            <p:nvSpPr>
              <p:cNvPr id="100" name="Rectangle 99">
                <a:extLst/>
              </p:cNvPr>
              <p:cNvSpPr/>
              <p:nvPr/>
            </p:nvSpPr>
            <p:spPr>
              <a:xfrm>
                <a:off x="0" y="2909653"/>
                <a:ext cx="3884328" cy="131082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70510"/>
                <a:r>
                  <a:rPr lang="en-GB" sz="1400" b="1" i="1" dirty="0">
                    <a:solidFill>
                      <a:srgbClr val="40404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“The horrible amount of chewing gum stuck underneath every desk and never cleaned.” – Storytelling task</a:t>
                </a:r>
              </a:p>
            </p:txBody>
          </p:sp>
        </p:grpSp>
        <p:grpSp>
          <p:nvGrpSpPr>
            <p:cNvPr id="96" name="Group 95">
              <a:extLst/>
            </p:cNvPr>
            <p:cNvGrpSpPr>
              <a:grpSpLocks noChangeAspect="1"/>
            </p:cNvGrpSpPr>
            <p:nvPr/>
          </p:nvGrpSpPr>
          <p:grpSpPr>
            <a:xfrm>
              <a:off x="3240425" y="0"/>
              <a:ext cx="3600473" cy="3020855"/>
              <a:chOff x="-504969" y="0"/>
              <a:chExt cx="7143956" cy="6094493"/>
            </a:xfrm>
          </p:grpSpPr>
          <p:pic>
            <p:nvPicPr>
              <p:cNvPr id="97" name="Picture 96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" b="4405"/>
              <a:stretch/>
            </p:blipFill>
            <p:spPr>
              <a:xfrm>
                <a:off x="-11" y="0"/>
                <a:ext cx="5690995" cy="4080403"/>
              </a:xfrm>
              <a:prstGeom prst="rect">
                <a:avLst/>
              </a:prstGeom>
            </p:spPr>
          </p:pic>
          <p:sp>
            <p:nvSpPr>
              <p:cNvPr id="98" name="Rectangle 97">
                <a:extLst/>
              </p:cNvPr>
              <p:cNvSpPr/>
              <p:nvPr/>
            </p:nvSpPr>
            <p:spPr>
              <a:xfrm>
                <a:off x="-504969" y="4050174"/>
                <a:ext cx="7143956" cy="204431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70510"/>
                <a:r>
                  <a:rPr lang="en-GB" sz="1400" b="1" i="1" dirty="0">
                    <a:solidFill>
                      <a:srgbClr val="40404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“Scuff marks on the walls from what I can only assume are the tables. Been at the university four years now and pretty sure it has remained like this.” – Storytelling task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0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Big Wins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32" y="1583221"/>
            <a:ext cx="6500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 a 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shelving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shelving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 Book Move</a:t>
            </a:r>
          </a:p>
          <a:p>
            <a:pPr lvl="1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 and estates 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Re-decoration of areas in Main Library – Green, Blue 2&amp;3, Purple Ground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2&amp;3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arpets deep cleaned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desk cleaning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Going to upgrade water fountains and convert space freed up by Big Book Move to study space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Big Wins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31" y="1583221"/>
            <a:ext cx="8396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access off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Needed to improve customer satisfaction in accessing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ebooks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online journals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Invested resource to create a more customer-focused experience and improved satisfaction year on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LibAnswers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efficiency in online enquiry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 point of contact – no more paper forms!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stats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help us focus resources on the areas students most need help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Campaign Evaluation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1113195"/>
            <a:ext cx="460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Started 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welcome campaign for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Library. Evaluation methods: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507854"/>
            <a:ext cx="4328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2017 we trialled new Get Started Anytime drop-in sessions. Gathered feedback to help inform future campaigns i.e.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83% of attendees found it ‘very useful’</a:t>
            </a:r>
          </a:p>
          <a:p>
            <a:endParaRPr lang="en-GB" dirty="0"/>
          </a:p>
        </p:txBody>
      </p:sp>
      <p:pic>
        <p:nvPicPr>
          <p:cNvPr id="8" name="Picture 7" descr="C:\Users\mtlssmd5\Dropbox\Get Started - campaign video\New Offers (GS Anytime)\IMG_20170921_1155118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77" y="1203598"/>
            <a:ext cx="349238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95288" y="2110085"/>
            <a:ext cx="4602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Qualtrics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surveys for students and staff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oogle analytics to monitor website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media metrics to evidence impact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977" y="380683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7030A0"/>
                </a:solidFill>
              </a:rPr>
              <a:t>“Very accessible and user-friendly introduction to the library services. It was nice to be able to walk in on my first visit to the library and be immediately taken to this introduction.”</a:t>
            </a:r>
          </a:p>
        </p:txBody>
      </p:sp>
    </p:spTree>
    <p:extLst>
      <p:ext uri="{BB962C8B-B14F-4D97-AF65-F5344CB8AC3E}">
        <p14:creationId xmlns:p14="http://schemas.microsoft.com/office/powerpoint/2010/main" val="1311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Any Questions?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1738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B2C91"/>
                </a:solidFill>
              </a:rPr>
              <a:t>@</a:t>
            </a:r>
            <a:r>
              <a:rPr lang="en-GB" sz="2800" b="1" dirty="0" err="1">
                <a:solidFill>
                  <a:srgbClr val="6B2C91"/>
                </a:solidFill>
              </a:rPr>
              <a:t>UoMLibrary</a:t>
            </a:r>
            <a:endParaRPr lang="en-GB" sz="2800" b="1" dirty="0">
              <a:solidFill>
                <a:srgbClr val="6B2C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6156" y="418989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6B2C91"/>
                </a:solidFill>
              </a:rPr>
              <a:t>UoMLibrary</a:t>
            </a:r>
            <a:endParaRPr lang="en-GB" sz="2800" b="1" dirty="0">
              <a:solidFill>
                <a:srgbClr val="6B2C9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43584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6B2C91"/>
                </a:solidFill>
              </a:rPr>
              <a:t>Please follow us on Social Media!</a:t>
            </a:r>
            <a:endParaRPr lang="en-GB" sz="2000" dirty="0">
              <a:solidFill>
                <a:srgbClr val="6B2C9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827468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B2C91"/>
                </a:solidFill>
              </a:rPr>
              <a:t>michael.douglas@manchester.ac.uk</a:t>
            </a:r>
          </a:p>
          <a:p>
            <a:pPr algn="ctr"/>
            <a:endParaRPr lang="en-GB" sz="2400" b="1" dirty="0" smtClean="0">
              <a:solidFill>
                <a:srgbClr val="6B2C91"/>
              </a:solidFill>
            </a:endParaRPr>
          </a:p>
          <a:p>
            <a:pPr algn="ctr"/>
            <a:r>
              <a:rPr lang="en-GB" sz="2400" b="1" dirty="0">
                <a:solidFill>
                  <a:srgbClr val="6B2C91"/>
                </a:solidFill>
              </a:rPr>
              <a:t>m</a:t>
            </a:r>
            <a:r>
              <a:rPr lang="en-GB" sz="2400" b="1" dirty="0" smtClean="0">
                <a:solidFill>
                  <a:srgbClr val="6B2C91"/>
                </a:solidFill>
              </a:rPr>
              <a:t>ichelle.sharples@manchester.ac.uk</a:t>
            </a:r>
          </a:p>
          <a:p>
            <a:endParaRPr lang="en-GB" sz="2000" b="1" dirty="0">
              <a:solidFill>
                <a:srgbClr val="6B2C91"/>
              </a:solidFill>
            </a:endParaRPr>
          </a:p>
          <a:p>
            <a:endParaRPr lang="en-GB" sz="2000" b="1" dirty="0">
              <a:solidFill>
                <a:srgbClr val="6B2C91"/>
              </a:solidFill>
            </a:endParaRPr>
          </a:p>
        </p:txBody>
      </p:sp>
      <p:pic>
        <p:nvPicPr>
          <p:cNvPr id="3" name="Picture 2" descr="Team:Vilnius-Lithuania - 2016.igem.or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4" y="3792338"/>
            <a:ext cx="1214264" cy="1214264"/>
          </a:xfrm>
          <a:prstGeom prst="rect">
            <a:avLst/>
          </a:prstGeom>
        </p:spPr>
      </p:pic>
      <p:pic>
        <p:nvPicPr>
          <p:cNvPr id="9" name="Picture 8" descr="File:Instagram logo 2016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57" y="3957721"/>
            <a:ext cx="987574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Why do we do it? 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6" name="Shape 114"/>
          <p:cNvSpPr txBox="1">
            <a:spLocks/>
          </p:cNvSpPr>
          <p:nvPr/>
        </p:nvSpPr>
        <p:spPr>
          <a:xfrm>
            <a:off x="395288" y="1707040"/>
            <a:ext cx="7345064" cy="3312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Leading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challenging and connecting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strategy 2013-2017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Aligned to University core goal: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Outstanding learning and student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Assess student satisfaction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Library services, resources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customer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targets and insight for further service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Why </a:t>
            </a:r>
            <a:r>
              <a:rPr lang="en-GB" sz="2000" b="1" dirty="0" err="1" smtClean="0">
                <a:solidFill>
                  <a:srgbClr val="6B2C91"/>
                </a:solidFill>
              </a:rPr>
              <a:t>Alterline</a:t>
            </a:r>
            <a:r>
              <a:rPr lang="en-GB" sz="2000" b="1" dirty="0" smtClean="0">
                <a:solidFill>
                  <a:srgbClr val="6B2C91"/>
                </a:solidFill>
              </a:rPr>
              <a:t>?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32" y="1583221"/>
            <a:ext cx="6500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not available  internally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xternal research more influential with stakeholders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Tender process with 3 suppliers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Alterline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were new to the market and we were impressed by their investment in our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What is it? 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32" y="1583221"/>
            <a:ext cx="6500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Annual survey since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verage of 1,200 participants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survey plus a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research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insight for service development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Library Life Pulse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674" y="1138267"/>
            <a:ext cx="45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B2C91"/>
                </a:solidFill>
              </a:rPr>
              <a:t>Key success factors </a:t>
            </a:r>
            <a:endParaRPr lang="en-GB" sz="2000" b="1" dirty="0">
              <a:solidFill>
                <a:srgbClr val="6B2C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32" y="1583221"/>
            <a:ext cx="6500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Library Leadership Team on-board and involved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 timelines for survey design, sign-off, go live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Targeted communications for students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 with the wider University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hape 108"/>
          <p:cNvSpPr txBox="1">
            <a:spLocks/>
          </p:cNvSpPr>
          <p:nvPr/>
        </p:nvSpPr>
        <p:spPr>
          <a:xfrm>
            <a:off x="491640" y="1635646"/>
            <a:ext cx="3936344" cy="3312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Finding and using books and resources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Provision and availability of study spaces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Accessing help &amp; support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Library training &amp; skills development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C9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" sz="1800" b="1" kern="0" baseline="0" dirty="0">
              <a:solidFill>
                <a:srgbClr val="6B2C91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394199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r">
              <a:buClr>
                <a:srgbClr val="2A3990"/>
              </a:buClr>
              <a:defRPr/>
            </a:pPr>
            <a:r>
              <a:rPr lang="en" sz="3200" b="1" ker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" sz="3200" b="1" kern="0">
                <a:solidFill>
                  <a:srgbClr val="6B2C91"/>
                </a:solidFill>
                <a:latin typeface="Calibri"/>
                <a:ea typeface="+mn-ea"/>
                <a:cs typeface="+mn-cs"/>
              </a:rPr>
              <a:t>Library Life Pulse</a:t>
            </a:r>
            <a:endParaRPr lang="en" sz="3200" b="1" kern="0" dirty="0">
              <a:solidFill>
                <a:srgbClr val="6B2C9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1202403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</a:rPr>
              <a:t>Research activity has changed depending on what we wanted to find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5" y="2427734"/>
            <a:ext cx="3307508" cy="2206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641" y="1114701"/>
            <a:ext cx="1999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6B2C91"/>
                </a:solidFill>
              </a:rPr>
              <a:t>A</a:t>
            </a:r>
            <a:r>
              <a:rPr lang="en-GB" sz="2000" b="1" dirty="0" smtClean="0">
                <a:solidFill>
                  <a:srgbClr val="6B2C91"/>
                </a:solidFill>
              </a:rPr>
              <a:t>reas of interest </a:t>
            </a:r>
            <a:endParaRPr lang="en-GB" sz="2000" b="1" dirty="0">
              <a:solidFill>
                <a:srgbClr val="6B2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hape 127"/>
          <p:cNvSpPr txBox="1">
            <a:spLocks/>
          </p:cNvSpPr>
          <p:nvPr/>
        </p:nvSpPr>
        <p:spPr>
          <a:xfrm>
            <a:off x="611560" y="3504160"/>
            <a:ext cx="3096344" cy="10838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sym typeface="Roboto"/>
              </a:rPr>
              <a:t>NPS score of </a:t>
            </a: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sym typeface="Roboto"/>
              </a:rPr>
              <a:t>+32%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endParaRPr lang="en" b="1" kern="0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288" y="1275606"/>
            <a:ext cx="8713216" cy="3456732"/>
          </a:xfrm>
          <a:prstGeom prst="rect">
            <a:avLst/>
          </a:prstGeom>
          <a:noFill/>
          <a:ln w="9525">
            <a:solidFill>
              <a:srgbClr val="6B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Net Promoter Score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12" name="Shape 127"/>
          <p:cNvSpPr txBox="1">
            <a:spLocks/>
          </p:cNvSpPr>
          <p:nvPr/>
        </p:nvSpPr>
        <p:spPr>
          <a:xfrm>
            <a:off x="5636121" y="1635646"/>
            <a:ext cx="3096344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A546F40-543F-4436-A523-FC3D586000B5}"/>
              </a:ext>
            </a:extLst>
          </p:cNvPr>
          <p:cNvGraphicFramePr/>
          <p:nvPr>
            <p:extLst/>
          </p:nvPr>
        </p:nvGraphicFramePr>
        <p:xfrm>
          <a:off x="467544" y="1347614"/>
          <a:ext cx="8376755" cy="20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45997" y="3532019"/>
            <a:ext cx="41864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2800" b="1" kern="0" dirty="0">
                <a:solidFill>
                  <a:srgbClr val="7030A0"/>
                </a:solidFill>
              </a:rPr>
              <a:t>d</a:t>
            </a:r>
            <a:r>
              <a:rPr lang="en" sz="2800" b="1" kern="0" dirty="0" smtClean="0">
                <a:solidFill>
                  <a:srgbClr val="7030A0"/>
                </a:solidFill>
              </a:rPr>
              <a:t>own </a:t>
            </a:r>
            <a:r>
              <a:rPr lang="en" sz="2800" b="1" kern="0" dirty="0">
                <a:solidFill>
                  <a:srgbClr val="7030A0"/>
                </a:solidFill>
              </a:rPr>
              <a:t>from 2016  +36% </a:t>
            </a:r>
            <a:endParaRPr lang="en" sz="2800" b="1" kern="0" dirty="0" smtClean="0">
              <a:solidFill>
                <a:srgbClr val="7030A0"/>
              </a:solidFill>
            </a:endParaRPr>
          </a:p>
          <a:p>
            <a:pPr lvl="0"/>
            <a:endParaRPr lang="en" sz="2000" b="1" kern="0" dirty="0">
              <a:solidFill>
                <a:srgbClr val="7030A0"/>
              </a:solidFill>
            </a:endParaRPr>
          </a:p>
          <a:p>
            <a:pPr lvl="0"/>
            <a:r>
              <a:rPr lang="en" sz="2000" b="1" kern="0" dirty="0" smtClean="0">
                <a:solidFill>
                  <a:srgbClr val="7030A0"/>
                </a:solidFill>
              </a:rPr>
              <a:t>Increase </a:t>
            </a:r>
            <a:r>
              <a:rPr lang="en" sz="2000" b="1" kern="0" dirty="0">
                <a:solidFill>
                  <a:srgbClr val="7030A0"/>
                </a:solidFill>
              </a:rPr>
              <a:t>in detractors from last year</a:t>
            </a:r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7904" y="3795886"/>
            <a:ext cx="720080" cy="0"/>
          </a:xfrm>
          <a:prstGeom prst="straightConnector1">
            <a:avLst/>
          </a:prstGeom>
          <a:ln>
            <a:solidFill>
              <a:srgbClr val="6B2C9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288" y="1275606"/>
            <a:ext cx="8713216" cy="3456732"/>
          </a:xfrm>
          <a:prstGeom prst="rect">
            <a:avLst/>
          </a:prstGeom>
          <a:noFill/>
          <a:ln w="9525">
            <a:solidFill>
              <a:srgbClr val="6B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Net Promoter Score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12" name="Shape 127"/>
          <p:cNvSpPr txBox="1">
            <a:spLocks/>
          </p:cNvSpPr>
          <p:nvPr/>
        </p:nvSpPr>
        <p:spPr>
          <a:xfrm>
            <a:off x="5636121" y="1635646"/>
            <a:ext cx="3096344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7904" y="3795886"/>
            <a:ext cx="720080" cy="0"/>
          </a:xfrm>
          <a:prstGeom prst="straightConnector1">
            <a:avLst/>
          </a:prstGeom>
          <a:ln>
            <a:solidFill>
              <a:srgbClr val="6B2C9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3208"/>
            <a:ext cx="8435501" cy="32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3" y="0"/>
            <a:ext cx="9153229" cy="5143500"/>
          </a:xfrm>
          <a:prstGeom prst="rect">
            <a:avLst/>
          </a:prstGeom>
        </p:spPr>
      </p:pic>
      <p:sp>
        <p:nvSpPr>
          <p:cNvPr id="4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-GB" sz="3200" b="1" kern="0" dirty="0" smtClean="0">
                <a:solidFill>
                  <a:srgbClr val="6B2C91"/>
                </a:solidFill>
                <a:latin typeface="+mj-lt"/>
              </a:rPr>
              <a:t>Wayfinding – Ethnographic Study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" y="1131590"/>
            <a:ext cx="4019550" cy="252222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58" y="1167307"/>
            <a:ext cx="3824461" cy="2486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386789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In 2013 </a:t>
            </a:r>
            <a:r>
              <a:rPr lang="en-GB" b="1" dirty="0" err="1" smtClean="0">
                <a:solidFill>
                  <a:srgbClr val="7030A0"/>
                </a:solidFill>
              </a:rPr>
              <a:t>Alterline</a:t>
            </a:r>
            <a:r>
              <a:rPr lang="en-GB" b="1" dirty="0" smtClean="0">
                <a:solidFill>
                  <a:srgbClr val="7030A0"/>
                </a:solidFill>
              </a:rPr>
              <a:t> conducted ethnographic research - following and videoing students on their journey through Library sites to find a book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648</Words>
  <Application>Microsoft Office PowerPoint</Application>
  <PresentationFormat>On-screen Show (16:9)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Average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Michael Douglas</cp:lastModifiedBy>
  <cp:revision>116</cp:revision>
  <cp:lastPrinted>2018-11-16T14:27:33Z</cp:lastPrinted>
  <dcterms:created xsi:type="dcterms:W3CDTF">2016-06-16T12:46:26Z</dcterms:created>
  <dcterms:modified xsi:type="dcterms:W3CDTF">2018-11-20T16:05:37Z</dcterms:modified>
</cp:coreProperties>
</file>