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3"/>
  </p:notesMasterIdLst>
  <p:sldIdLst>
    <p:sldId id="257" r:id="rId2"/>
    <p:sldId id="266" r:id="rId3"/>
    <p:sldId id="267" r:id="rId4"/>
    <p:sldId id="268" r:id="rId5"/>
    <p:sldId id="269" r:id="rId6"/>
    <p:sldId id="259" r:id="rId7"/>
    <p:sldId id="285" r:id="rId8"/>
    <p:sldId id="287" r:id="rId9"/>
    <p:sldId id="278" r:id="rId10"/>
    <p:sldId id="279" r:id="rId11"/>
    <p:sldId id="280" r:id="rId12"/>
    <p:sldId id="260" r:id="rId13"/>
    <p:sldId id="261" r:id="rId14"/>
    <p:sldId id="262" r:id="rId15"/>
    <p:sldId id="263" r:id="rId16"/>
    <p:sldId id="281" r:id="rId17"/>
    <p:sldId id="256" r:id="rId18"/>
    <p:sldId id="282" r:id="rId19"/>
    <p:sldId id="288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3" autoAdjust="0"/>
    <p:restoredTop sz="94660"/>
  </p:normalViewPr>
  <p:slideViewPr>
    <p:cSldViewPr>
      <p:cViewPr varScale="1">
        <p:scale>
          <a:sx n="109" d="100"/>
          <a:sy n="109" d="100"/>
        </p:scale>
        <p:origin x="3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9F29-B5CE-4415-828D-03EE88B44F6E}" type="datetimeFigureOut">
              <a:rPr lang="en-GB" smtClean="0"/>
              <a:pPr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20CB-732C-4993-9377-296320C203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4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Welcome!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B20CB-732C-4993-9377-296320C2036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5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7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6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28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49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43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66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54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3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8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30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5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06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59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3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339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4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D494-3F68-4EE2-B9E6-F262D1C2FF48}" type="datetimeFigureOut">
              <a:rPr lang="en-GB" smtClean="0"/>
              <a:pPr/>
              <a:t>30/01/2018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E8184-A234-4081-A907-D2D272CE6F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7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20888"/>
            <a:ext cx="6120680" cy="2616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+mj-lt"/>
                <a:ea typeface="Adobe Fan Heiti Std B" panose="020B0700000000000000" pitchFamily="34" charset="-128"/>
              </a:rPr>
              <a:t>Aspiring for a Higher Education Academy Accreditation</a:t>
            </a:r>
            <a:endParaRPr lang="en-GB" sz="3200" dirty="0">
              <a:ea typeface="Adobe Fan Heiti Std B" panose="020B0700000000000000" pitchFamily="34" charset="-128"/>
            </a:endParaRPr>
          </a:p>
          <a:p>
            <a:r>
              <a:rPr lang="en-GB" sz="3200" dirty="0">
                <a:ea typeface="Adobe Fan Heiti Std B" panose="020B0700000000000000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273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268760"/>
            <a:ext cx="7272808" cy="489364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b="1" dirty="0" smtClean="0"/>
              <a:t>       </a:t>
            </a:r>
            <a:endParaRPr lang="en-GB" sz="2400" dirty="0" smtClean="0"/>
          </a:p>
          <a:p>
            <a:r>
              <a:rPr lang="en-GB" b="1" dirty="0" smtClean="0"/>
              <a:t>K1</a:t>
            </a:r>
            <a:r>
              <a:rPr lang="en-GB" dirty="0" smtClean="0"/>
              <a:t>: The </a:t>
            </a:r>
            <a:r>
              <a:rPr lang="en-GB" dirty="0"/>
              <a:t>subject </a:t>
            </a:r>
            <a:r>
              <a:rPr lang="en-GB" dirty="0" smtClean="0"/>
              <a:t>material (</a:t>
            </a:r>
            <a:r>
              <a:rPr lang="en-GB" b="1" dirty="0" smtClean="0">
                <a:solidFill>
                  <a:srgbClr val="7030A0"/>
                </a:solidFill>
              </a:rPr>
              <a:t>LA; </a:t>
            </a:r>
            <a:r>
              <a:rPr lang="en-GB" b="1" dirty="0" smtClean="0">
                <a:solidFill>
                  <a:srgbClr val="92D050"/>
                </a:solidFill>
              </a:rPr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K2</a:t>
            </a:r>
            <a:r>
              <a:rPr lang="en-GB" dirty="0" smtClean="0"/>
              <a:t>: Appropriate </a:t>
            </a:r>
            <a:r>
              <a:rPr lang="en-GB" dirty="0"/>
              <a:t>methods for teaching, </a:t>
            </a:r>
            <a:r>
              <a:rPr lang="en-GB" dirty="0" smtClean="0"/>
              <a:t>learning </a:t>
            </a:r>
            <a:r>
              <a:rPr lang="en-GB" dirty="0"/>
              <a:t>and assessing </a:t>
            </a:r>
            <a:r>
              <a:rPr lang="en-GB" dirty="0" smtClean="0"/>
              <a:t>in</a:t>
            </a:r>
          </a:p>
          <a:p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/>
              <a:t>the subject </a:t>
            </a:r>
            <a:r>
              <a:rPr lang="en-GB" dirty="0" smtClean="0"/>
              <a:t>area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b="1" dirty="0" smtClean="0">
                <a:solidFill>
                  <a:srgbClr val="7030A0"/>
                </a:solidFill>
              </a:rPr>
              <a:t>LA;</a:t>
            </a:r>
            <a:r>
              <a:rPr lang="en-GB" b="1" dirty="0" smtClean="0">
                <a:solidFill>
                  <a:srgbClr val="92D050"/>
                </a:solidFill>
              </a:rPr>
              <a:t> 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K3</a:t>
            </a:r>
            <a:r>
              <a:rPr lang="en-GB" dirty="0" smtClean="0"/>
              <a:t>: How </a:t>
            </a:r>
            <a:r>
              <a:rPr lang="en-GB" dirty="0"/>
              <a:t>students learn, both </a:t>
            </a:r>
            <a:r>
              <a:rPr lang="en-GB" dirty="0" smtClean="0"/>
              <a:t>generally </a:t>
            </a:r>
            <a:r>
              <a:rPr lang="en-GB" dirty="0"/>
              <a:t>and within their </a:t>
            </a:r>
            <a:r>
              <a:rPr lang="en-GB" dirty="0" smtClean="0"/>
              <a:t>subject</a:t>
            </a:r>
          </a:p>
          <a:p>
            <a:r>
              <a:rPr lang="en-GB" dirty="0"/>
              <a:t> </a:t>
            </a:r>
            <a:r>
              <a:rPr lang="en-GB" dirty="0" smtClean="0"/>
              <a:t>     area (</a:t>
            </a:r>
            <a:r>
              <a:rPr lang="en-GB" b="1" dirty="0" smtClean="0">
                <a:solidFill>
                  <a:srgbClr val="7030A0"/>
                </a:solidFill>
              </a:rPr>
              <a:t>LA; </a:t>
            </a:r>
            <a:r>
              <a:rPr lang="en-GB" b="1" dirty="0" smtClean="0">
                <a:solidFill>
                  <a:srgbClr val="92D050"/>
                </a:solidFill>
              </a:rPr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K4</a:t>
            </a:r>
            <a:r>
              <a:rPr lang="en-GB" dirty="0" smtClean="0"/>
              <a:t>: The </a:t>
            </a:r>
            <a:r>
              <a:rPr lang="en-GB" dirty="0"/>
              <a:t>use and value of appropriate </a:t>
            </a:r>
            <a:r>
              <a:rPr lang="en-GB" dirty="0" smtClean="0"/>
              <a:t>learning technologies </a:t>
            </a:r>
          </a:p>
          <a:p>
            <a:r>
              <a:rPr lang="en-GB" dirty="0"/>
              <a:t> </a:t>
            </a:r>
            <a:r>
              <a:rPr lang="en-GB" dirty="0" smtClean="0"/>
              <a:t>     (</a:t>
            </a:r>
            <a:r>
              <a:rPr lang="en-GB" b="1" dirty="0" smtClean="0">
                <a:solidFill>
                  <a:srgbClr val="7030A0"/>
                </a:solidFill>
              </a:rPr>
              <a:t>LA; </a:t>
            </a:r>
            <a:r>
              <a:rPr lang="en-GB" b="1" dirty="0" smtClean="0">
                <a:solidFill>
                  <a:srgbClr val="92D050"/>
                </a:solidFill>
              </a:rPr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K5</a:t>
            </a:r>
            <a:r>
              <a:rPr lang="en-GB" dirty="0" smtClean="0"/>
              <a:t>:  Methods </a:t>
            </a:r>
            <a:r>
              <a:rPr lang="en-GB" dirty="0"/>
              <a:t>for evaluating the </a:t>
            </a:r>
            <a:r>
              <a:rPr lang="en-GB" dirty="0" smtClean="0"/>
              <a:t>effectiveness </a:t>
            </a:r>
            <a:r>
              <a:rPr lang="en-GB" dirty="0"/>
              <a:t>of </a:t>
            </a:r>
            <a:r>
              <a:rPr lang="en-GB" dirty="0" smtClean="0"/>
              <a:t>teaching (</a:t>
            </a:r>
            <a:r>
              <a:rPr lang="en-GB" b="1" dirty="0" smtClean="0"/>
              <a:t>N/A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K6</a:t>
            </a:r>
            <a:r>
              <a:rPr lang="en-GB" dirty="0" smtClean="0"/>
              <a:t>: The </a:t>
            </a:r>
            <a:r>
              <a:rPr lang="en-GB" dirty="0"/>
              <a:t>implications of quality assurance </a:t>
            </a:r>
            <a:r>
              <a:rPr lang="en-GB" dirty="0" smtClean="0"/>
              <a:t>and quality</a:t>
            </a:r>
          </a:p>
          <a:p>
            <a:r>
              <a:rPr lang="en-GB" dirty="0"/>
              <a:t> </a:t>
            </a:r>
            <a:r>
              <a:rPr lang="en-GB" dirty="0" smtClean="0"/>
              <a:t>     enhancement with </a:t>
            </a:r>
            <a:r>
              <a:rPr lang="en-GB" dirty="0"/>
              <a:t>a particular </a:t>
            </a:r>
            <a:r>
              <a:rPr lang="en-GB" dirty="0" smtClean="0"/>
              <a:t>focus on teaching </a:t>
            </a:r>
          </a:p>
          <a:p>
            <a:r>
              <a:rPr lang="en-GB" dirty="0"/>
              <a:t> </a:t>
            </a:r>
            <a:r>
              <a:rPr lang="en-GB" dirty="0" smtClean="0"/>
              <a:t>     (</a:t>
            </a:r>
            <a:r>
              <a:rPr lang="en-GB" b="1" dirty="0" smtClean="0"/>
              <a:t>N/A</a:t>
            </a:r>
            <a:r>
              <a:rPr lang="en-GB" dirty="0" smtClean="0"/>
              <a:t>)</a:t>
            </a:r>
            <a:endParaRPr lang="en-GB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692696"/>
            <a:ext cx="320312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b="1" u="sng" dirty="0"/>
              <a:t>Core Knowledge</a:t>
            </a:r>
            <a:r>
              <a:rPr lang="en-GB" sz="2400" b="1" dirty="0"/>
              <a:t> </a:t>
            </a:r>
            <a:r>
              <a:rPr lang="en-GB" sz="2400" dirty="0"/>
              <a:t>(</a:t>
            </a:r>
            <a:r>
              <a:rPr lang="en-GB" sz="2400" b="1" dirty="0"/>
              <a:t>K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772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916832"/>
            <a:ext cx="7056784" cy="39703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b="1" dirty="0" smtClean="0"/>
              <a:t>V1</a:t>
            </a:r>
            <a:r>
              <a:rPr lang="en-GB" dirty="0" smtClean="0"/>
              <a:t>: Respect </a:t>
            </a:r>
            <a:r>
              <a:rPr lang="en-GB" dirty="0"/>
              <a:t>individual learners and </a:t>
            </a:r>
            <a:r>
              <a:rPr lang="en-GB" dirty="0" smtClean="0"/>
              <a:t>diverse learning</a:t>
            </a:r>
          </a:p>
          <a:p>
            <a:r>
              <a:rPr lang="en-GB" dirty="0"/>
              <a:t> </a:t>
            </a:r>
            <a:r>
              <a:rPr lang="en-GB" dirty="0" smtClean="0"/>
              <a:t>      communities (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LA</a:t>
            </a:r>
            <a:r>
              <a:rPr lang="en-GB" dirty="0" smtClean="0">
                <a:latin typeface="Arial" panose="020B0604020202020204" pitchFamily="34" charset="0"/>
              </a:rPr>
              <a:t>; </a:t>
            </a:r>
            <a:r>
              <a:rPr lang="en-GB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V2</a:t>
            </a:r>
            <a:r>
              <a:rPr lang="en-GB" dirty="0" smtClean="0"/>
              <a:t>: Promote </a:t>
            </a:r>
            <a:r>
              <a:rPr lang="en-GB" dirty="0"/>
              <a:t>participation in higher </a:t>
            </a:r>
            <a:r>
              <a:rPr lang="en-GB" dirty="0" smtClean="0"/>
              <a:t>education </a:t>
            </a:r>
            <a:r>
              <a:rPr lang="en-GB" dirty="0"/>
              <a:t>and equality </a:t>
            </a:r>
            <a:r>
              <a:rPr lang="en-GB" dirty="0" smtClean="0"/>
              <a:t>of</a:t>
            </a:r>
          </a:p>
          <a:p>
            <a:r>
              <a:rPr lang="en-GB" dirty="0" smtClean="0"/>
              <a:t>      opportunity </a:t>
            </a:r>
            <a:r>
              <a:rPr lang="en-GB" dirty="0"/>
              <a:t>for </a:t>
            </a:r>
            <a:r>
              <a:rPr lang="en-GB" dirty="0" smtClean="0"/>
              <a:t>learners (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LA</a:t>
            </a:r>
            <a:r>
              <a:rPr lang="en-GB" dirty="0" smtClean="0">
                <a:latin typeface="Arial" panose="020B0604020202020204" pitchFamily="34" charset="0"/>
              </a:rPr>
              <a:t>; </a:t>
            </a:r>
            <a:r>
              <a:rPr lang="en-GB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V3</a:t>
            </a:r>
            <a:r>
              <a:rPr lang="en-GB" dirty="0" smtClean="0"/>
              <a:t>: Use </a:t>
            </a:r>
            <a:r>
              <a:rPr lang="en-GB" dirty="0"/>
              <a:t>evidence-informed approaches </a:t>
            </a:r>
            <a:r>
              <a:rPr lang="en-GB" dirty="0" smtClean="0"/>
              <a:t>and </a:t>
            </a:r>
            <a:r>
              <a:rPr lang="en-GB" dirty="0"/>
              <a:t>the </a:t>
            </a:r>
            <a:r>
              <a:rPr lang="en-GB" dirty="0" smtClean="0"/>
              <a:t>outcomes</a:t>
            </a:r>
          </a:p>
          <a:p>
            <a:r>
              <a:rPr lang="en-GB" dirty="0"/>
              <a:t> </a:t>
            </a:r>
            <a:r>
              <a:rPr lang="en-GB" dirty="0" smtClean="0"/>
              <a:t>     from research</a:t>
            </a:r>
            <a:r>
              <a:rPr lang="en-GB" dirty="0"/>
              <a:t>, </a:t>
            </a:r>
            <a:r>
              <a:rPr lang="en-GB" dirty="0" smtClean="0"/>
              <a:t>scholarship </a:t>
            </a:r>
            <a:r>
              <a:rPr lang="en-GB" dirty="0"/>
              <a:t>and continuing </a:t>
            </a:r>
            <a:r>
              <a:rPr lang="en-GB" dirty="0" smtClean="0"/>
              <a:t>professional</a:t>
            </a:r>
          </a:p>
          <a:p>
            <a:r>
              <a:rPr lang="en-GB" dirty="0"/>
              <a:t> </a:t>
            </a:r>
            <a:r>
              <a:rPr lang="en-GB" dirty="0" smtClean="0"/>
              <a:t>     development (</a:t>
            </a:r>
            <a:r>
              <a:rPr lang="en-GB" b="1" dirty="0" smtClean="0">
                <a:latin typeface="Arial" panose="020B0604020202020204" pitchFamily="34" charset="0"/>
              </a:rPr>
              <a:t>N/A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 smtClean="0"/>
              <a:t>V4</a:t>
            </a:r>
            <a:r>
              <a:rPr lang="en-GB" dirty="0" smtClean="0"/>
              <a:t>: Acknowledge </a:t>
            </a:r>
            <a:r>
              <a:rPr lang="en-GB" dirty="0"/>
              <a:t>the wider context in </a:t>
            </a:r>
            <a:r>
              <a:rPr lang="en-GB" dirty="0" smtClean="0"/>
              <a:t>which higher</a:t>
            </a:r>
          </a:p>
          <a:p>
            <a:r>
              <a:rPr lang="en-GB" dirty="0"/>
              <a:t> </a:t>
            </a:r>
            <a:r>
              <a:rPr lang="en-GB" dirty="0" smtClean="0"/>
              <a:t>     education operates recognising </a:t>
            </a:r>
            <a:r>
              <a:rPr lang="en-GB" dirty="0"/>
              <a:t>the implications </a:t>
            </a:r>
            <a:r>
              <a:rPr lang="en-GB" dirty="0" smtClean="0"/>
              <a:t>for</a:t>
            </a:r>
          </a:p>
          <a:p>
            <a:r>
              <a:rPr lang="en-GB" dirty="0"/>
              <a:t> </a:t>
            </a:r>
            <a:r>
              <a:rPr lang="en-GB" dirty="0" smtClean="0"/>
              <a:t>     professional practice </a:t>
            </a:r>
            <a:r>
              <a:rPr lang="en-GB" dirty="0" smtClean="0">
                <a:latin typeface="Arial" panose="020B0604020202020204" pitchFamily="34" charset="0"/>
              </a:rPr>
              <a:t>(</a:t>
            </a:r>
            <a:r>
              <a:rPr lang="en-GB" b="1" dirty="0" smtClean="0">
                <a:latin typeface="Arial" panose="020B0604020202020204" pitchFamily="34" charset="0"/>
              </a:rPr>
              <a:t>N/A</a:t>
            </a:r>
            <a:r>
              <a:rPr lang="en-GB" dirty="0" smtClean="0">
                <a:latin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6784" y="1340768"/>
            <a:ext cx="364715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u="sng" dirty="0"/>
              <a:t>Professional Values</a:t>
            </a:r>
            <a:r>
              <a:rPr lang="en-GB" sz="2400" dirty="0"/>
              <a:t> (</a:t>
            </a:r>
            <a:r>
              <a:rPr lang="en-GB" sz="2400" b="1" dirty="0"/>
              <a:t>V</a:t>
            </a:r>
            <a:r>
              <a:rPr lang="en-GB" sz="2400" dirty="0"/>
              <a:t>)</a:t>
            </a:r>
            <a:r>
              <a:rPr lang="en-GB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6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959" y="836712"/>
            <a:ext cx="590742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UKPSF relevant areas of activity </a:t>
            </a:r>
            <a:r>
              <a:rPr lang="en-GB" sz="2400" dirty="0" smtClean="0"/>
              <a:t>(</a:t>
            </a:r>
            <a:r>
              <a:rPr lang="en-GB" sz="2400" b="1" dirty="0" smtClean="0"/>
              <a:t>A</a:t>
            </a:r>
            <a:r>
              <a:rPr lang="en-GB" sz="2400" dirty="0" smtClean="0"/>
              <a:t>)</a:t>
            </a:r>
            <a:r>
              <a:rPr lang="en-GB" sz="2400" b="1" dirty="0" smtClean="0"/>
              <a:t> for UEL </a:t>
            </a:r>
            <a:r>
              <a:rPr lang="en-GB" sz="2400" b="1" dirty="0" smtClean="0">
                <a:solidFill>
                  <a:srgbClr val="7030A0"/>
                </a:solidFill>
              </a:rPr>
              <a:t>Library Assistants </a:t>
            </a:r>
            <a:r>
              <a:rPr lang="en-GB" sz="2400" b="1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Support Staff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276872"/>
            <a:ext cx="7056784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A2</a:t>
            </a:r>
            <a:r>
              <a:rPr lang="en-GB" sz="2400" dirty="0" smtClean="0"/>
              <a:t>: Support students and staff directly or via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visual/audio means: IT Blog, IT Manual,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questions and answers, printed instructions</a:t>
            </a:r>
          </a:p>
          <a:p>
            <a:r>
              <a:rPr lang="en-GB" sz="2400" b="1" dirty="0" smtClean="0"/>
              <a:t>A4</a:t>
            </a:r>
            <a:r>
              <a:rPr lang="en-GB" sz="2400" dirty="0" smtClean="0"/>
              <a:t>: Develop effective</a:t>
            </a:r>
            <a:r>
              <a:rPr lang="en-GB" sz="2400" dirty="0"/>
              <a:t> </a:t>
            </a:r>
            <a:r>
              <a:rPr lang="en-GB" sz="2400" dirty="0" smtClean="0"/>
              <a:t>approaches to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support student/staff learning: leaflets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(stapling, double-sided printing); guided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tours</a:t>
            </a:r>
          </a:p>
          <a:p>
            <a:r>
              <a:rPr lang="en-GB" sz="2400" b="1" dirty="0" smtClean="0"/>
              <a:t>A5</a:t>
            </a:r>
            <a:r>
              <a:rPr lang="en-GB" sz="2400" dirty="0" smtClean="0"/>
              <a:t>: Engage in continual professional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development (Skillzone shadowing;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attending training and courses,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95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628800"/>
            <a:ext cx="7056784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K1</a:t>
            </a:r>
            <a:r>
              <a:rPr lang="en-GB" sz="2400" dirty="0" smtClean="0"/>
              <a:t>: The subject matter, i.e. printing, Wi-Fi,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Samsung Tablet; Turnitin, etc. (IT Blog; IT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Manual).</a:t>
            </a:r>
            <a:endParaRPr lang="en-GB" sz="2400" b="1" dirty="0" smtClean="0"/>
          </a:p>
          <a:p>
            <a:r>
              <a:rPr lang="en-GB" sz="2400" b="1" dirty="0" smtClean="0"/>
              <a:t>K2</a:t>
            </a:r>
            <a:r>
              <a:rPr lang="en-GB" sz="2400" dirty="0" smtClean="0"/>
              <a:t>: Appropriate methods for supporting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students</a:t>
            </a:r>
            <a:r>
              <a:rPr lang="en-GB" sz="2400" dirty="0"/>
              <a:t> </a:t>
            </a:r>
            <a:r>
              <a:rPr lang="en-GB" sz="2400" dirty="0" smtClean="0"/>
              <a:t>and staff learning, i.e. teaching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materials (pack of cards; printed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instructions); library search (Open Day).</a:t>
            </a:r>
          </a:p>
          <a:p>
            <a:r>
              <a:rPr lang="en-GB" sz="2400" b="1" dirty="0" smtClean="0"/>
              <a:t>K3</a:t>
            </a:r>
            <a:r>
              <a:rPr lang="en-GB" sz="2400" dirty="0" smtClean="0"/>
              <a:t>: Awareness of how students learn, i.e.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oral/written instructions, </a:t>
            </a:r>
            <a:r>
              <a:rPr lang="en-GB" sz="2400" dirty="0" smtClean="0">
                <a:cs typeface="Times New Roman" panose="02020603050405020304" pitchFamily="18" charset="0"/>
              </a:rPr>
              <a:t>explanations;</a:t>
            </a:r>
          </a:p>
          <a:p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cs typeface="Times New Roman" panose="02020603050405020304" pitchFamily="18" charset="0"/>
              </a:rPr>
              <a:t>     demonstration; kinaesthetic </a:t>
            </a:r>
            <a:r>
              <a:rPr lang="en-GB" sz="2400" dirty="0">
                <a:cs typeface="Times New Roman" panose="02020603050405020304" pitchFamily="18" charset="0"/>
              </a:rPr>
              <a:t>learning; </a:t>
            </a:r>
            <a:r>
              <a:rPr lang="en-GB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one-</a:t>
            </a:r>
          </a:p>
          <a:p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to-one </a:t>
            </a:r>
          </a:p>
          <a:p>
            <a:r>
              <a:rPr lang="en-GB" sz="2400" b="1" dirty="0" smtClean="0">
                <a:cs typeface="Times New Roman" panose="02020603050405020304" pitchFamily="18" charset="0"/>
              </a:rPr>
              <a:t>K4: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smtClean="0"/>
              <a:t>Emailing instructions on </a:t>
            </a:r>
            <a:r>
              <a:rPr lang="en-GB" sz="2400" dirty="0"/>
              <a:t>how to </a:t>
            </a:r>
            <a:r>
              <a:rPr lang="en-GB" sz="2400" dirty="0" smtClean="0"/>
              <a:t>access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web pages and databases; library tours.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509771"/>
            <a:ext cx="594066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b="1" dirty="0"/>
              <a:t>UKPSF relevant core </a:t>
            </a:r>
            <a:r>
              <a:rPr lang="en-GB" sz="2400" b="1" dirty="0" smtClean="0"/>
              <a:t>knowledge </a:t>
            </a:r>
            <a:r>
              <a:rPr lang="en-GB" sz="2400" dirty="0" smtClean="0"/>
              <a:t>(</a:t>
            </a:r>
            <a:r>
              <a:rPr lang="en-GB" sz="2400" b="1" dirty="0" smtClean="0"/>
              <a:t>K</a:t>
            </a:r>
            <a:r>
              <a:rPr lang="en-GB" sz="2400" dirty="0" smtClean="0"/>
              <a:t>)</a:t>
            </a:r>
            <a:r>
              <a:rPr lang="en-GB" sz="2400" b="1" dirty="0" smtClean="0"/>
              <a:t> </a:t>
            </a:r>
            <a:r>
              <a:rPr lang="en-GB" sz="2400" b="1" dirty="0"/>
              <a:t>for </a:t>
            </a:r>
            <a:r>
              <a:rPr lang="en-GB" sz="2400" b="1" dirty="0" smtClean="0"/>
              <a:t>UEL </a:t>
            </a:r>
            <a:r>
              <a:rPr lang="en-GB" sz="2400" b="1" dirty="0" smtClean="0">
                <a:solidFill>
                  <a:srgbClr val="7030A0"/>
                </a:solidFill>
              </a:rPr>
              <a:t>Library Assistants </a:t>
            </a:r>
            <a:r>
              <a:rPr lang="en-GB" sz="2400" b="1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Support Staff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2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852936"/>
            <a:ext cx="6264696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V1</a:t>
            </a:r>
            <a:r>
              <a:rPr lang="en-GB" sz="2400" dirty="0" smtClean="0"/>
              <a:t>: Respect individual learners and</a:t>
            </a:r>
          </a:p>
          <a:p>
            <a:r>
              <a:rPr lang="en-GB" sz="2400" dirty="0" smtClean="0"/>
              <a:t>       diverse learning needs: </a:t>
            </a:r>
          </a:p>
          <a:p>
            <a:r>
              <a:rPr lang="en-GB" sz="2400" dirty="0" smtClean="0"/>
              <a:t>       special needs, dyslexia, etc. </a:t>
            </a:r>
          </a:p>
          <a:p>
            <a:endParaRPr lang="en-GB" sz="2400" dirty="0" smtClean="0"/>
          </a:p>
          <a:p>
            <a:r>
              <a:rPr lang="en-GB" sz="2400" b="1" dirty="0" smtClean="0"/>
              <a:t>V2</a:t>
            </a:r>
            <a:r>
              <a:rPr lang="en-GB" sz="2400" dirty="0" smtClean="0"/>
              <a:t>: Promote participation in higher</a:t>
            </a:r>
          </a:p>
          <a:p>
            <a:r>
              <a:rPr lang="en-GB" sz="2400" dirty="0" smtClean="0"/>
              <a:t>      education and equality of</a:t>
            </a:r>
          </a:p>
          <a:p>
            <a:r>
              <a:rPr lang="en-GB" sz="2400" dirty="0" smtClean="0"/>
              <a:t>      opportunity for learners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1412776"/>
            <a:ext cx="633670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UKPSF professional values </a:t>
            </a:r>
            <a:r>
              <a:rPr lang="en-GB" sz="2400" dirty="0" smtClean="0"/>
              <a:t>(</a:t>
            </a:r>
            <a:r>
              <a:rPr lang="en-GB" sz="2400" b="1" dirty="0" smtClean="0"/>
              <a:t>V</a:t>
            </a:r>
            <a:r>
              <a:rPr lang="en-GB" sz="2400" dirty="0" smtClean="0"/>
              <a:t>)</a:t>
            </a:r>
            <a:r>
              <a:rPr lang="en-GB" sz="2400" b="1" dirty="0" smtClean="0"/>
              <a:t> </a:t>
            </a:r>
            <a:r>
              <a:rPr lang="en-GB" sz="2400" b="1" dirty="0"/>
              <a:t>for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UEL </a:t>
            </a:r>
            <a:r>
              <a:rPr lang="en-GB" sz="2400" b="1" dirty="0" smtClean="0">
                <a:solidFill>
                  <a:srgbClr val="7030A0"/>
                </a:solidFill>
              </a:rPr>
              <a:t>Library Assistants </a:t>
            </a:r>
            <a:r>
              <a:rPr lang="en-GB" sz="2400" b="1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Support Staff</a:t>
            </a:r>
            <a:r>
              <a:rPr lang="en-GB" sz="2400" b="1" dirty="0" smtClean="0"/>
              <a:t> 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642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72008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Examples of supporting new members of</a:t>
            </a:r>
          </a:p>
          <a:p>
            <a:pPr algn="ctr"/>
            <a:r>
              <a:rPr lang="en-GB" sz="2400" b="1" dirty="0"/>
              <a:t> </a:t>
            </a:r>
            <a:r>
              <a:rPr lang="en-GB" sz="2400" b="1" dirty="0" smtClean="0"/>
              <a:t>   staff </a:t>
            </a:r>
            <a:r>
              <a:rPr lang="en-GB" sz="2400" dirty="0" smtClean="0"/>
              <a:t>(</a:t>
            </a:r>
            <a:r>
              <a:rPr lang="en-GB" sz="2400" b="1" dirty="0" smtClean="0"/>
              <a:t>A2; K1,2,3; V2</a:t>
            </a:r>
            <a:r>
              <a:rPr lang="en-GB" sz="2400" dirty="0" smtClean="0"/>
              <a:t>):</a:t>
            </a:r>
          </a:p>
          <a:p>
            <a:pPr algn="ctr"/>
            <a:r>
              <a:rPr lang="en-GB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Mentoring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</a:t>
            </a:r>
            <a:r>
              <a:rPr lang="en-GB" sz="2400" dirty="0" smtClean="0"/>
              <a:t>ontributing to in-house learning and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PowerPoint presentations for evening and weekend staff </a:t>
            </a:r>
          </a:p>
          <a:p>
            <a:endParaRPr lang="en-GB" sz="2400" dirty="0" smtClean="0"/>
          </a:p>
          <a:p>
            <a:r>
              <a:rPr lang="en-GB" sz="2400" dirty="0" smtClean="0"/>
              <a:t>Examples of trainee teaching (</a:t>
            </a:r>
            <a:r>
              <a:rPr lang="en-GB" sz="2400" b="1" dirty="0" smtClean="0"/>
              <a:t>A2; K1,2,3; V1,2</a:t>
            </a:r>
            <a:r>
              <a:rPr lang="en-GB" sz="2400" dirty="0" smtClean="0"/>
              <a:t>):</a:t>
            </a:r>
          </a:p>
          <a:p>
            <a:r>
              <a:rPr lang="en-GB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One-to-one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Designing teaching materials, i.e. leaflets, etc.</a:t>
            </a:r>
          </a:p>
        </p:txBody>
      </p:sp>
    </p:spTree>
    <p:extLst>
      <p:ext uri="{BB962C8B-B14F-4D97-AF65-F5344CB8AC3E}">
        <p14:creationId xmlns:p14="http://schemas.microsoft.com/office/powerpoint/2010/main" val="273432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4272677"/>
            <a:ext cx="4403295" cy="25853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b="1" dirty="0" smtClean="0"/>
              <a:t>A2, A4, A5</a:t>
            </a:r>
            <a:r>
              <a:rPr lang="en-GB" dirty="0" smtClean="0"/>
              <a:t>: </a:t>
            </a:r>
            <a:r>
              <a:rPr lang="en-GB" dirty="0"/>
              <a:t>Support students and staff </a:t>
            </a:r>
            <a:r>
              <a:rPr lang="en-GB" dirty="0" smtClean="0"/>
              <a:t>at the library counter; leaflets; printing and scanning; attending training for CPD.</a:t>
            </a:r>
          </a:p>
          <a:p>
            <a:r>
              <a:rPr lang="en-GB" b="1" dirty="0" smtClean="0"/>
              <a:t>K1, K2</a:t>
            </a:r>
            <a:r>
              <a:rPr lang="en-GB" dirty="0" smtClean="0"/>
              <a:t>: </a:t>
            </a:r>
            <a:r>
              <a:rPr lang="en-GB" dirty="0"/>
              <a:t>The subject matter</a:t>
            </a:r>
            <a:r>
              <a:rPr lang="en-GB" dirty="0" smtClean="0"/>
              <a:t>, (Blog; IT Manual); leaflets, instructions.</a:t>
            </a:r>
          </a:p>
          <a:p>
            <a:r>
              <a:rPr lang="en-GB" b="1" dirty="0" smtClean="0"/>
              <a:t>V1, V2: </a:t>
            </a:r>
            <a:r>
              <a:rPr lang="en-GB" dirty="0" smtClean="0"/>
              <a:t>Dealing with special  needs / dyslexia students; equal opportunities </a:t>
            </a:r>
            <a:endParaRPr lang="en-GB" b="1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03648" y="337592"/>
            <a:ext cx="756084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Support Staff</a:t>
            </a:r>
            <a:r>
              <a:rPr lang="en-GB" sz="2400" dirty="0" smtClean="0"/>
              <a:t>:</a:t>
            </a:r>
            <a:r>
              <a:rPr lang="en-GB" sz="2400" b="1" dirty="0" smtClean="0"/>
              <a:t> Shelvers with Library Assistant duties</a:t>
            </a: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9" r="13896" b="16002"/>
          <a:stretch/>
        </p:blipFill>
        <p:spPr>
          <a:xfrm>
            <a:off x="1835696" y="776876"/>
            <a:ext cx="2179931" cy="3412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55" y="1052736"/>
            <a:ext cx="4320742" cy="2423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17451" b="24800"/>
          <a:stretch/>
        </p:blipFill>
        <p:spPr>
          <a:xfrm>
            <a:off x="6238991" y="3573016"/>
            <a:ext cx="2346385" cy="2952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03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23599" t="7179" r="22059" b="3740"/>
          <a:stretch/>
        </p:blipFill>
        <p:spPr bwMode="auto">
          <a:xfrm>
            <a:off x="4211960" y="692696"/>
            <a:ext cx="4752528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312" y="620688"/>
            <a:ext cx="129614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/>
          <a:srcRect l="37575" t="26590" r="57144" b="63866"/>
          <a:stretch/>
        </p:blipFill>
        <p:spPr bwMode="auto">
          <a:xfrm>
            <a:off x="7524328" y="1844824"/>
            <a:ext cx="1152128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980728"/>
            <a:ext cx="324036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b="1" dirty="0" smtClean="0"/>
              <a:t>Marina</a:t>
            </a:r>
            <a:r>
              <a:rPr lang="en-GB" sz="2400" dirty="0" smtClean="0"/>
              <a:t>, AFHEA, </a:t>
            </a:r>
          </a:p>
          <a:p>
            <a:r>
              <a:rPr lang="en-GB" sz="2400" dirty="0" smtClean="0"/>
              <a:t>former Shelver,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urrently Library &amp; IT Support Assistant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5" t="11337" r="3929" b="76558"/>
          <a:stretch/>
        </p:blipFill>
        <p:spPr bwMode="auto">
          <a:xfrm>
            <a:off x="5724128" y="620688"/>
            <a:ext cx="2775053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1988840"/>
            <a:ext cx="6930684" cy="45858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dirty="0" smtClean="0"/>
              <a:t>“Making </a:t>
            </a:r>
            <a:r>
              <a:rPr lang="en-GB" sz="2400" dirty="0"/>
              <a:t>the decision to apply for an Associate Fellowship of the Higher Education Academy was not a very difficult one. Once you </a:t>
            </a:r>
            <a:r>
              <a:rPr lang="en-GB" sz="2400" b="1" dirty="0"/>
              <a:t>begin to think about the work that you undertake </a:t>
            </a:r>
            <a:r>
              <a:rPr lang="en-GB" sz="2400" dirty="0"/>
              <a:t>as a university </a:t>
            </a:r>
            <a:r>
              <a:rPr lang="en-GB" sz="2400" dirty="0" smtClean="0"/>
              <a:t>Library Assistant </a:t>
            </a:r>
            <a:r>
              <a:rPr lang="en-GB" sz="2400" dirty="0"/>
              <a:t>it quickly becomes obvious that you are certainly qualified enough to </a:t>
            </a:r>
            <a:r>
              <a:rPr lang="en-GB" sz="2400" dirty="0" smtClean="0"/>
              <a:t>apply. </a:t>
            </a:r>
            <a:endParaRPr lang="en-GB" sz="2400" dirty="0"/>
          </a:p>
          <a:p>
            <a:r>
              <a:rPr lang="en-GB" sz="2400" dirty="0" smtClean="0"/>
              <a:t>Upon </a:t>
            </a:r>
            <a:r>
              <a:rPr lang="en-GB" sz="2400" dirty="0"/>
              <a:t>finding out how </a:t>
            </a:r>
            <a:r>
              <a:rPr lang="en-GB" sz="2400" b="1" dirty="0"/>
              <a:t>straightforward </a:t>
            </a:r>
            <a:r>
              <a:rPr lang="en-GB" sz="2400" dirty="0"/>
              <a:t>the </a:t>
            </a:r>
            <a:r>
              <a:rPr lang="en-GB" sz="2400" b="1" dirty="0"/>
              <a:t>process of applying </a:t>
            </a:r>
            <a:r>
              <a:rPr lang="en-GB" sz="2400" dirty="0"/>
              <a:t>was, it became a no-brainer for me</a:t>
            </a:r>
            <a:r>
              <a:rPr lang="en-GB" sz="2400" dirty="0" smtClean="0"/>
              <a:t>!” (To be continued...) </a:t>
            </a:r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627784" y="805338"/>
            <a:ext cx="226857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dirty="0" smtClean="0"/>
              <a:t>Motivation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255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5" t="11337" r="3929" b="76558"/>
          <a:stretch/>
        </p:blipFill>
        <p:spPr bwMode="auto">
          <a:xfrm>
            <a:off x="5796136" y="476672"/>
            <a:ext cx="2775053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1916832"/>
            <a:ext cx="7344816" cy="461664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dirty="0" smtClean="0"/>
              <a:t>Being able to </a:t>
            </a:r>
            <a:r>
              <a:rPr lang="en-GB" sz="2400" b="1" dirty="0" smtClean="0"/>
              <a:t>add the Fellowship to my CV </a:t>
            </a:r>
            <a:r>
              <a:rPr lang="en-GB" sz="2400" dirty="0" smtClean="0"/>
              <a:t>is a big plus –when thinking about </a:t>
            </a:r>
            <a:r>
              <a:rPr lang="en-GB" sz="2400" b="1" dirty="0" smtClean="0"/>
              <a:t>applying for university library jobs</a:t>
            </a:r>
            <a:r>
              <a:rPr lang="en-GB" sz="2400" dirty="0" smtClean="0"/>
              <a:t>, it is certainly something which demonstrates your </a:t>
            </a:r>
            <a:r>
              <a:rPr lang="en-GB" sz="2400" b="1" dirty="0" smtClean="0"/>
              <a:t>commitment to providing excellent support</a:t>
            </a:r>
            <a:r>
              <a:rPr lang="en-GB" sz="2400" dirty="0" smtClean="0"/>
              <a:t> to students. </a:t>
            </a:r>
          </a:p>
          <a:p>
            <a:r>
              <a:rPr lang="en-GB" sz="2400" dirty="0" smtClean="0"/>
              <a:t>Most importantly, being successful in my application brought me a certain </a:t>
            </a:r>
            <a:r>
              <a:rPr lang="en-GB" sz="2400" b="1" dirty="0" smtClean="0"/>
              <a:t>sense of satisfaction</a:t>
            </a:r>
            <a:r>
              <a:rPr lang="en-GB" sz="2400" dirty="0" smtClean="0"/>
              <a:t>, making me feel appreciated for the work that I do, and this was well worth the few hours I spent on my application.” </a:t>
            </a:r>
          </a:p>
          <a:p>
            <a:endParaRPr lang="en-GB" dirty="0" smtClean="0"/>
          </a:p>
          <a:p>
            <a:r>
              <a:rPr lang="en-GB" dirty="0" smtClean="0"/>
              <a:t>Annamarie Burchett, AFHEA</a:t>
            </a:r>
          </a:p>
          <a:p>
            <a:r>
              <a:rPr lang="en-GB" dirty="0" smtClean="0"/>
              <a:t>Library and IT Support Assistant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620688"/>
            <a:ext cx="2383986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dirty="0" smtClean="0"/>
              <a:t>Motivation </a:t>
            </a:r>
          </a:p>
          <a:p>
            <a:r>
              <a:rPr lang="en-GB" sz="2400" dirty="0" smtClean="0"/>
              <a:t>(continued)</a:t>
            </a:r>
            <a:endParaRPr lang="en-GB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628800"/>
            <a:ext cx="6840760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GB" sz="2400" dirty="0" smtClean="0">
              <a:ea typeface="Adobe Fan Heiti Std B" panose="020B07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is a national  recognition awarded to academic staff who are dedicated to </a:t>
            </a:r>
            <a:r>
              <a:rPr lang="en-GB" sz="2400" dirty="0" smtClean="0"/>
              <a:t>supporting </a:t>
            </a:r>
            <a:r>
              <a:rPr lang="en-GB" sz="2400" dirty="0"/>
              <a:t>learning in higher </a:t>
            </a:r>
            <a:r>
              <a:rPr lang="en-GB" sz="2400" dirty="0" smtClean="0"/>
              <a:t>education;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offers academic support staff credits for their participation </a:t>
            </a:r>
            <a:r>
              <a:rPr lang="en-GB" sz="2400" dirty="0"/>
              <a:t>in professional </a:t>
            </a:r>
            <a:r>
              <a:rPr lang="en-GB" sz="2400" dirty="0" smtClean="0"/>
              <a:t>development; 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is </a:t>
            </a:r>
            <a:r>
              <a:rPr lang="en-GB" sz="2400" dirty="0">
                <a:ea typeface="Adobe Fan Heiti Std B" panose="020B0700000000000000" pitchFamily="34" charset="-128"/>
              </a:rPr>
              <a:t>an internationally-recognised badge of academic success, which </a:t>
            </a:r>
            <a:r>
              <a:rPr lang="en-GB" sz="2400" dirty="0" smtClean="0">
                <a:ea typeface="Adobe Fan Heiti Std B" panose="020B0700000000000000" pitchFamily="34" charset="-128"/>
              </a:rPr>
              <a:t> is </a:t>
            </a:r>
            <a:r>
              <a:rPr lang="en-GB" sz="2400" dirty="0">
                <a:ea typeface="Adobe Fan Heiti Std B" panose="020B0700000000000000" pitchFamily="34" charset="-128"/>
              </a:rPr>
              <a:t>important </a:t>
            </a:r>
            <a:r>
              <a:rPr lang="en-GB" sz="2400" dirty="0" smtClean="0">
                <a:ea typeface="Adobe Fan Heiti Std B" panose="020B0700000000000000" pitchFamily="34" charset="-128"/>
              </a:rPr>
              <a:t>for personal and professional </a:t>
            </a:r>
            <a:r>
              <a:rPr lang="en-GB" sz="2400" dirty="0">
                <a:ea typeface="Adobe Fan Heiti Std B" panose="020B0700000000000000" pitchFamily="34" charset="-128"/>
              </a:rPr>
              <a:t>development.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052736"/>
            <a:ext cx="362631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800" b="1" dirty="0">
                <a:ea typeface="Adobe Fan Heiti Std B" panose="020B0700000000000000" pitchFamily="34" charset="-128"/>
              </a:rPr>
              <a:t>HEA accreditation</a:t>
            </a:r>
            <a:r>
              <a:rPr lang="en-GB" sz="2800" dirty="0">
                <a:ea typeface="Adobe Fan Heiti Std B" panose="020B0700000000000000" pitchFamily="34" charset="-128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8205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556792"/>
            <a:ext cx="7344816" cy="461664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dirty="0" smtClean="0"/>
              <a:t>“Personally </a:t>
            </a:r>
            <a:r>
              <a:rPr lang="en-GB" sz="2400" dirty="0"/>
              <a:t>I had two reasons </a:t>
            </a:r>
            <a:r>
              <a:rPr lang="en-GB" sz="2400" dirty="0" smtClean="0"/>
              <a:t>to apply for</a:t>
            </a:r>
          </a:p>
          <a:p>
            <a:r>
              <a:rPr lang="en-GB" sz="2400" dirty="0" smtClean="0"/>
              <a:t>  AFHEA</a:t>
            </a:r>
            <a:r>
              <a:rPr lang="en-GB" sz="2400" dirty="0"/>
              <a:t>: </a:t>
            </a:r>
            <a:endParaRPr lang="en-GB" sz="2400" dirty="0" smtClean="0"/>
          </a:p>
          <a:p>
            <a:pPr marL="285750" indent="-285750"/>
            <a:r>
              <a:rPr lang="en-GB" sz="2400" dirty="0" smtClean="0"/>
              <a:t>Firstly I was </a:t>
            </a:r>
            <a:r>
              <a:rPr lang="en-GB" sz="2400" dirty="0"/>
              <a:t>driven by my </a:t>
            </a:r>
            <a:r>
              <a:rPr lang="en-GB" sz="2400" b="1" dirty="0"/>
              <a:t>personal ambition to </a:t>
            </a:r>
            <a:r>
              <a:rPr lang="en-GB" sz="2400" b="1" dirty="0" smtClean="0"/>
              <a:t>be</a:t>
            </a:r>
          </a:p>
          <a:p>
            <a:pPr marL="285750" indent="-285750"/>
            <a:r>
              <a:rPr lang="en-GB" sz="2400" b="1" dirty="0" smtClean="0"/>
              <a:t>a </a:t>
            </a:r>
            <a:r>
              <a:rPr lang="en-GB" sz="2400" b="1" dirty="0"/>
              <a:t>lecturer one day</a:t>
            </a:r>
            <a:r>
              <a:rPr lang="en-GB" sz="2400" dirty="0"/>
              <a:t>, and I felt that this would </a:t>
            </a:r>
            <a:r>
              <a:rPr lang="en-GB" sz="2400" dirty="0" smtClean="0"/>
              <a:t>be</a:t>
            </a:r>
          </a:p>
          <a:p>
            <a:pPr marL="285750" indent="-285750"/>
            <a:r>
              <a:rPr lang="en-GB" sz="2400" dirty="0" smtClean="0"/>
              <a:t> the  </a:t>
            </a:r>
            <a:r>
              <a:rPr lang="en-GB" sz="2400" dirty="0"/>
              <a:t>right step towards building my </a:t>
            </a:r>
            <a:r>
              <a:rPr lang="en-GB" sz="2400" dirty="0" smtClean="0"/>
              <a:t>confidence</a:t>
            </a:r>
          </a:p>
          <a:p>
            <a:pPr marL="285750" indent="-285750"/>
            <a:r>
              <a:rPr lang="en-GB" sz="2400" dirty="0" smtClean="0"/>
              <a:t> </a:t>
            </a:r>
            <a:r>
              <a:rPr lang="en-GB" sz="2400" dirty="0"/>
              <a:t>for reaching that </a:t>
            </a:r>
            <a:r>
              <a:rPr lang="en-GB" sz="2400" dirty="0" smtClean="0"/>
              <a:t>goal;</a:t>
            </a:r>
            <a:endParaRPr lang="en-GB" sz="2400" dirty="0"/>
          </a:p>
          <a:p>
            <a:pPr marL="285750" indent="-285750"/>
            <a:r>
              <a:rPr lang="en-GB" sz="2400" dirty="0" smtClean="0"/>
              <a:t>Secondly I </a:t>
            </a:r>
            <a:r>
              <a:rPr lang="en-GB" sz="2400" dirty="0"/>
              <a:t>thought that </a:t>
            </a:r>
            <a:r>
              <a:rPr lang="en-GB" sz="2400" b="1" dirty="0"/>
              <a:t>the job we do in </a:t>
            </a:r>
            <a:r>
              <a:rPr lang="en-GB" sz="2400" b="1" dirty="0" smtClean="0"/>
              <a:t>the</a:t>
            </a:r>
          </a:p>
          <a:p>
            <a:pPr marL="285750" indent="-285750"/>
            <a:r>
              <a:rPr lang="en-GB" sz="2400" b="1" dirty="0" smtClean="0"/>
              <a:t> </a:t>
            </a:r>
            <a:r>
              <a:rPr lang="en-GB" sz="2400" b="1" dirty="0"/>
              <a:t>library involves a large teaching and </a:t>
            </a:r>
            <a:r>
              <a:rPr lang="en-GB" sz="2400" b="1" dirty="0" smtClean="0"/>
              <a:t>learning</a:t>
            </a:r>
          </a:p>
          <a:p>
            <a:pPr marL="285750" indent="-285750"/>
            <a:r>
              <a:rPr lang="en-GB" sz="2400" b="1" dirty="0" smtClean="0"/>
              <a:t> </a:t>
            </a:r>
            <a:r>
              <a:rPr lang="en-GB" sz="2400" b="1" dirty="0"/>
              <a:t>component</a:t>
            </a:r>
            <a:r>
              <a:rPr lang="en-GB" sz="2400" dirty="0"/>
              <a:t> and this </a:t>
            </a:r>
            <a:r>
              <a:rPr lang="en-GB" sz="2400" dirty="0" smtClean="0"/>
              <a:t>deserves proper</a:t>
            </a:r>
          </a:p>
          <a:p>
            <a:pPr marL="285750" indent="-285750"/>
            <a:r>
              <a:rPr lang="en-GB" sz="2400" dirty="0" smtClean="0"/>
              <a:t> recognition.”</a:t>
            </a:r>
            <a:endParaRPr lang="en-GB" sz="2400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  Anca - Elena Zahan, AFHEA</a:t>
            </a:r>
          </a:p>
          <a:p>
            <a:r>
              <a:rPr lang="en-GB" dirty="0"/>
              <a:t> </a:t>
            </a:r>
            <a:r>
              <a:rPr lang="en-GB" dirty="0" smtClean="0"/>
              <a:t>    Library &amp; IT Support Assistant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91880" y="836712"/>
            <a:ext cx="238398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dirty="0" smtClean="0"/>
              <a:t>Motivation 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5724128" y="898266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42074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2420888"/>
            <a:ext cx="7488832" cy="41549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dirty="0" smtClean="0"/>
              <a:t>“The </a:t>
            </a:r>
            <a:r>
              <a:rPr lang="en-GB" sz="2400" dirty="0"/>
              <a:t>reason I </a:t>
            </a:r>
            <a:r>
              <a:rPr lang="en-GB" sz="2400" dirty="0" smtClean="0"/>
              <a:t>applied for a FHEA accreditation</a:t>
            </a:r>
          </a:p>
          <a:p>
            <a:r>
              <a:rPr lang="en-GB" sz="2400" dirty="0" smtClean="0"/>
              <a:t>  </a:t>
            </a:r>
            <a:r>
              <a:rPr lang="en-GB" sz="2400" dirty="0"/>
              <a:t>was because </a:t>
            </a:r>
            <a:r>
              <a:rPr lang="en-GB" sz="2400" b="1" dirty="0"/>
              <a:t>I wanted to validate </a:t>
            </a:r>
            <a:r>
              <a:rPr lang="en-GB" sz="2400" b="1" dirty="0" smtClean="0"/>
              <a:t>my</a:t>
            </a:r>
          </a:p>
          <a:p>
            <a:r>
              <a:rPr lang="en-GB" sz="2400" b="1" dirty="0" smtClean="0"/>
              <a:t>  </a:t>
            </a:r>
            <a:r>
              <a:rPr lang="en-GB" sz="2400" b="1" dirty="0"/>
              <a:t>professional experience</a:t>
            </a:r>
            <a:r>
              <a:rPr lang="en-GB" sz="2400" dirty="0"/>
              <a:t> and my </a:t>
            </a:r>
            <a:r>
              <a:rPr lang="en-GB" sz="2400" dirty="0" smtClean="0"/>
              <a:t>extensive</a:t>
            </a:r>
          </a:p>
          <a:p>
            <a:r>
              <a:rPr lang="en-GB" sz="2400" dirty="0" smtClean="0"/>
              <a:t>  </a:t>
            </a:r>
            <a:r>
              <a:rPr lang="en-GB" sz="2400" dirty="0"/>
              <a:t>research into peer mentoring. 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 </a:t>
            </a:r>
            <a:r>
              <a:rPr lang="en-GB" sz="2400" dirty="0"/>
              <a:t>also thought it would be </a:t>
            </a:r>
            <a:r>
              <a:rPr lang="en-GB" sz="2400" b="1" dirty="0"/>
              <a:t>useful to reflect on my professional practice </a:t>
            </a:r>
            <a:r>
              <a:rPr lang="en-GB" sz="2400" dirty="0"/>
              <a:t>so as </a:t>
            </a:r>
            <a:r>
              <a:rPr lang="en-GB" sz="2400" b="1" dirty="0"/>
              <a:t>to further develop myself </a:t>
            </a:r>
            <a:r>
              <a:rPr lang="en-GB" sz="2400" dirty="0"/>
              <a:t>personally and professionally</a:t>
            </a:r>
            <a:r>
              <a:rPr lang="en-GB" sz="2400" dirty="0" smtClean="0"/>
              <a:t>.”</a:t>
            </a:r>
            <a:r>
              <a:rPr lang="en-GB" sz="2400" dirty="0"/>
              <a:t>  </a:t>
            </a:r>
            <a:endParaRPr lang="en-GB" sz="2400" dirty="0" smtClean="0"/>
          </a:p>
          <a:p>
            <a:endParaRPr lang="en-GB" dirty="0">
              <a:latin typeface="Calibri,sans-serif"/>
            </a:endParaRPr>
          </a:p>
          <a:p>
            <a:r>
              <a:rPr lang="en-GB" dirty="0" smtClean="0"/>
              <a:t>Sarah Bailey, FHEA</a:t>
            </a:r>
          </a:p>
          <a:p>
            <a:r>
              <a:rPr lang="en-GB" dirty="0" smtClean="0"/>
              <a:t>UEL Peer Mentoring Coordinator and PASS Supervisor</a:t>
            </a:r>
          </a:p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84319" t="11330" r="4523" b="76616"/>
          <a:stretch/>
        </p:blipFill>
        <p:spPr bwMode="auto">
          <a:xfrm>
            <a:off x="5508104" y="754549"/>
            <a:ext cx="2453005" cy="1656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1213309"/>
            <a:ext cx="2268570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dirty="0" smtClean="0"/>
              <a:t>Motivation</a:t>
            </a:r>
          </a:p>
          <a:p>
            <a:r>
              <a:rPr lang="en-GB" sz="2400" dirty="0" smtClean="0"/>
              <a:t>(continued</a:t>
            </a:r>
            <a:r>
              <a:rPr lang="en-GB" sz="2400" dirty="0"/>
              <a:t>)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13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340768"/>
            <a:ext cx="5832648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GB" sz="2400" dirty="0" smtClean="0">
              <a:ea typeface="Adobe Fan Heiti Std B" panose="020B0700000000000000" pitchFamily="34" charset="-128"/>
            </a:endParaRPr>
          </a:p>
          <a:p>
            <a:r>
              <a:rPr lang="en-GB" sz="2400" dirty="0" smtClean="0">
                <a:ea typeface="Adobe Fan Heiti Std B" panose="020B0700000000000000" pitchFamily="34" charset="-128"/>
              </a:rPr>
              <a:t>Any academic support staff are eligible for a HEA accreditation, which is a recognition for the ‘</a:t>
            </a:r>
            <a:r>
              <a:rPr lang="en-GB" sz="2400" b="1" dirty="0" smtClean="0">
                <a:ea typeface="Adobe Fan Heiti Std B" panose="020B0700000000000000" pitchFamily="34" charset="-128"/>
              </a:rPr>
              <a:t>teaching</a:t>
            </a:r>
            <a:r>
              <a:rPr lang="en-GB" sz="2400" dirty="0" smtClean="0">
                <a:ea typeface="Adobe Fan Heiti Std B" panose="020B0700000000000000" pitchFamily="34" charset="-128"/>
              </a:rPr>
              <a:t>’ aspect of our role. </a:t>
            </a:r>
            <a:endParaRPr lang="en-GB" sz="2400" dirty="0">
              <a:ea typeface="Adobe Fan Heiti Std B" panose="020B0700000000000000" pitchFamily="34" charset="-128"/>
            </a:endParaRPr>
          </a:p>
          <a:p>
            <a:endParaRPr lang="en-GB" sz="2400" dirty="0">
              <a:ea typeface="Adobe Fan Heiti Std B" panose="020B0700000000000000" pitchFamily="34" charset="-128"/>
            </a:endParaRPr>
          </a:p>
          <a:p>
            <a:r>
              <a:rPr lang="en-GB" sz="2400" dirty="0" smtClean="0">
                <a:ea typeface="Adobe Fan Heiti Std B" panose="020B0700000000000000" pitchFamily="34" charset="-128"/>
              </a:rPr>
              <a:t>At UEL Library &amp; Learning Services </a:t>
            </a:r>
            <a:r>
              <a:rPr lang="en-GB" sz="2400" dirty="0">
                <a:ea typeface="Adobe Fan Heiti Std B" panose="020B0700000000000000" pitchFamily="34" charset="-128"/>
              </a:rPr>
              <a:t>we are all ‘</a:t>
            </a:r>
            <a:r>
              <a:rPr lang="en-GB" sz="2400" dirty="0" smtClean="0">
                <a:ea typeface="Adobe Fan Heiti Std B" panose="020B0700000000000000" pitchFamily="34" charset="-128"/>
              </a:rPr>
              <a:t>teaching’, </a:t>
            </a:r>
            <a:r>
              <a:rPr lang="en-GB" sz="2400" dirty="0">
                <a:ea typeface="Adobe Fan Heiti Std B" panose="020B0700000000000000" pitchFamily="34" charset="-128"/>
              </a:rPr>
              <a:t>without even thinking about it. </a:t>
            </a:r>
            <a:r>
              <a:rPr lang="en-GB" sz="2400" dirty="0">
                <a:ea typeface="Adobe Fan Heiti Std B" panose="020B0700000000000000" pitchFamily="34" charset="-128"/>
                <a:sym typeface="Wingdings" panose="05000000000000000000" pitchFamily="2" charset="2"/>
              </a:rPr>
              <a:t></a:t>
            </a:r>
            <a:endParaRPr lang="en-GB" sz="2400" dirty="0">
              <a:ea typeface="Adobe Fan Heiti Std B" panose="020B0700000000000000" pitchFamily="34" charset="-128"/>
            </a:endParaRPr>
          </a:p>
          <a:p>
            <a:endParaRPr lang="en-GB" sz="2400" dirty="0"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17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13024"/>
            <a:ext cx="705678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ea typeface="Adobe Fan Heiti Std B" panose="020B0700000000000000" pitchFamily="34" charset="-128"/>
              </a:rPr>
              <a:t>Shelvers (S) ‘teaching’ the students how to search for items on the library kiosks, giving directions, explaining the Dewey classification system, and more…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/>
          <a:stretch/>
        </p:blipFill>
        <p:spPr>
          <a:xfrm>
            <a:off x="3563888" y="3982788"/>
            <a:ext cx="2866792" cy="252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626">
            <a:off x="751573" y="2436012"/>
            <a:ext cx="3565047" cy="2365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568">
            <a:off x="5190411" y="2304336"/>
            <a:ext cx="3387988" cy="2247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82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59457"/>
            <a:ext cx="68407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Library Assistants </a:t>
            </a:r>
            <a:r>
              <a:rPr lang="en-GB" sz="2400" dirty="0" smtClean="0"/>
              <a:t>(</a:t>
            </a:r>
            <a:r>
              <a:rPr lang="en-GB" sz="2400" b="1" dirty="0" smtClean="0">
                <a:solidFill>
                  <a:srgbClr val="7030A0"/>
                </a:solidFill>
              </a:rPr>
              <a:t>LA</a:t>
            </a:r>
            <a:r>
              <a:rPr lang="en-GB" sz="2400" dirty="0" smtClean="0"/>
              <a:t>)</a:t>
            </a:r>
            <a:r>
              <a:rPr lang="en-GB" sz="2400" b="1" dirty="0" smtClean="0"/>
              <a:t> </a:t>
            </a:r>
            <a:r>
              <a:rPr lang="en-GB" sz="2400" dirty="0" smtClean="0"/>
              <a:t>‘teaching’ at the counter, printers, on the phone, SCONUL, Inter Library Loan, Question Point, 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19" y="2416372"/>
            <a:ext cx="2222946" cy="3321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11" y="2108249"/>
            <a:ext cx="3008117" cy="1995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2" y="2382812"/>
            <a:ext cx="2246738" cy="3355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3" y="4509120"/>
            <a:ext cx="2921893" cy="1938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89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48680"/>
            <a:ext cx="69847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UKPSF </a:t>
            </a:r>
            <a:r>
              <a:rPr lang="en-GB" sz="2400" dirty="0"/>
              <a:t>(</a:t>
            </a:r>
            <a:r>
              <a:rPr lang="en-GB" sz="2400" b="1" dirty="0"/>
              <a:t>UK Professional Standards </a:t>
            </a:r>
            <a:r>
              <a:rPr lang="en-GB" sz="2400" b="1" dirty="0" smtClean="0"/>
              <a:t>Framework</a:t>
            </a:r>
            <a:r>
              <a:rPr lang="en-GB" sz="2400" dirty="0" smtClean="0"/>
              <a:t>)</a:t>
            </a:r>
            <a:r>
              <a:rPr lang="en-GB" sz="2400" b="1" dirty="0" smtClean="0"/>
              <a:t> </a:t>
            </a:r>
            <a:r>
              <a:rPr lang="en-GB" sz="2400" b="1" u="sng" dirty="0" smtClean="0"/>
              <a:t>Descriptors</a:t>
            </a:r>
            <a:endParaRPr lang="en-US" sz="2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73" y="2204864"/>
            <a:ext cx="5590204" cy="4233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1547" y="1844824"/>
            <a:ext cx="50405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843808" y="4417501"/>
            <a:ext cx="36004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b="1" dirty="0"/>
              <a:t>K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228184" y="4416966"/>
            <a:ext cx="36004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b="1" dirty="0"/>
              <a:t>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652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1412776"/>
            <a:ext cx="6840761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Subject Librarians (</a:t>
            </a:r>
            <a:r>
              <a:rPr lang="en-GB" sz="2400" b="1" dirty="0" smtClean="0">
                <a:ea typeface="Adobe Fan Heiti Std B" panose="020B0700000000000000" pitchFamily="34" charset="-128"/>
              </a:rPr>
              <a:t>SL</a:t>
            </a:r>
            <a:r>
              <a:rPr lang="en-GB" sz="2400" dirty="0" smtClean="0">
                <a:ea typeface="Adobe Fan Heiti Std B" panose="020B0700000000000000" pitchFamily="34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Learning Academic Achievement Assistants (</a:t>
            </a:r>
            <a:r>
              <a:rPr lang="en-GB" sz="2400" b="1" dirty="0" smtClean="0">
                <a:ea typeface="Adobe Fan Heiti Std B" panose="020B0700000000000000" pitchFamily="34" charset="-128"/>
              </a:rPr>
              <a:t>LAA</a:t>
            </a:r>
            <a:r>
              <a:rPr lang="en-GB" sz="2400" dirty="0" smtClean="0">
                <a:ea typeface="Adobe Fan Heiti Std B" panose="020B0700000000000000" pitchFamily="34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Skill zone Advisors (</a:t>
            </a:r>
            <a:r>
              <a:rPr lang="en-GB" sz="2400" b="1" dirty="0" smtClean="0">
                <a:ea typeface="Adobe Fan Heiti Std B" panose="020B0700000000000000" pitchFamily="34" charset="-128"/>
              </a:rPr>
              <a:t>SA</a:t>
            </a:r>
            <a:r>
              <a:rPr lang="en-GB" sz="2400" dirty="0" smtClean="0">
                <a:ea typeface="Adobe Fan Heiti Std B" panose="020B0700000000000000" pitchFamily="34" charset="-128"/>
              </a:rPr>
              <a:t>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areas of activity (5 A’s)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Core Knowledge (6 K’s)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Professional Values (4 V’s)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4869160"/>
            <a:ext cx="45720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ea typeface="Adobe Fan Heiti Std B" panose="020B07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One-to-one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dobe Fan Heiti Std B" panose="020B0700000000000000" pitchFamily="34" charset="-128"/>
              </a:rPr>
              <a:t>Feedback</a:t>
            </a:r>
            <a:endParaRPr lang="en-GB" sz="2400" dirty="0">
              <a:ea typeface="Adobe Fan Heiti Std B" panose="020B0700000000000000" pitchFamily="34" charset="-12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67944" y="2996952"/>
            <a:ext cx="288032" cy="864096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541341"/>
            <a:ext cx="698477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b="1" dirty="0"/>
              <a:t>FHEA </a:t>
            </a:r>
            <a:r>
              <a:rPr lang="en-GB" sz="2400" dirty="0"/>
              <a:t>(</a:t>
            </a:r>
            <a:r>
              <a:rPr lang="en-GB" sz="2400" b="1" dirty="0"/>
              <a:t>Fellow of Higher Education Academy</a:t>
            </a:r>
            <a:r>
              <a:rPr lang="en-GB" sz="2400" dirty="0"/>
              <a:t>)</a:t>
            </a:r>
            <a:r>
              <a:rPr lang="en-GB" sz="2400" b="1" dirty="0"/>
              <a:t>: 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1052736"/>
            <a:ext cx="532859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     AFHEA </a:t>
            </a:r>
            <a:r>
              <a:rPr lang="en-GB" sz="2400" dirty="0" smtClean="0"/>
              <a:t>(</a:t>
            </a:r>
            <a:r>
              <a:rPr lang="en-GB" sz="2400" b="1" dirty="0" smtClean="0"/>
              <a:t>Associate Fellow </a:t>
            </a:r>
          </a:p>
          <a:p>
            <a:pPr algn="just"/>
            <a:r>
              <a:rPr lang="en-GB" sz="2400" b="1" dirty="0" smtClean="0"/>
              <a:t>of Higher Education Academy</a:t>
            </a:r>
            <a:r>
              <a:rPr lang="en-GB" sz="2400" dirty="0" smtClean="0"/>
              <a:t>)</a:t>
            </a:r>
            <a:r>
              <a:rPr lang="en-GB" sz="2400" b="1" dirty="0" smtClean="0"/>
              <a:t>: </a:t>
            </a:r>
            <a:endParaRPr lang="en-GB" sz="2400" b="1" dirty="0" smtClean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2132856"/>
            <a:ext cx="676875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Adobe Fan Heiti Std B" panose="020B0700000000000000" pitchFamily="34" charset="-128"/>
              </a:rPr>
              <a:t>Assistant Librarians </a:t>
            </a:r>
            <a:r>
              <a:rPr lang="en-GB" sz="2400" dirty="0" smtClean="0">
                <a:ea typeface="Adobe Fan Heiti Std B" panose="020B0700000000000000" pitchFamily="34" charset="-128"/>
              </a:rPr>
              <a:t>(</a:t>
            </a:r>
            <a:r>
              <a:rPr lang="en-GB" sz="2400" b="1" dirty="0" smtClean="0">
                <a:solidFill>
                  <a:srgbClr val="0070C0"/>
                </a:solidFill>
                <a:ea typeface="Adobe Fan Heiti Std B" panose="020B0700000000000000" pitchFamily="34" charset="-128"/>
              </a:rPr>
              <a:t>AL</a:t>
            </a:r>
            <a:r>
              <a:rPr lang="en-GB" sz="2400" dirty="0" smtClean="0">
                <a:ea typeface="Adobe Fan Heiti Std B" panose="020B0700000000000000" pitchFamily="34" charset="-128"/>
              </a:rPr>
              <a:t>)</a:t>
            </a:r>
            <a:r>
              <a:rPr lang="en-GB" sz="2400" b="1" dirty="0" smtClean="0">
                <a:ea typeface="Adobe Fan Heiti Std B" panose="020B0700000000000000" pitchFamily="34" charset="-12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Adobe Fan Heiti Std B" panose="020B0700000000000000" pitchFamily="34" charset="-128"/>
              </a:rPr>
              <a:t>Library Assistants </a:t>
            </a:r>
            <a:r>
              <a:rPr lang="en-GB" sz="2400" dirty="0" smtClean="0">
                <a:ea typeface="Adobe Fan Heiti Std B" panose="020B0700000000000000" pitchFamily="34" charset="-128"/>
              </a:rPr>
              <a:t>(</a:t>
            </a:r>
            <a:r>
              <a:rPr lang="en-GB" sz="2400" b="1" dirty="0" smtClean="0">
                <a:solidFill>
                  <a:srgbClr val="7030A0"/>
                </a:solidFill>
                <a:ea typeface="Adobe Fan Heiti Std B" panose="020B0700000000000000" pitchFamily="34" charset="-128"/>
              </a:rPr>
              <a:t>LA</a:t>
            </a:r>
            <a:r>
              <a:rPr lang="en-GB" sz="2400" dirty="0" smtClean="0">
                <a:ea typeface="Adobe Fan Heiti Std B" panose="020B0700000000000000" pitchFamily="34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Adobe Fan Heiti Std B" panose="020B0700000000000000" pitchFamily="34" charset="-128"/>
              </a:rPr>
              <a:t>Support staff with library assisting duties</a:t>
            </a:r>
            <a:r>
              <a:rPr lang="en-GB" sz="2400" dirty="0" smtClean="0">
                <a:ea typeface="Adobe Fan Heiti Std B" panose="020B0700000000000000" pitchFamily="34" charset="-128"/>
              </a:rPr>
              <a:t> (</a:t>
            </a:r>
            <a:r>
              <a:rPr lang="en-GB" sz="2400" b="1" dirty="0" smtClean="0">
                <a:solidFill>
                  <a:srgbClr val="FF0000"/>
                </a:solidFill>
                <a:ea typeface="Adobe Fan Heiti Std B" panose="020B0700000000000000" pitchFamily="34" charset="-128"/>
              </a:rPr>
              <a:t>S</a:t>
            </a:r>
            <a:r>
              <a:rPr lang="en-GB" sz="2400" dirty="0" smtClean="0">
                <a:ea typeface="Adobe Fan Heiti Std B" panose="020B0700000000000000" pitchFamily="34" charset="-128"/>
              </a:rPr>
              <a:t>)</a:t>
            </a:r>
            <a:endParaRPr lang="en-GB" sz="2400" b="1" dirty="0" smtClean="0">
              <a:ea typeface="Adobe Fan Heiti Std B" panose="020B0700000000000000" pitchFamily="34" charset="-12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04048" y="3501008"/>
            <a:ext cx="288032" cy="864096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27784" y="4509120"/>
            <a:ext cx="496855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3 areas of activity </a:t>
            </a:r>
            <a:r>
              <a:rPr lang="en-GB" sz="2400" dirty="0" smtClean="0"/>
              <a:t>(</a:t>
            </a:r>
            <a:r>
              <a:rPr lang="en-GB" sz="2400" b="1" dirty="0" smtClean="0"/>
              <a:t>3 A’s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4 Core Knowledge </a:t>
            </a:r>
            <a:r>
              <a:rPr lang="en-GB" sz="2400" dirty="0" smtClean="0"/>
              <a:t>(</a:t>
            </a:r>
            <a:r>
              <a:rPr lang="en-GB" sz="2400" b="1" dirty="0" smtClean="0"/>
              <a:t>4 K’s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2 Professional Values </a:t>
            </a:r>
            <a:r>
              <a:rPr lang="en-GB" sz="2400" dirty="0" smtClean="0"/>
              <a:t>(</a:t>
            </a:r>
            <a:r>
              <a:rPr lang="en-GB" sz="2400" b="1" dirty="0" smtClean="0"/>
              <a:t>2 V’s</a:t>
            </a:r>
            <a:r>
              <a:rPr lang="en-GB" sz="2400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425" y="2276872"/>
            <a:ext cx="6840760" cy="39703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en-GB" dirty="0" smtClean="0">
              <a:latin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</a:rPr>
              <a:t>A1</a:t>
            </a:r>
            <a:r>
              <a:rPr lang="en-GB" dirty="0" smtClean="0">
                <a:latin typeface="Arial" panose="020B0604020202020204" pitchFamily="34" charset="0"/>
              </a:rPr>
              <a:t>: Design </a:t>
            </a:r>
            <a:r>
              <a:rPr lang="en-GB" dirty="0">
                <a:latin typeface="Arial" panose="020B0604020202020204" pitchFamily="34" charset="0"/>
              </a:rPr>
              <a:t>and plan learning activities </a:t>
            </a:r>
            <a:r>
              <a:rPr lang="en-GB" dirty="0" smtClean="0">
                <a:latin typeface="Arial" panose="020B0604020202020204" pitchFamily="34" charset="0"/>
              </a:rPr>
              <a:t>and/or </a:t>
            </a:r>
            <a:r>
              <a:rPr lang="en-GB" dirty="0">
                <a:latin typeface="Arial" panose="020B0604020202020204" pitchFamily="34" charset="0"/>
              </a:rPr>
              <a:t>programmes </a:t>
            </a:r>
            <a:r>
              <a:rPr lang="en-GB" dirty="0" smtClean="0">
                <a:latin typeface="Arial" panose="020B0604020202020204" pitchFamily="34" charset="0"/>
              </a:rPr>
              <a:t>of</a:t>
            </a:r>
          </a:p>
          <a:p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     study (</a:t>
            </a:r>
            <a:r>
              <a:rPr lang="en-GB" b="1" dirty="0" smtClean="0">
                <a:latin typeface="Arial" panose="020B0604020202020204" pitchFamily="34" charset="0"/>
              </a:rPr>
              <a:t>N/A</a:t>
            </a:r>
            <a:r>
              <a:rPr lang="en-GB" dirty="0" smtClean="0">
                <a:latin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</a:rPr>
              <a:t>A2</a:t>
            </a:r>
            <a:r>
              <a:rPr lang="en-GB" dirty="0" smtClean="0">
                <a:latin typeface="Arial" panose="020B0604020202020204" pitchFamily="34" charset="0"/>
              </a:rPr>
              <a:t>: Teach </a:t>
            </a:r>
            <a:r>
              <a:rPr lang="en-GB" dirty="0">
                <a:latin typeface="Arial" panose="020B0604020202020204" pitchFamily="34" charset="0"/>
              </a:rPr>
              <a:t>and/or support </a:t>
            </a:r>
            <a:r>
              <a:rPr lang="en-GB" dirty="0" smtClean="0">
                <a:latin typeface="Arial" panose="020B0604020202020204" pitchFamily="34" charset="0"/>
              </a:rPr>
              <a:t>learning (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LA; </a:t>
            </a:r>
            <a:r>
              <a:rPr lang="en-GB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</a:rPr>
              <a:t>A3</a:t>
            </a:r>
            <a:r>
              <a:rPr lang="en-GB" dirty="0" smtClean="0">
                <a:latin typeface="Arial" panose="020B0604020202020204" pitchFamily="34" charset="0"/>
              </a:rPr>
              <a:t>: Assess </a:t>
            </a:r>
            <a:r>
              <a:rPr lang="en-GB" dirty="0">
                <a:latin typeface="Arial" panose="020B0604020202020204" pitchFamily="34" charset="0"/>
              </a:rPr>
              <a:t>and give feedback to </a:t>
            </a:r>
            <a:r>
              <a:rPr lang="en-GB" dirty="0" smtClean="0">
                <a:latin typeface="Arial" panose="020B0604020202020204" pitchFamily="34" charset="0"/>
              </a:rPr>
              <a:t>learners (</a:t>
            </a:r>
            <a:r>
              <a:rPr lang="en-GB" b="1" dirty="0" smtClean="0">
                <a:latin typeface="Arial" panose="020B0604020202020204" pitchFamily="34" charset="0"/>
              </a:rPr>
              <a:t>N/A</a:t>
            </a:r>
            <a:r>
              <a:rPr lang="en-GB" dirty="0" smtClean="0">
                <a:latin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</a:rPr>
              <a:t>A4</a:t>
            </a:r>
            <a:r>
              <a:rPr lang="en-GB" dirty="0" smtClean="0">
                <a:latin typeface="Arial" panose="020B0604020202020204" pitchFamily="34" charset="0"/>
              </a:rPr>
              <a:t>: Develop </a:t>
            </a:r>
            <a:r>
              <a:rPr lang="en-GB" dirty="0">
                <a:latin typeface="Arial" panose="020B0604020202020204" pitchFamily="34" charset="0"/>
              </a:rPr>
              <a:t>effective learning </a:t>
            </a:r>
            <a:r>
              <a:rPr lang="en-GB" dirty="0" smtClean="0">
                <a:latin typeface="Arial" panose="020B0604020202020204" pitchFamily="34" charset="0"/>
              </a:rPr>
              <a:t>environments </a:t>
            </a:r>
            <a:r>
              <a:rPr lang="en-GB" dirty="0">
                <a:latin typeface="Arial" panose="020B0604020202020204" pitchFamily="34" charset="0"/>
              </a:rPr>
              <a:t>and approaches </a:t>
            </a:r>
            <a:r>
              <a:rPr lang="en-GB" dirty="0" smtClean="0">
                <a:latin typeface="Arial" panose="020B0604020202020204" pitchFamily="34" charset="0"/>
              </a:rPr>
              <a:t>to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    student </a:t>
            </a:r>
            <a:r>
              <a:rPr lang="en-GB" dirty="0">
                <a:latin typeface="Arial" panose="020B0604020202020204" pitchFamily="34" charset="0"/>
              </a:rPr>
              <a:t>support and </a:t>
            </a:r>
            <a:r>
              <a:rPr lang="en-GB" dirty="0" smtClean="0">
                <a:latin typeface="Arial" panose="020B0604020202020204" pitchFamily="34" charset="0"/>
              </a:rPr>
              <a:t>guidance (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LA; </a:t>
            </a:r>
            <a:r>
              <a:rPr lang="en-GB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</a:rPr>
              <a:t>A5</a:t>
            </a:r>
            <a:r>
              <a:rPr lang="en-GB" dirty="0" smtClean="0">
                <a:latin typeface="Arial" panose="020B0604020202020204" pitchFamily="34" charset="0"/>
              </a:rPr>
              <a:t>: Engage </a:t>
            </a:r>
            <a:r>
              <a:rPr lang="en-GB" dirty="0">
                <a:latin typeface="Arial" panose="020B0604020202020204" pitchFamily="34" charset="0"/>
              </a:rPr>
              <a:t>in continuing professional </a:t>
            </a:r>
            <a:r>
              <a:rPr lang="en-GB" dirty="0" smtClean="0">
                <a:latin typeface="Arial" panose="020B0604020202020204" pitchFamily="34" charset="0"/>
              </a:rPr>
              <a:t>development,</a:t>
            </a:r>
          </a:p>
          <a:p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     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incorporating the evaluation of professional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practices </a:t>
            </a:r>
          </a:p>
          <a:p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</a:rPr>
              <a:t>      (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LA; </a:t>
            </a:r>
            <a:r>
              <a:rPr lang="en-GB" b="1" dirty="0" smtClean="0">
                <a:solidFill>
                  <a:srgbClr val="92D050"/>
                </a:solidFill>
                <a:latin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620688"/>
            <a:ext cx="712879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AFHEA </a:t>
            </a:r>
            <a:r>
              <a:rPr lang="en-GB" sz="2400" dirty="0" smtClean="0"/>
              <a:t>(</a:t>
            </a:r>
            <a:r>
              <a:rPr lang="en-GB" sz="2400" b="1" dirty="0" smtClean="0"/>
              <a:t>Associated Fellow </a:t>
            </a:r>
            <a:r>
              <a:rPr lang="en-GB" sz="2400" b="1" dirty="0"/>
              <a:t>of Higher Education Academy</a:t>
            </a:r>
            <a:r>
              <a:rPr lang="en-GB" sz="2400" dirty="0"/>
              <a:t>)</a:t>
            </a:r>
            <a:r>
              <a:rPr lang="en-GB" sz="2400" b="1" dirty="0"/>
              <a:t>: </a:t>
            </a:r>
            <a:endParaRPr lang="en-GB" sz="24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4440" y="1679612"/>
            <a:ext cx="311636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</a:rPr>
              <a:t>Areas of Activity </a:t>
            </a:r>
            <a:r>
              <a:rPr lang="en-GB" sz="2400" dirty="0">
                <a:latin typeface="Arial" panose="020B0604020202020204" pitchFamily="34" charset="0"/>
              </a:rPr>
              <a:t>(</a:t>
            </a:r>
            <a:r>
              <a:rPr lang="en-GB" sz="2400" b="1" dirty="0">
                <a:latin typeface="Arial" panose="020B0604020202020204" pitchFamily="34" charset="0"/>
              </a:rPr>
              <a:t>A</a:t>
            </a:r>
            <a:r>
              <a:rPr lang="en-GB" sz="2400" dirty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24251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4886</TotalTime>
  <Words>1214</Words>
  <Application>Microsoft Office PowerPoint</Application>
  <PresentationFormat>On-screen Show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Fan Heiti Std B</vt:lpstr>
      <vt:lpstr>Arial</vt:lpstr>
      <vt:lpstr>Calibri</vt:lpstr>
      <vt:lpstr>Calibri,sans-serif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to…. Library I.T training FUN!</dc:title>
  <dc:creator>Thethi</dc:creator>
  <cp:lastModifiedBy>Loughran, Helen</cp:lastModifiedBy>
  <cp:revision>375</cp:revision>
  <dcterms:created xsi:type="dcterms:W3CDTF">2013-06-07T11:10:08Z</dcterms:created>
  <dcterms:modified xsi:type="dcterms:W3CDTF">2018-01-30T13:58:26Z</dcterms:modified>
</cp:coreProperties>
</file>