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ct val="155555"/>
              <a:buChar char="●"/>
              <a:defRPr sz="900" b="0" i="0" u="none" strike="noStrike" cap="none">
                <a:solidFill>
                  <a:schemeClr val="dk1"/>
                </a:solidFill>
                <a:latin typeface="Calibri"/>
                <a:ea typeface="Calibri"/>
                <a:cs typeface="Calibri"/>
                <a:sym typeface="Calibri"/>
              </a:defRPr>
            </a:lvl1pPr>
            <a:lvl2pPr marL="342900" marR="0" lvl="1" indent="0" algn="l" rtl="0">
              <a:spcBef>
                <a:spcPts val="0"/>
              </a:spcBef>
              <a:buSzPct val="155555"/>
              <a:buChar char="○"/>
              <a:defRPr sz="900" b="0" i="0" u="none" strike="noStrike" cap="none">
                <a:solidFill>
                  <a:schemeClr val="dk1"/>
                </a:solidFill>
                <a:latin typeface="Calibri"/>
                <a:ea typeface="Calibri"/>
                <a:cs typeface="Calibri"/>
                <a:sym typeface="Calibri"/>
              </a:defRPr>
            </a:lvl2pPr>
            <a:lvl3pPr marL="685800" marR="0" lvl="2" indent="0" algn="l" rtl="0">
              <a:spcBef>
                <a:spcPts val="0"/>
              </a:spcBef>
              <a:buSzPct val="155555"/>
              <a:buChar char="■"/>
              <a:defRPr sz="900" b="0" i="0" u="none" strike="noStrike" cap="none">
                <a:solidFill>
                  <a:schemeClr val="dk1"/>
                </a:solidFill>
                <a:latin typeface="Calibri"/>
                <a:ea typeface="Calibri"/>
                <a:cs typeface="Calibri"/>
                <a:sym typeface="Calibri"/>
              </a:defRPr>
            </a:lvl3pPr>
            <a:lvl4pPr marL="1028700" marR="0" lvl="3" indent="0" algn="l" rtl="0">
              <a:spcBef>
                <a:spcPts val="0"/>
              </a:spcBef>
              <a:buSzPct val="155555"/>
              <a:buChar char="●"/>
              <a:defRPr sz="900" b="0" i="0" u="none" strike="noStrike" cap="none">
                <a:solidFill>
                  <a:schemeClr val="dk1"/>
                </a:solidFill>
                <a:latin typeface="Calibri"/>
                <a:ea typeface="Calibri"/>
                <a:cs typeface="Calibri"/>
                <a:sym typeface="Calibri"/>
              </a:defRPr>
            </a:lvl4pPr>
            <a:lvl5pPr marL="1371600" marR="0" lvl="4" indent="0" algn="l" rtl="0">
              <a:spcBef>
                <a:spcPts val="0"/>
              </a:spcBef>
              <a:buSzPct val="155555"/>
              <a:buChar char="○"/>
              <a:defRPr sz="900" b="0" i="0" u="none" strike="noStrike" cap="none">
                <a:solidFill>
                  <a:schemeClr val="dk1"/>
                </a:solidFill>
                <a:latin typeface="Calibri"/>
                <a:ea typeface="Calibri"/>
                <a:cs typeface="Calibri"/>
                <a:sym typeface="Calibri"/>
              </a:defRPr>
            </a:lvl5pPr>
            <a:lvl6pPr marL="1714500" marR="0" lvl="5" indent="0" algn="l" rtl="0">
              <a:spcBef>
                <a:spcPts val="0"/>
              </a:spcBef>
              <a:buSzPct val="155555"/>
              <a:buChar char="■"/>
              <a:defRPr sz="900" b="0" i="0" u="none" strike="noStrike" cap="none">
                <a:solidFill>
                  <a:schemeClr val="dk1"/>
                </a:solidFill>
                <a:latin typeface="Calibri"/>
                <a:ea typeface="Calibri"/>
                <a:cs typeface="Calibri"/>
                <a:sym typeface="Calibri"/>
              </a:defRPr>
            </a:lvl6pPr>
            <a:lvl7pPr marL="2057400" marR="0" lvl="6" indent="0" algn="l" rtl="0">
              <a:spcBef>
                <a:spcPts val="0"/>
              </a:spcBef>
              <a:buSzPct val="155555"/>
              <a:buChar char="●"/>
              <a:defRPr sz="900" b="0" i="0" u="none" strike="noStrike" cap="none">
                <a:solidFill>
                  <a:schemeClr val="dk1"/>
                </a:solidFill>
                <a:latin typeface="Calibri"/>
                <a:ea typeface="Calibri"/>
                <a:cs typeface="Calibri"/>
                <a:sym typeface="Calibri"/>
              </a:defRPr>
            </a:lvl7pPr>
            <a:lvl8pPr marL="2400300" marR="0" lvl="7" indent="0" algn="l" rtl="0">
              <a:spcBef>
                <a:spcPts val="0"/>
              </a:spcBef>
              <a:buSzPct val="155555"/>
              <a:buChar char="○"/>
              <a:defRPr sz="900" b="0" i="0" u="none" strike="noStrike" cap="none">
                <a:solidFill>
                  <a:schemeClr val="dk1"/>
                </a:solidFill>
                <a:latin typeface="Calibri"/>
                <a:ea typeface="Calibri"/>
                <a:cs typeface="Calibri"/>
                <a:sym typeface="Calibri"/>
              </a:defRPr>
            </a:lvl8pPr>
            <a:lvl9pPr marL="2743200" marR="0" lvl="8" indent="0" algn="l" rtl="0">
              <a:spcBef>
                <a:spcPts val="0"/>
              </a:spcBef>
              <a:buSzPct val="155555"/>
              <a:buChar char="■"/>
              <a:defRPr sz="9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900" b="0" i="0" u="none" strike="noStrike" cap="none">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lnSpc>
                <a:spcPct val="115000"/>
              </a:lnSpc>
              <a:spcBef>
                <a:spcPts val="0"/>
              </a:spcBef>
              <a:buClr>
                <a:schemeClr val="dk1"/>
              </a:buClr>
              <a:buSzPct val="91666"/>
              <a:buFont typeface="Arial"/>
              <a:buNone/>
            </a:pPr>
            <a:r>
              <a:rPr lang="en-US" sz="1200">
                <a:solidFill>
                  <a:srgbClr val="073763"/>
                </a:solidFill>
                <a:latin typeface="Arial"/>
                <a:ea typeface="Arial"/>
                <a:cs typeface="Arial"/>
                <a:sym typeface="Arial"/>
              </a:rPr>
              <a:t>To measure impact students need to be aware of our services, Elka our lead Student Associate Learning and Teaching will talk more about this in a few minutes. these are the measures we have taken to improve our visibility and promote our iDL offer to students</a:t>
            </a:r>
          </a:p>
          <a:p>
            <a:pPr lvl="0" rtl="0">
              <a:spcBef>
                <a:spcPts val="0"/>
              </a:spcBef>
              <a:buNone/>
            </a:pPr>
            <a:endParaRPr sz="1400" b="1"/>
          </a:p>
        </p:txBody>
      </p:sp>
      <p:sp>
        <p:nvSpPr>
          <p:cNvPr id="170" name="Shape 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r>
              <a:rPr lang="en-US" sz="1200"/>
              <a:t>Alison to introduce Elka who will give brief overview of SALT project -</a:t>
            </a:r>
            <a:r>
              <a:rPr lang="en-US"/>
              <a:t> </a:t>
            </a:r>
            <a:r>
              <a:rPr lang="en-US" sz="1100">
                <a:solidFill>
                  <a:srgbClr val="000000"/>
                </a:solidFill>
                <a:latin typeface="Arial"/>
                <a:ea typeface="Arial"/>
                <a:cs typeface="Arial"/>
                <a:sym typeface="Arial"/>
              </a:rPr>
              <a:t>Collaboratively prioritising and developing online information and digital literacy solutions for student success, employment and citizenship. etc….</a:t>
            </a:r>
          </a:p>
          <a:p>
            <a:pPr lvl="0" rtl="0">
              <a:lnSpc>
                <a:spcPct val="115000"/>
              </a:lnSpc>
              <a:spcBef>
                <a:spcPts val="1000"/>
              </a:spcBef>
              <a:spcAft>
                <a:spcPts val="1200"/>
              </a:spcAft>
              <a:buClr>
                <a:schemeClr val="dk1"/>
              </a:buClr>
              <a:buSzPct val="100000"/>
              <a:buFont typeface="Arial"/>
              <a:buNone/>
            </a:pPr>
            <a:r>
              <a:rPr lang="en-US" sz="1100">
                <a:latin typeface="Arial"/>
                <a:ea typeface="Arial"/>
                <a:cs typeface="Arial"/>
                <a:sym typeface="Arial"/>
              </a:rPr>
              <a:t>Building on the success of the 2016/17 Library SALT project we again propose to undertake a participatory action research project, to collaboratively prioritise and develop our information and digital literacy offer. This year the project will explore and develop the library’s engagement with students via our student enquiry channels, including at our helpdesks, via email, live chat, phone, tweets and SMS (text messaging). During busy periods these channels can generate several hundred enquiries each day.</a:t>
            </a:r>
          </a:p>
          <a:p>
            <a:pPr lvl="0" rtl="0">
              <a:lnSpc>
                <a:spcPct val="115000"/>
              </a:lnSpc>
              <a:spcBef>
                <a:spcPts val="1000"/>
              </a:spcBef>
              <a:spcAft>
                <a:spcPts val="1200"/>
              </a:spcAft>
              <a:buNone/>
            </a:pPr>
            <a:r>
              <a:rPr lang="en-US" sz="1100">
                <a:latin typeface="Arial"/>
                <a:ea typeface="Arial"/>
                <a:cs typeface="Arial"/>
                <a:sym typeface="Arial"/>
              </a:rPr>
              <a:t>The SALT team, working alongside the University Library’s Virtual Advisory and Help Service, and in collaboration with Library Learning Services Unit,  will develop support for information and digital literacy queries, via the use of screen sharing software, screencasting, web conferencing, online tutorials, and video, to create high quality, targeted resolutions to information and digital literacy queries. The project will be evaluated through staff and student reflective writing. </a:t>
            </a:r>
          </a:p>
          <a:p>
            <a:pPr marL="457200" lvl="0" indent="-298450" rtl="0">
              <a:lnSpc>
                <a:spcPct val="115000"/>
              </a:lnSpc>
              <a:spcBef>
                <a:spcPts val="0"/>
              </a:spcBef>
              <a:spcAft>
                <a:spcPts val="0"/>
              </a:spcAft>
              <a:buClr>
                <a:schemeClr val="dk1"/>
              </a:buClr>
              <a:buSzPct val="100000"/>
              <a:buFont typeface="Calibri"/>
              <a:buChar char="●"/>
            </a:pPr>
            <a:r>
              <a:rPr lang="en-US" sz="1100">
                <a:latin typeface="Arial"/>
                <a:ea typeface="Arial"/>
                <a:cs typeface="Arial"/>
                <a:sym typeface="Arial"/>
              </a:rPr>
              <a:t>A co-produced information and digital literacy online offer</a:t>
            </a:r>
          </a:p>
          <a:p>
            <a:pPr marL="457200" lvl="0" indent="-298450" rtl="0">
              <a:lnSpc>
                <a:spcPct val="115000"/>
              </a:lnSpc>
              <a:spcBef>
                <a:spcPts val="0"/>
              </a:spcBef>
              <a:spcAft>
                <a:spcPts val="0"/>
              </a:spcAft>
              <a:buClr>
                <a:schemeClr val="dk1"/>
              </a:buClr>
              <a:buSzPct val="100000"/>
              <a:buChar char="●"/>
            </a:pPr>
            <a:r>
              <a:rPr lang="en-US" sz="1100">
                <a:latin typeface="Arial"/>
                <a:ea typeface="Arial"/>
                <a:cs typeface="Arial"/>
                <a:sym typeface="Arial"/>
              </a:rPr>
              <a:t>An interactive webinar to showcase the offer</a:t>
            </a:r>
          </a:p>
          <a:p>
            <a:pPr marL="457200" lvl="0" indent="-298450" rtl="0">
              <a:lnSpc>
                <a:spcPct val="115000"/>
              </a:lnSpc>
              <a:spcBef>
                <a:spcPts val="0"/>
              </a:spcBef>
              <a:spcAft>
                <a:spcPts val="0"/>
              </a:spcAft>
              <a:buClr>
                <a:schemeClr val="dk1"/>
              </a:buClr>
              <a:buSzPct val="100000"/>
              <a:buChar char="●"/>
            </a:pPr>
            <a:r>
              <a:rPr lang="en-US" sz="1100">
                <a:latin typeface="Arial"/>
                <a:ea typeface="Arial"/>
                <a:cs typeface="Arial"/>
                <a:sym typeface="Arial"/>
              </a:rPr>
              <a:t>A portfolio of reflective writing, to evaluate the project</a:t>
            </a:r>
          </a:p>
          <a:p>
            <a:pPr marL="457200" lvl="0" indent="-298450" rtl="0">
              <a:lnSpc>
                <a:spcPct val="115000"/>
              </a:lnSpc>
              <a:spcBef>
                <a:spcPts val="0"/>
              </a:spcBef>
              <a:spcAft>
                <a:spcPts val="1000"/>
              </a:spcAft>
              <a:buClr>
                <a:schemeClr val="dk1"/>
              </a:buClr>
              <a:buSzPct val="100000"/>
              <a:buChar char="●"/>
            </a:pPr>
            <a:r>
              <a:rPr lang="en-US" sz="1100">
                <a:latin typeface="Arial"/>
                <a:ea typeface="Arial"/>
                <a:cs typeface="Arial"/>
                <a:sym typeface="Arial"/>
              </a:rPr>
              <a:t>Successful elements of the project will be embedded  in our full IDL offer, thereby ensuring the project is sustainable for future years</a:t>
            </a:r>
          </a:p>
          <a:p>
            <a:pPr lvl="0" rtl="0">
              <a:spcBef>
                <a:spcPts val="0"/>
              </a:spcBef>
              <a:buNone/>
            </a:pPr>
            <a:endParaRPr/>
          </a:p>
          <a:p>
            <a:pPr lvl="0" rtl="0">
              <a:spcBef>
                <a:spcPts val="0"/>
              </a:spcBef>
              <a:buNone/>
            </a:pPr>
            <a:r>
              <a:rPr lang="en-US" sz="1200"/>
              <a:t>Elka to talk about scoping IDLs and how this will impact on how we deliver student support ...use of surveys and focus groups.methodology and approach</a:t>
            </a:r>
          </a:p>
          <a:p>
            <a:pPr lvl="0" rtl="0">
              <a:spcBef>
                <a:spcPts val="0"/>
              </a:spcBef>
              <a:buNone/>
            </a:pPr>
            <a:r>
              <a:rPr lang="en-US" sz="1200"/>
              <a:t>delivering content via screensharing / screen casting/tutorials</a:t>
            </a:r>
          </a:p>
        </p:txBody>
      </p:sp>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sz="1200"/>
          </a:p>
        </p:txBody>
      </p:sp>
      <p:sp>
        <p:nvSpPr>
          <p:cNvPr id="186" name="Shape 1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457200" lvl="0" indent="-381000" rtl="0">
              <a:lnSpc>
                <a:spcPct val="115000"/>
              </a:lnSpc>
              <a:spcBef>
                <a:spcPts val="0"/>
              </a:spcBef>
              <a:spcAft>
                <a:spcPts val="0"/>
              </a:spcAft>
              <a:buClr>
                <a:schemeClr val="lt1"/>
              </a:buClr>
              <a:buSzPct val="100000"/>
              <a:buChar char="●"/>
            </a:pPr>
            <a:r>
              <a:rPr lang="en-US" sz="2400">
                <a:solidFill>
                  <a:schemeClr val="lt1"/>
                </a:solidFill>
                <a:latin typeface="Arial"/>
                <a:ea typeface="Arial"/>
                <a:cs typeface="Arial"/>
                <a:sym typeface="Arial"/>
              </a:rPr>
              <a:t>WWUsing real enquiries and customer feedback to direct staff training and development via:</a:t>
            </a:r>
          </a:p>
          <a:p>
            <a:pPr marL="914400" lvl="0" indent="-381000" rtl="0">
              <a:lnSpc>
                <a:spcPct val="115000"/>
              </a:lnSpc>
              <a:spcBef>
                <a:spcPts val="0"/>
              </a:spcBef>
              <a:spcAft>
                <a:spcPts val="0"/>
              </a:spcAft>
              <a:buClr>
                <a:schemeClr val="lt1"/>
              </a:buClr>
              <a:buSzPct val="100000"/>
              <a:buChar char="●"/>
            </a:pPr>
            <a:r>
              <a:rPr lang="en-US" sz="2400">
                <a:solidFill>
                  <a:schemeClr val="lt1"/>
                </a:solidFill>
                <a:latin typeface="Arial"/>
                <a:ea typeface="Arial"/>
                <a:cs typeface="Arial"/>
                <a:sym typeface="Arial"/>
              </a:rPr>
              <a:t>Enquiry cafe - example of best practice and impact</a:t>
            </a:r>
          </a:p>
          <a:p>
            <a:pPr marL="914400" lvl="0" indent="-381000" rtl="0">
              <a:lnSpc>
                <a:spcPct val="115000"/>
              </a:lnSpc>
              <a:spcBef>
                <a:spcPts val="0"/>
              </a:spcBef>
              <a:spcAft>
                <a:spcPts val="0"/>
              </a:spcAft>
              <a:buClr>
                <a:schemeClr val="lt1"/>
              </a:buClr>
              <a:buSzPct val="100000"/>
              <a:buChar char="●"/>
            </a:pPr>
            <a:r>
              <a:rPr lang="en-US" sz="2400">
                <a:solidFill>
                  <a:schemeClr val="lt1"/>
                </a:solidFill>
                <a:latin typeface="Arial"/>
                <a:ea typeface="Arial"/>
                <a:cs typeface="Arial"/>
                <a:sym typeface="Arial"/>
              </a:rPr>
              <a:t>Cross-team participation</a:t>
            </a:r>
          </a:p>
          <a:p>
            <a:pPr marL="914400" lvl="0" indent="-381000" rtl="0">
              <a:lnSpc>
                <a:spcPct val="115000"/>
              </a:lnSpc>
              <a:spcBef>
                <a:spcPts val="0"/>
              </a:spcBef>
              <a:spcAft>
                <a:spcPts val="0"/>
              </a:spcAft>
              <a:buClr>
                <a:schemeClr val="lt1"/>
              </a:buClr>
              <a:buSzPct val="100000"/>
              <a:buChar char="●"/>
            </a:pPr>
            <a:r>
              <a:rPr lang="en-US" sz="2400">
                <a:solidFill>
                  <a:schemeClr val="lt1"/>
                </a:solidFill>
                <a:latin typeface="Arial"/>
                <a:ea typeface="Arial"/>
                <a:cs typeface="Arial"/>
                <a:sym typeface="Arial"/>
              </a:rPr>
              <a:t>Quality Assurance</a:t>
            </a:r>
          </a:p>
          <a:p>
            <a:pPr marL="914400" lvl="0" indent="-381000" rtl="0">
              <a:lnSpc>
                <a:spcPct val="115000"/>
              </a:lnSpc>
              <a:spcBef>
                <a:spcPts val="0"/>
              </a:spcBef>
              <a:buClr>
                <a:schemeClr val="lt1"/>
              </a:buClr>
              <a:buSzPct val="100000"/>
              <a:buChar char="●"/>
            </a:pPr>
            <a:r>
              <a:rPr lang="en-US" sz="2400">
                <a:solidFill>
                  <a:schemeClr val="lt1"/>
                </a:solidFill>
                <a:latin typeface="Arial"/>
                <a:ea typeface="Arial"/>
                <a:cs typeface="Arial"/>
                <a:sym typeface="Arial"/>
              </a:rPr>
              <a:t>All this is from a Library perspective...</a:t>
            </a:r>
          </a:p>
          <a:p>
            <a:pPr lvl="0" rtl="0">
              <a:spcBef>
                <a:spcPts val="0"/>
              </a:spcBef>
              <a:buNone/>
            </a:pPr>
            <a:endParaRPr/>
          </a:p>
        </p:txBody>
      </p:sp>
      <p:sp>
        <p:nvSpPr>
          <p:cNvPr id="195" name="Shape 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97" name="Shape 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r>
              <a:rPr lang="en-US"/>
              <a:t>Reaching out to students digitally features strongly in the universities strategic plan - show link - and we are trying to provide resources and help and information in the digital spaces that students in habit as well as the physcial environments. I am leading a project to </a:t>
            </a:r>
            <a:r>
              <a:rPr lang="en-US" sz="1000">
                <a:latin typeface="TUOS Stephenson"/>
                <a:ea typeface="TUOS Stephenson"/>
                <a:cs typeface="TUOS Stephenson"/>
                <a:sym typeface="TUOS Stephenson"/>
              </a:rPr>
              <a:t>Develop service models to reach all students in all their spaces, physical and digital and here is our mind map which detail the areas we are concentrating on</a:t>
            </a:r>
          </a:p>
        </p:txBody>
      </p:sp>
      <p:sp>
        <p:nvSpPr>
          <p:cNvPr id="104" name="Shape 1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41" name="Shape 1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r>
              <a:rPr lang="en-US" sz="1200"/>
              <a:t>By having a robust enquiry management system which capture relevant data, both quantitative and qualitative, underpinned by a strong and supportive quality assurance framework which enables consistent review of enquiry content are we creating ways in which we can begin to measure our impact?</a:t>
            </a:r>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r>
              <a:rPr lang="en-US" sz="1400" b="1"/>
              <a:t>let’s look at an example via an anonymised case study...please ignore the dates and imagine that the enquiries were sent over the student’s time at university - student X is an UG</a:t>
            </a:r>
          </a:p>
          <a:p>
            <a:pPr lvl="0">
              <a:spcBef>
                <a:spcPts val="0"/>
              </a:spcBef>
              <a:buNone/>
            </a:pPr>
            <a:r>
              <a:rPr lang="en-US" sz="1400" b="1" i="1">
                <a:solidFill>
                  <a:srgbClr val="1C4587"/>
                </a:solidFill>
              </a:rPr>
              <a:t>show and discuss the growth/ sophistication of the enquires and that the student was aware of our services and returned because he trusted our brand.</a:t>
            </a:r>
          </a:p>
          <a:p>
            <a:pPr lvl="0">
              <a:spcBef>
                <a:spcPts val="0"/>
              </a:spcBef>
              <a:buNone/>
            </a:pPr>
            <a:r>
              <a:rPr lang="en-US" sz="1400" b="1">
                <a:solidFill>
                  <a:srgbClr val="000000"/>
                </a:solidFill>
              </a:rPr>
              <a:t>We recently delivered enquiry cafes where staff from oir faculty engagement team, Library Learning Service and systems teams looked at a selection of real enquiries from a diverse cross section of students. Our aim was to not only improve on our delivery of enquiries but to see how we could work across teams to embed a cohesive service offer...delivering services at the point of need and in the correct format. </a:t>
            </a:r>
          </a:p>
          <a:p>
            <a:pPr lvl="0" rtl="0">
              <a:spcBef>
                <a:spcPts val="0"/>
              </a:spcBef>
              <a:buNone/>
            </a:pPr>
            <a:endParaRPr sz="1400" b="1" i="1">
              <a:solidFill>
                <a:srgbClr val="1C4587"/>
              </a:solidFill>
            </a:endParaRPr>
          </a:p>
        </p:txBody>
      </p:sp>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3"/>
            <a:ext cx="77724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7" name="Shape 17"/>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84"/>
        <p:cNvGrpSpPr/>
        <p:nvPr/>
      </p:nvGrpSpPr>
      <p:grpSpPr>
        <a:xfrm>
          <a:off x="0" y="0"/>
          <a:ext cx="0" cy="0"/>
          <a:chOff x="0" y="0"/>
          <a:chExt cx="0" cy="0"/>
        </a:xfrm>
      </p:grpSpPr>
      <p:sp>
        <p:nvSpPr>
          <p:cNvPr id="85" name="Shape 85"/>
          <p:cNvSpPr/>
          <p:nvPr/>
        </p:nvSpPr>
        <p:spPr>
          <a:xfrm>
            <a:off x="0" y="0"/>
            <a:ext cx="9144000" cy="6858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86" name="Shape 86"/>
          <p:cNvSpPr txBox="1">
            <a:spLocks noGrp="1"/>
          </p:cNvSpPr>
          <p:nvPr>
            <p:ph type="ctrTitle"/>
          </p:nvPr>
        </p:nvSpPr>
        <p:spPr>
          <a:xfrm>
            <a:off x="3019500" y="2216200"/>
            <a:ext cx="3105300" cy="2425500"/>
          </a:xfrm>
          <a:prstGeom prst="rect">
            <a:avLst/>
          </a:prstGeom>
          <a:noFill/>
        </p:spPr>
        <p:txBody>
          <a:bodyPr wrap="square" lIns="91425" tIns="91425" rIns="91425" bIns="91425" anchor="ctr" anchorCtr="0"/>
          <a:lstStyle>
            <a:lvl1pPr lvl="0" algn="ctr">
              <a:lnSpc>
                <a:spcPct val="100000"/>
              </a:lnSpc>
              <a:spcBef>
                <a:spcPts val="0"/>
              </a:spcBef>
              <a:spcAft>
                <a:spcPts val="0"/>
              </a:spcAft>
              <a:buClr>
                <a:srgbClr val="616161"/>
              </a:buClr>
              <a:buSzPct val="100000"/>
              <a:buNone/>
              <a:defRPr sz="3600">
                <a:solidFill>
                  <a:srgbClr val="616161"/>
                </a:solidFill>
              </a:defRPr>
            </a:lvl1pPr>
            <a:lvl2pPr lvl="1" algn="ctr">
              <a:lnSpc>
                <a:spcPct val="100000"/>
              </a:lnSpc>
              <a:spcBef>
                <a:spcPts val="0"/>
              </a:spcBef>
              <a:spcAft>
                <a:spcPts val="0"/>
              </a:spcAft>
              <a:buClr>
                <a:srgbClr val="616161"/>
              </a:buClr>
              <a:buSzPct val="100000"/>
              <a:buNone/>
              <a:defRPr sz="3600">
                <a:solidFill>
                  <a:srgbClr val="616161"/>
                </a:solidFill>
              </a:defRPr>
            </a:lvl2pPr>
            <a:lvl3pPr lvl="2" algn="ctr">
              <a:lnSpc>
                <a:spcPct val="100000"/>
              </a:lnSpc>
              <a:spcBef>
                <a:spcPts val="0"/>
              </a:spcBef>
              <a:spcAft>
                <a:spcPts val="0"/>
              </a:spcAft>
              <a:buClr>
                <a:srgbClr val="616161"/>
              </a:buClr>
              <a:buSzPct val="100000"/>
              <a:buNone/>
              <a:defRPr sz="3600">
                <a:solidFill>
                  <a:srgbClr val="616161"/>
                </a:solidFill>
              </a:defRPr>
            </a:lvl3pPr>
            <a:lvl4pPr lvl="3" algn="ctr">
              <a:lnSpc>
                <a:spcPct val="100000"/>
              </a:lnSpc>
              <a:spcBef>
                <a:spcPts val="0"/>
              </a:spcBef>
              <a:spcAft>
                <a:spcPts val="0"/>
              </a:spcAft>
              <a:buClr>
                <a:srgbClr val="616161"/>
              </a:buClr>
              <a:buSzPct val="100000"/>
              <a:buNone/>
              <a:defRPr sz="3600">
                <a:solidFill>
                  <a:srgbClr val="616161"/>
                </a:solidFill>
              </a:defRPr>
            </a:lvl4pPr>
            <a:lvl5pPr lvl="4" algn="ctr">
              <a:lnSpc>
                <a:spcPct val="100000"/>
              </a:lnSpc>
              <a:spcBef>
                <a:spcPts val="0"/>
              </a:spcBef>
              <a:spcAft>
                <a:spcPts val="0"/>
              </a:spcAft>
              <a:buClr>
                <a:srgbClr val="616161"/>
              </a:buClr>
              <a:buSzPct val="100000"/>
              <a:buNone/>
              <a:defRPr sz="3600">
                <a:solidFill>
                  <a:srgbClr val="616161"/>
                </a:solidFill>
              </a:defRPr>
            </a:lvl5pPr>
            <a:lvl6pPr lvl="5" algn="ctr">
              <a:lnSpc>
                <a:spcPct val="100000"/>
              </a:lnSpc>
              <a:spcBef>
                <a:spcPts val="0"/>
              </a:spcBef>
              <a:spcAft>
                <a:spcPts val="0"/>
              </a:spcAft>
              <a:buClr>
                <a:srgbClr val="616161"/>
              </a:buClr>
              <a:buSzPct val="100000"/>
              <a:buNone/>
              <a:defRPr sz="3600">
                <a:solidFill>
                  <a:srgbClr val="616161"/>
                </a:solidFill>
              </a:defRPr>
            </a:lvl6pPr>
            <a:lvl7pPr lvl="6" algn="ctr">
              <a:lnSpc>
                <a:spcPct val="100000"/>
              </a:lnSpc>
              <a:spcBef>
                <a:spcPts val="0"/>
              </a:spcBef>
              <a:spcAft>
                <a:spcPts val="0"/>
              </a:spcAft>
              <a:buClr>
                <a:srgbClr val="616161"/>
              </a:buClr>
              <a:buSzPct val="100000"/>
              <a:buNone/>
              <a:defRPr sz="3600">
                <a:solidFill>
                  <a:srgbClr val="616161"/>
                </a:solidFill>
              </a:defRPr>
            </a:lvl7pPr>
            <a:lvl8pPr lvl="7" algn="ctr">
              <a:lnSpc>
                <a:spcPct val="100000"/>
              </a:lnSpc>
              <a:spcBef>
                <a:spcPts val="0"/>
              </a:spcBef>
              <a:spcAft>
                <a:spcPts val="0"/>
              </a:spcAft>
              <a:buClr>
                <a:srgbClr val="616161"/>
              </a:buClr>
              <a:buSzPct val="100000"/>
              <a:buNone/>
              <a:defRPr sz="3600">
                <a:solidFill>
                  <a:srgbClr val="616161"/>
                </a:solidFill>
              </a:defRPr>
            </a:lvl8pPr>
            <a:lvl9pPr lvl="8" algn="ctr">
              <a:lnSpc>
                <a:spcPct val="100000"/>
              </a:lnSpc>
              <a:spcBef>
                <a:spcPts val="0"/>
              </a:spcBef>
              <a:spcAft>
                <a:spcPts val="0"/>
              </a:spcAft>
              <a:buClr>
                <a:srgbClr val="616161"/>
              </a:buClr>
              <a:buSzPct val="100000"/>
              <a:buNone/>
              <a:defRPr sz="3600">
                <a:solidFill>
                  <a:srgbClr val="616161"/>
                </a:solidFill>
              </a:defRPr>
            </a:lvl9pPr>
          </a:lstStyle>
          <a:p>
            <a:endParaRPr/>
          </a:p>
        </p:txBody>
      </p:sp>
      <p:sp>
        <p:nvSpPr>
          <p:cNvPr id="87" name="Shape 87"/>
          <p:cNvSpPr txBox="1">
            <a:spLocks noGrp="1"/>
          </p:cNvSpPr>
          <p:nvPr>
            <p:ph type="sldNum" idx="12"/>
          </p:nvPr>
        </p:nvSpPr>
        <p:spPr>
          <a:xfrm>
            <a:off x="8472458" y="6217622"/>
            <a:ext cx="548700" cy="524700"/>
          </a:xfrm>
          <a:prstGeom prst="rect">
            <a:avLst/>
          </a:prstGeom>
          <a:noFill/>
        </p:spPr>
        <p:txBody>
          <a:bodyPr wrap="square" lIns="91425" tIns="45700" rIns="91425" bIns="45700" anchor="ctr" anchorCtr="0">
            <a:noAutofit/>
          </a:bodyPr>
          <a:lstStyle/>
          <a:p>
            <a:pPr lvl="0" algn="r">
              <a:lnSpc>
                <a:spcPct val="100000"/>
              </a:lnSpc>
              <a:spcBef>
                <a:spcPts val="0"/>
              </a:spcBef>
              <a:spcAft>
                <a:spcPts val="0"/>
              </a:spcAft>
              <a:buNone/>
            </a:pPr>
            <a:fld id="{00000000-1234-1234-1234-123412341234}" type="slidenum">
              <a:rPr lang="en-US" sz="1000">
                <a:solidFill>
                  <a:schemeClr val="lt1"/>
                </a:solidFill>
              </a:rPr>
              <a:t>‹#›</a:t>
            </a:fld>
            <a:endParaRPr lang="en-US" sz="1000">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342900" marR="0" lvl="1" indent="0" algn="l" rtl="0">
              <a:spcBef>
                <a:spcPts val="0"/>
              </a:spcBef>
              <a:buSzPct val="103703"/>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ct val="103703"/>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ct val="103703"/>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ct val="103703"/>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ct val="103703"/>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ct val="103703"/>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ct val="103703"/>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ct val="103703"/>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heffield.libguides.com/guidejournalis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librarysupport.group.shef.ac.uk/strategicplan/index.php/student-learning-and-succ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mindmeister.com/9055592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libraryhelp.shef.ac.uk/answer.php?qid=21408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a:stretch/>
        </p:blipFill>
        <p:spPr>
          <a:xfrm>
            <a:off x="0" y="-137150"/>
            <a:ext cx="9144000" cy="7080224"/>
          </a:xfrm>
          <a:prstGeom prst="rect">
            <a:avLst/>
          </a:prstGeom>
          <a:noFill/>
          <a:ln>
            <a:noFill/>
          </a:ln>
        </p:spPr>
      </p:pic>
      <p:sp>
        <p:nvSpPr>
          <p:cNvPr id="94" name="Shape 94"/>
          <p:cNvSpPr txBox="1"/>
          <p:nvPr/>
        </p:nvSpPr>
        <p:spPr>
          <a:xfrm>
            <a:off x="84675" y="2290225"/>
            <a:ext cx="9059400" cy="24906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800" b="1">
                <a:solidFill>
                  <a:schemeClr val="lt1"/>
                </a:solidFill>
              </a:rPr>
              <a:t>Virtually There?</a:t>
            </a:r>
          </a:p>
          <a:p>
            <a:pPr lvl="0" algn="ctr" rtl="0">
              <a:spcBef>
                <a:spcPts val="0"/>
              </a:spcBef>
              <a:buSzPct val="25000"/>
              <a:buNone/>
            </a:pPr>
            <a:r>
              <a:rPr lang="en-US" sz="3000" b="1" i="1">
                <a:solidFill>
                  <a:srgbClr val="FFFFFF"/>
                </a:solidFill>
              </a:rPr>
              <a:t>Providing a digital help service to library customers and measuring our impact </a:t>
            </a:r>
          </a:p>
          <a:p>
            <a:pPr lvl="0" algn="ctr" rtl="0">
              <a:spcBef>
                <a:spcPts val="0"/>
              </a:spcBef>
              <a:buSzPct val="25000"/>
              <a:buNone/>
            </a:pPr>
            <a:endParaRPr sz="3000" b="1" i="1">
              <a:solidFill>
                <a:srgbClr val="FFFFFF"/>
              </a:solidFill>
            </a:endParaRPr>
          </a:p>
          <a:p>
            <a:pPr lvl="0" algn="ctr" rtl="0">
              <a:spcBef>
                <a:spcPts val="0"/>
              </a:spcBef>
              <a:buSzPct val="25000"/>
              <a:buNone/>
            </a:pPr>
            <a:r>
              <a:rPr lang="en-US" sz="3000" b="1" i="1">
                <a:solidFill>
                  <a:srgbClr val="FFE599"/>
                </a:solidFill>
              </a:rPr>
              <a:t>Lynn Sykes, Alison Morton </a:t>
            </a:r>
          </a:p>
          <a:p>
            <a:pPr lvl="0" algn="ctr" rtl="0">
              <a:spcBef>
                <a:spcPts val="0"/>
              </a:spcBef>
              <a:buSzPct val="25000"/>
              <a:buNone/>
            </a:pPr>
            <a:r>
              <a:rPr lang="en-US" sz="3000" b="1" i="1">
                <a:solidFill>
                  <a:srgbClr val="FFE599"/>
                </a:solidFill>
              </a:rPr>
              <a:t>and Elka Hubenova</a:t>
            </a:r>
          </a:p>
          <a:p>
            <a:pPr lvl="0" algn="ctr" rtl="0">
              <a:spcBef>
                <a:spcPts val="0"/>
              </a:spcBef>
              <a:buSzPct val="25000"/>
              <a:buNone/>
            </a:pPr>
            <a:r>
              <a:rPr lang="en-US" sz="3000" b="1" i="1">
                <a:solidFill>
                  <a:srgbClr val="FFE599"/>
                </a:solidFill>
              </a:rPr>
              <a:t>University of Sheffield</a:t>
            </a:r>
          </a:p>
          <a:p>
            <a:pPr lvl="0" algn="ctr" rtl="0">
              <a:spcBef>
                <a:spcPts val="0"/>
              </a:spcBef>
              <a:buSzPct val="25000"/>
              <a:buNone/>
            </a:pPr>
            <a:endParaRPr sz="3000" b="1" i="1">
              <a:solidFill>
                <a:srgbClr val="FFE5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25" y="21425"/>
            <a:ext cx="9144000" cy="6815138"/>
          </a:xfrm>
          <a:prstGeom prst="rect">
            <a:avLst/>
          </a:prstGeom>
          <a:noFill/>
          <a:ln>
            <a:noFill/>
          </a:ln>
        </p:spPr>
      </p:pic>
      <p:sp>
        <p:nvSpPr>
          <p:cNvPr id="173" name="Shape 173"/>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74" name="Shape 174"/>
          <p:cNvSpPr txBox="1"/>
          <p:nvPr/>
        </p:nvSpPr>
        <p:spPr>
          <a:xfrm>
            <a:off x="-137175" y="0"/>
            <a:ext cx="8224500" cy="60510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US" sz="1100">
                <a:solidFill>
                  <a:schemeClr val="dk1"/>
                </a:solidFill>
              </a:rPr>
              <a:t> </a:t>
            </a:r>
          </a:p>
          <a:p>
            <a:pPr lvl="0" rtl="0">
              <a:lnSpc>
                <a:spcPct val="115000"/>
              </a:lnSpc>
              <a:spcBef>
                <a:spcPts val="0"/>
              </a:spcBef>
              <a:buNone/>
            </a:pPr>
            <a:endParaRPr sz="1100">
              <a:solidFill>
                <a:schemeClr val="dk1"/>
              </a:solidFill>
            </a:endParaRPr>
          </a:p>
        </p:txBody>
      </p:sp>
      <p:sp>
        <p:nvSpPr>
          <p:cNvPr id="175" name="Shape 175"/>
          <p:cNvSpPr txBox="1"/>
          <p:nvPr/>
        </p:nvSpPr>
        <p:spPr>
          <a:xfrm>
            <a:off x="342925" y="-86100"/>
            <a:ext cx="8458200" cy="70302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US" sz="3000" b="1">
                <a:solidFill>
                  <a:schemeClr val="lt1"/>
                </a:solidFill>
              </a:rPr>
              <a:t>Measuring impact relies on customer’s awareness of our services</a:t>
            </a:r>
          </a:p>
          <a:p>
            <a:pPr marR="0" lvl="0" algn="l" rtl="0">
              <a:lnSpc>
                <a:spcPct val="115000"/>
              </a:lnSpc>
              <a:spcBef>
                <a:spcPts val="0"/>
              </a:spcBef>
              <a:spcAft>
                <a:spcPts val="0"/>
              </a:spcAft>
              <a:buNone/>
            </a:pPr>
            <a:endParaRPr sz="2400" b="1">
              <a:solidFill>
                <a:srgbClr val="FFE599"/>
              </a:solidFill>
            </a:endParaRPr>
          </a:p>
          <a:p>
            <a:pPr marL="457200" marR="0" lvl="0" indent="-381000" algn="l" rtl="0">
              <a:lnSpc>
                <a:spcPct val="115000"/>
              </a:lnSpc>
              <a:spcBef>
                <a:spcPts val="0"/>
              </a:spcBef>
              <a:spcAft>
                <a:spcPts val="0"/>
              </a:spcAft>
              <a:buClr>
                <a:srgbClr val="FFFFFF"/>
              </a:buClr>
              <a:buSzPct val="100000"/>
              <a:buFont typeface="Arial"/>
              <a:buChar char="●"/>
            </a:pPr>
            <a:r>
              <a:rPr lang="en-US" sz="2400" b="1">
                <a:solidFill>
                  <a:schemeClr val="lt1"/>
                </a:solidFill>
              </a:rPr>
              <a:t>Live chat embedded in StarPlus (Library Discovery Platform) captures complex enquiries</a:t>
            </a:r>
          </a:p>
          <a:p>
            <a:pPr marL="457200" lvl="0" indent="-381000" rtl="0">
              <a:lnSpc>
                <a:spcPct val="115000"/>
              </a:lnSpc>
              <a:spcBef>
                <a:spcPts val="0"/>
              </a:spcBef>
              <a:buClr>
                <a:schemeClr val="lt1"/>
              </a:buClr>
              <a:buSzPct val="100000"/>
              <a:buChar char="●"/>
            </a:pPr>
            <a:r>
              <a:rPr lang="en-US" sz="2400" b="1">
                <a:solidFill>
                  <a:schemeClr val="lt1"/>
                </a:solidFill>
              </a:rPr>
              <a:t>Live chat in the student VLE aligns library support within L&amp;T spaces</a:t>
            </a:r>
          </a:p>
          <a:p>
            <a:pPr marL="457200" lvl="0" indent="-381000" rtl="0">
              <a:lnSpc>
                <a:spcPct val="115000"/>
              </a:lnSpc>
              <a:spcBef>
                <a:spcPts val="0"/>
              </a:spcBef>
              <a:buClr>
                <a:schemeClr val="lt1"/>
              </a:buClr>
              <a:buSzPct val="100000"/>
              <a:buChar char="●"/>
            </a:pPr>
            <a:r>
              <a:rPr lang="en-US" sz="2400" b="1">
                <a:solidFill>
                  <a:schemeClr val="lt1"/>
                </a:solidFill>
              </a:rPr>
              <a:t>Library Subject Guides that link to our Information and Digital Literacies</a:t>
            </a:r>
          </a:p>
          <a:p>
            <a:pPr lvl="0" rtl="0">
              <a:lnSpc>
                <a:spcPct val="115000"/>
              </a:lnSpc>
              <a:spcBef>
                <a:spcPts val="0"/>
              </a:spcBef>
              <a:buNone/>
            </a:pPr>
            <a:endParaRPr sz="2400" b="1">
              <a:solidFill>
                <a:schemeClr val="lt1"/>
              </a:solidFill>
            </a:endParaRPr>
          </a:p>
          <a:p>
            <a:pPr lvl="0" rtl="0">
              <a:lnSpc>
                <a:spcPct val="115000"/>
              </a:lnSpc>
              <a:spcBef>
                <a:spcPts val="0"/>
              </a:spcBef>
              <a:buNone/>
            </a:pPr>
            <a:endParaRPr sz="2400"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a:stretch/>
        </p:blipFill>
        <p:spPr>
          <a:xfrm>
            <a:off x="0" y="0"/>
            <a:ext cx="9144000" cy="6815138"/>
          </a:xfrm>
          <a:prstGeom prst="rect">
            <a:avLst/>
          </a:prstGeom>
          <a:noFill/>
          <a:ln>
            <a:noFill/>
          </a:ln>
        </p:spPr>
      </p:pic>
      <p:sp>
        <p:nvSpPr>
          <p:cNvPr id="181" name="Shape 181"/>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82" name="Shape 182"/>
          <p:cNvSpPr txBox="1"/>
          <p:nvPr/>
        </p:nvSpPr>
        <p:spPr>
          <a:xfrm>
            <a:off x="333700" y="851500"/>
            <a:ext cx="8578800" cy="40221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sz="2400" b="1">
              <a:solidFill>
                <a:srgbClr val="FFFFFF"/>
              </a:solidFill>
            </a:endParaRPr>
          </a:p>
          <a:p>
            <a:pPr lvl="0" algn="ctr" rtl="0">
              <a:lnSpc>
                <a:spcPct val="115000"/>
              </a:lnSpc>
              <a:spcBef>
                <a:spcPts val="0"/>
              </a:spcBef>
              <a:buNone/>
            </a:pPr>
            <a:r>
              <a:rPr lang="en-US" sz="3000" b="1">
                <a:solidFill>
                  <a:srgbClr val="FFFFFF"/>
                </a:solidFill>
              </a:rPr>
              <a:t>Student Associates in Learning &amp; Teaching (SALTs) project co-deciding and student perspective:</a:t>
            </a:r>
          </a:p>
          <a:p>
            <a:pPr lvl="0" algn="ctr" rtl="0">
              <a:lnSpc>
                <a:spcPct val="115000"/>
              </a:lnSpc>
              <a:spcBef>
                <a:spcPts val="0"/>
              </a:spcBef>
              <a:buNone/>
            </a:pPr>
            <a:endParaRPr sz="3000" b="1">
              <a:solidFill>
                <a:srgbClr val="FFFFFF"/>
              </a:solidFill>
            </a:endParaRPr>
          </a:p>
          <a:p>
            <a:pPr marL="457200" lvl="0" indent="-381000" rtl="0">
              <a:lnSpc>
                <a:spcPct val="115000"/>
              </a:lnSpc>
              <a:spcBef>
                <a:spcPts val="0"/>
              </a:spcBef>
              <a:buClr>
                <a:srgbClr val="FFFFFF"/>
              </a:buClr>
              <a:buSzPct val="100000"/>
              <a:buChar char="●"/>
            </a:pPr>
            <a:r>
              <a:rPr lang="en-US" sz="2400" b="1">
                <a:solidFill>
                  <a:srgbClr val="FFFFFF"/>
                </a:solidFill>
              </a:rPr>
              <a:t>Aims</a:t>
            </a:r>
          </a:p>
          <a:p>
            <a:pPr marL="457200" lvl="0" indent="-381000" rtl="0">
              <a:lnSpc>
                <a:spcPct val="115000"/>
              </a:lnSpc>
              <a:spcBef>
                <a:spcPts val="0"/>
              </a:spcBef>
              <a:buClr>
                <a:srgbClr val="FFFFFF"/>
              </a:buClr>
              <a:buSzPct val="100000"/>
              <a:buChar char="●"/>
            </a:pPr>
            <a:r>
              <a:rPr lang="en-US" sz="2400" b="1">
                <a:solidFill>
                  <a:srgbClr val="FFFFFF"/>
                </a:solidFill>
              </a:rPr>
              <a:t>Scoping and </a:t>
            </a:r>
            <a:r>
              <a:rPr lang="en-US" sz="2400" b="1" u="sng">
                <a:solidFill>
                  <a:srgbClr val="FFE599"/>
                </a:solidFill>
                <a:hlinkClick r:id="rId4"/>
              </a:rPr>
              <a:t>IDLs</a:t>
            </a:r>
          </a:p>
          <a:p>
            <a:pPr marL="457200" lvl="0" indent="-381000" rtl="0">
              <a:lnSpc>
                <a:spcPct val="115000"/>
              </a:lnSpc>
              <a:spcBef>
                <a:spcPts val="0"/>
              </a:spcBef>
              <a:buClr>
                <a:srgbClr val="FFFFFF"/>
              </a:buClr>
              <a:buSzPct val="100000"/>
              <a:buChar char="●"/>
            </a:pPr>
            <a:r>
              <a:rPr lang="en-US" sz="2400" b="1">
                <a:solidFill>
                  <a:srgbClr val="FFFFFF"/>
                </a:solidFill>
              </a:rPr>
              <a:t>Delivery outcomes: FAQs / Workshops/ tutorials / screencasts</a:t>
            </a:r>
          </a:p>
          <a:p>
            <a:pPr lvl="0" rtl="0">
              <a:lnSpc>
                <a:spcPct val="115000"/>
              </a:lnSpc>
              <a:spcBef>
                <a:spcPts val="0"/>
              </a:spcBef>
              <a:buNone/>
            </a:pPr>
            <a:endParaRPr sz="2400">
              <a:solidFill>
                <a:srgbClr val="FFFFFF"/>
              </a:solidFill>
            </a:endParaRPr>
          </a:p>
          <a:p>
            <a:pPr lvl="0" rtl="0">
              <a:lnSpc>
                <a:spcPct val="115000"/>
              </a:lnSpc>
              <a:spcBef>
                <a:spcPts val="0"/>
              </a:spcBef>
              <a:buNone/>
            </a:pPr>
            <a:endParaRPr sz="2400">
              <a:solidFill>
                <a:srgbClr val="FFFFFF"/>
              </a:solidFill>
            </a:endParaRPr>
          </a:p>
          <a:p>
            <a:pPr lvl="0" rtl="0">
              <a:lnSpc>
                <a:spcPct val="115000"/>
              </a:lnSpc>
              <a:spcBef>
                <a:spcPts val="0"/>
              </a:spcBef>
              <a:buNone/>
            </a:pPr>
            <a:endParaRPr sz="2400">
              <a:solidFill>
                <a:srgbClr val="FFFFFF"/>
              </a:solidFill>
            </a:endParaRPr>
          </a:p>
        </p:txBody>
      </p:sp>
      <p:pic>
        <p:nvPicPr>
          <p:cNvPr id="183" name="Shape 183"/>
          <p:cNvPicPr preferRelativeResize="0"/>
          <p:nvPr/>
        </p:nvPicPr>
        <p:blipFill>
          <a:blip r:embed="rId5">
            <a:alphaModFix/>
          </a:blip>
          <a:stretch>
            <a:fillRect/>
          </a:stretch>
        </p:blipFill>
        <p:spPr>
          <a:xfrm>
            <a:off x="6991350" y="4716500"/>
            <a:ext cx="2060575" cy="1975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rotWithShape="1">
          <a:blip r:embed="rId3">
            <a:alphaModFix/>
          </a:blip>
          <a:srcRect/>
          <a:stretch/>
        </p:blipFill>
        <p:spPr>
          <a:xfrm>
            <a:off x="0" y="0"/>
            <a:ext cx="9144000" cy="6815138"/>
          </a:xfrm>
          <a:prstGeom prst="rect">
            <a:avLst/>
          </a:prstGeom>
          <a:noFill/>
          <a:ln>
            <a:noFill/>
          </a:ln>
        </p:spPr>
      </p:pic>
      <p:sp>
        <p:nvSpPr>
          <p:cNvPr id="189" name="Shape 189"/>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90" name="Shape 190"/>
          <p:cNvSpPr txBox="1"/>
          <p:nvPr/>
        </p:nvSpPr>
        <p:spPr>
          <a:xfrm>
            <a:off x="25" y="42300"/>
            <a:ext cx="9144000" cy="67734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sz="1100">
              <a:solidFill>
                <a:schemeClr val="dk1"/>
              </a:solidFill>
            </a:endParaRPr>
          </a:p>
        </p:txBody>
      </p:sp>
      <p:sp>
        <p:nvSpPr>
          <p:cNvPr id="191" name="Shape 191"/>
          <p:cNvSpPr txBox="1"/>
          <p:nvPr/>
        </p:nvSpPr>
        <p:spPr>
          <a:xfrm>
            <a:off x="809550" y="322125"/>
            <a:ext cx="7524900" cy="631200"/>
          </a:xfrm>
          <a:prstGeom prst="rect">
            <a:avLst/>
          </a:prstGeom>
          <a:noFill/>
          <a:ln>
            <a:noFill/>
          </a:ln>
        </p:spPr>
        <p:txBody>
          <a:bodyPr wrap="square" lIns="91425" tIns="91425" rIns="91425" bIns="91425" anchor="t" anchorCtr="0">
            <a:noAutofit/>
          </a:bodyPr>
          <a:lstStyle/>
          <a:p>
            <a:pPr lvl="0">
              <a:spcBef>
                <a:spcPts val="0"/>
              </a:spcBef>
              <a:buNone/>
            </a:pPr>
            <a:r>
              <a:rPr lang="en-US" sz="3000" b="1">
                <a:solidFill>
                  <a:srgbClr val="FFFFFF"/>
                </a:solidFill>
              </a:rPr>
              <a:t>Future plans - but first of all…</a:t>
            </a:r>
          </a:p>
          <a:p>
            <a:pPr lvl="0">
              <a:spcBef>
                <a:spcPts val="0"/>
              </a:spcBef>
              <a:buNone/>
            </a:pPr>
            <a:endParaRPr sz="3000" b="1">
              <a:solidFill>
                <a:srgbClr val="FFFFFF"/>
              </a:solidFill>
            </a:endParaRPr>
          </a:p>
          <a:p>
            <a:pPr lvl="0" rtl="0">
              <a:lnSpc>
                <a:spcPct val="115000"/>
              </a:lnSpc>
              <a:spcBef>
                <a:spcPts val="0"/>
              </a:spcBef>
              <a:buClr>
                <a:schemeClr val="dk1"/>
              </a:buClr>
              <a:buSzPct val="45833"/>
              <a:buFont typeface="Arial"/>
              <a:buNone/>
            </a:pPr>
            <a:r>
              <a:rPr lang="en-US" sz="2400" b="1">
                <a:solidFill>
                  <a:schemeClr val="lt1"/>
                </a:solidFill>
              </a:rPr>
              <a:t>Issues to consider:</a:t>
            </a:r>
          </a:p>
          <a:p>
            <a:pPr marL="457200" lvl="0" indent="-381000" rtl="0">
              <a:lnSpc>
                <a:spcPct val="115000"/>
              </a:lnSpc>
              <a:spcBef>
                <a:spcPts val="0"/>
              </a:spcBef>
              <a:buClr>
                <a:schemeClr val="lt1"/>
              </a:buClr>
              <a:buSzPct val="100000"/>
              <a:buChar char="●"/>
            </a:pPr>
            <a:r>
              <a:rPr lang="en-US" sz="2400" b="1">
                <a:solidFill>
                  <a:schemeClr val="lt1"/>
                </a:solidFill>
              </a:rPr>
              <a:t>How to improve awareness of services</a:t>
            </a:r>
          </a:p>
          <a:p>
            <a:pPr marL="457200" lvl="0" indent="-381000" rtl="0">
              <a:lnSpc>
                <a:spcPct val="115000"/>
              </a:lnSpc>
              <a:spcBef>
                <a:spcPts val="0"/>
              </a:spcBef>
              <a:buClr>
                <a:schemeClr val="lt1"/>
              </a:buClr>
              <a:buSzPct val="100000"/>
              <a:buChar char="●"/>
            </a:pPr>
            <a:r>
              <a:rPr lang="en-US" sz="2400" b="1">
                <a:solidFill>
                  <a:schemeClr val="lt1"/>
                </a:solidFill>
              </a:rPr>
              <a:t>What can and can’t be measured</a:t>
            </a:r>
          </a:p>
          <a:p>
            <a:pPr marL="457200" lvl="0" indent="-381000" rtl="0">
              <a:lnSpc>
                <a:spcPct val="115000"/>
              </a:lnSpc>
              <a:spcBef>
                <a:spcPts val="0"/>
              </a:spcBef>
              <a:buClr>
                <a:schemeClr val="lt1"/>
              </a:buClr>
              <a:buSzPct val="100000"/>
              <a:buChar char="●"/>
            </a:pPr>
            <a:r>
              <a:rPr lang="en-US" sz="2400" b="1">
                <a:solidFill>
                  <a:schemeClr val="lt1"/>
                </a:solidFill>
              </a:rPr>
              <a:t>The virtual boundaries will always be expanding</a:t>
            </a:r>
          </a:p>
          <a:p>
            <a:pPr marL="457200" lvl="0" indent="-381000" rtl="0">
              <a:lnSpc>
                <a:spcPct val="115000"/>
              </a:lnSpc>
              <a:spcBef>
                <a:spcPts val="0"/>
              </a:spcBef>
              <a:buClr>
                <a:schemeClr val="lt1"/>
              </a:buClr>
              <a:buSzPct val="100000"/>
              <a:buChar char="●"/>
            </a:pPr>
            <a:r>
              <a:rPr lang="en-US" sz="2400" b="1">
                <a:solidFill>
                  <a:schemeClr val="lt1"/>
                </a:solidFill>
              </a:rPr>
              <a:t>The literacy has to drive the digital </a:t>
            </a:r>
          </a:p>
          <a:p>
            <a:pPr lvl="0">
              <a:spcBef>
                <a:spcPts val="0"/>
              </a:spcBef>
              <a:buNone/>
            </a:pPr>
            <a:endParaRPr sz="3000">
              <a:solidFill>
                <a:srgbClr val="FFFFFF"/>
              </a:solidFill>
            </a:endParaRPr>
          </a:p>
        </p:txBody>
      </p:sp>
      <p:pic>
        <p:nvPicPr>
          <p:cNvPr id="192" name="Shape 192"/>
          <p:cNvPicPr preferRelativeResize="0"/>
          <p:nvPr/>
        </p:nvPicPr>
        <p:blipFill>
          <a:blip r:embed="rId4">
            <a:alphaModFix/>
          </a:blip>
          <a:stretch>
            <a:fillRect/>
          </a:stretch>
        </p:blipFill>
        <p:spPr>
          <a:xfrm>
            <a:off x="4780725" y="3853200"/>
            <a:ext cx="4363277" cy="2920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a:stretch/>
        </p:blipFill>
        <p:spPr>
          <a:xfrm>
            <a:off x="0" y="0"/>
            <a:ext cx="9144000" cy="6815138"/>
          </a:xfrm>
          <a:prstGeom prst="rect">
            <a:avLst/>
          </a:prstGeom>
          <a:noFill/>
          <a:ln>
            <a:noFill/>
          </a:ln>
        </p:spPr>
      </p:pic>
      <p:sp>
        <p:nvSpPr>
          <p:cNvPr id="198" name="Shape 198"/>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99" name="Shape 199"/>
          <p:cNvSpPr txBox="1"/>
          <p:nvPr/>
        </p:nvSpPr>
        <p:spPr>
          <a:xfrm>
            <a:off x="301750" y="0"/>
            <a:ext cx="8224500" cy="60510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sz="2400">
              <a:solidFill>
                <a:srgbClr val="FFFFFF"/>
              </a:solidFill>
            </a:endParaRPr>
          </a:p>
          <a:p>
            <a:pPr lvl="0" algn="ctr" rtl="0">
              <a:lnSpc>
                <a:spcPct val="115000"/>
              </a:lnSpc>
              <a:spcBef>
                <a:spcPts val="0"/>
              </a:spcBef>
              <a:buNone/>
            </a:pPr>
            <a:r>
              <a:rPr lang="en-US" sz="3000" b="1">
                <a:solidFill>
                  <a:srgbClr val="FFFFFF"/>
                </a:solidFill>
              </a:rPr>
              <a:t>What we we plan to do: </a:t>
            </a:r>
          </a:p>
          <a:p>
            <a:pPr lvl="0" algn="ctr" rtl="0">
              <a:lnSpc>
                <a:spcPct val="115000"/>
              </a:lnSpc>
              <a:spcBef>
                <a:spcPts val="0"/>
              </a:spcBef>
              <a:buNone/>
            </a:pPr>
            <a:endParaRPr sz="3000" b="1">
              <a:solidFill>
                <a:srgbClr val="FFFFFF"/>
              </a:solidFill>
            </a:endParaRPr>
          </a:p>
          <a:p>
            <a:pPr marL="457200" lvl="0" indent="-381000" rtl="0">
              <a:lnSpc>
                <a:spcPct val="115000"/>
              </a:lnSpc>
              <a:spcBef>
                <a:spcPts val="0"/>
              </a:spcBef>
              <a:spcAft>
                <a:spcPts val="0"/>
              </a:spcAft>
              <a:buClr>
                <a:srgbClr val="FFFFFF"/>
              </a:buClr>
              <a:buSzPct val="100000"/>
              <a:buChar char="●"/>
            </a:pPr>
            <a:r>
              <a:rPr lang="en-US" sz="2400" b="1">
                <a:solidFill>
                  <a:srgbClr val="FFFFFF"/>
                </a:solidFill>
              </a:rPr>
              <a:t>Embed Library guides into Chat and email replies to improve awareness</a:t>
            </a:r>
          </a:p>
          <a:p>
            <a:pPr marL="457200" lvl="0" indent="-381000" rtl="0">
              <a:lnSpc>
                <a:spcPct val="115000"/>
              </a:lnSpc>
              <a:spcBef>
                <a:spcPts val="0"/>
              </a:spcBef>
              <a:spcAft>
                <a:spcPts val="0"/>
              </a:spcAft>
              <a:buClr>
                <a:srgbClr val="FFFFFF"/>
              </a:buClr>
              <a:buSzPct val="100000"/>
              <a:buChar char="●"/>
            </a:pPr>
            <a:r>
              <a:rPr lang="en-US" sz="2400" b="1">
                <a:solidFill>
                  <a:srgbClr val="FFFFFF"/>
                </a:solidFill>
              </a:rPr>
              <a:t>Work with other teams to develop partnerships with students</a:t>
            </a:r>
          </a:p>
          <a:p>
            <a:pPr marL="457200" lvl="0" indent="-381000" rtl="0">
              <a:lnSpc>
                <a:spcPct val="115000"/>
              </a:lnSpc>
              <a:spcBef>
                <a:spcPts val="0"/>
              </a:spcBef>
              <a:buClr>
                <a:schemeClr val="lt1"/>
              </a:buClr>
              <a:buSzPct val="100000"/>
              <a:buChar char="●"/>
            </a:pPr>
            <a:r>
              <a:rPr lang="en-US" sz="2400" b="1">
                <a:solidFill>
                  <a:schemeClr val="lt1"/>
                </a:solidFill>
              </a:rPr>
              <a:t>Use real enquiries and customer feedback to direct staff training and development </a:t>
            </a:r>
          </a:p>
          <a:p>
            <a:pPr marL="457200" lvl="0" indent="-381000" rtl="0">
              <a:lnSpc>
                <a:spcPct val="115000"/>
              </a:lnSpc>
              <a:spcBef>
                <a:spcPts val="0"/>
              </a:spcBef>
              <a:buClr>
                <a:schemeClr val="lt1"/>
              </a:buClr>
              <a:buSzPct val="100000"/>
              <a:buChar char="●"/>
            </a:pPr>
            <a:r>
              <a:rPr lang="en-US" sz="2400" b="1">
                <a:solidFill>
                  <a:schemeClr val="lt1"/>
                </a:solidFill>
              </a:rPr>
              <a:t>Enquiry cafe - example of best practice and impact</a:t>
            </a:r>
          </a:p>
          <a:p>
            <a:pPr marL="457200" lvl="0" indent="-381000" rtl="0">
              <a:lnSpc>
                <a:spcPct val="115000"/>
              </a:lnSpc>
              <a:spcBef>
                <a:spcPts val="0"/>
              </a:spcBef>
              <a:buClr>
                <a:schemeClr val="lt1"/>
              </a:buClr>
              <a:buSzPct val="100000"/>
              <a:buChar char="●"/>
            </a:pPr>
            <a:r>
              <a:rPr lang="en-US" sz="2400" b="1">
                <a:solidFill>
                  <a:schemeClr val="lt1"/>
                </a:solidFill>
              </a:rPr>
              <a:t>Quality Assurance proofing of our responses - staff and student monitoring</a:t>
            </a:r>
          </a:p>
          <a:p>
            <a:pPr lvl="0" rtl="0">
              <a:lnSpc>
                <a:spcPct val="115000"/>
              </a:lnSpc>
              <a:spcBef>
                <a:spcPts val="0"/>
              </a:spcBef>
              <a:buNone/>
            </a:pPr>
            <a:endParaRPr sz="11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alphaModFix amt="90000"/>
          </a:blip>
          <a:srcRect l="25000" r="25000"/>
          <a:stretch/>
        </p:blipFill>
        <p:spPr>
          <a:xfrm>
            <a:off x="150" y="0"/>
            <a:ext cx="4571925" cy="6858000"/>
          </a:xfrm>
          <a:prstGeom prst="rect">
            <a:avLst/>
          </a:prstGeom>
          <a:noFill/>
          <a:ln>
            <a:noFill/>
          </a:ln>
        </p:spPr>
      </p:pic>
      <p:pic>
        <p:nvPicPr>
          <p:cNvPr id="205" name="Shape 205"/>
          <p:cNvPicPr preferRelativeResize="0"/>
          <p:nvPr/>
        </p:nvPicPr>
        <p:blipFill rotWithShape="1">
          <a:blip r:embed="rId4">
            <a:alphaModFix amt="90000"/>
          </a:blip>
          <a:srcRect l="26510" r="26510"/>
          <a:stretch/>
        </p:blipFill>
        <p:spPr>
          <a:xfrm>
            <a:off x="4572075" y="-50"/>
            <a:ext cx="4571930" cy="6857997"/>
          </a:xfrm>
          <a:prstGeom prst="rect">
            <a:avLst/>
          </a:prstGeom>
          <a:noFill/>
          <a:ln>
            <a:noFill/>
          </a:ln>
        </p:spPr>
      </p:pic>
      <p:sp>
        <p:nvSpPr>
          <p:cNvPr id="206" name="Shape 206"/>
          <p:cNvSpPr/>
          <p:nvPr/>
        </p:nvSpPr>
        <p:spPr>
          <a:xfrm>
            <a:off x="2571750" y="762000"/>
            <a:ext cx="4000500" cy="5334000"/>
          </a:xfrm>
          <a:prstGeom prst="ellipse">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207" name="Shape 207"/>
          <p:cNvSpPr txBox="1">
            <a:spLocks noGrp="1"/>
          </p:cNvSpPr>
          <p:nvPr>
            <p:ph type="ctrTitle"/>
          </p:nvPr>
        </p:nvSpPr>
        <p:spPr>
          <a:xfrm>
            <a:off x="3019500" y="2216200"/>
            <a:ext cx="3105300" cy="2425500"/>
          </a:xfrm>
          <a:prstGeom prst="rect">
            <a:avLst/>
          </a:prstGeom>
        </p:spPr>
        <p:txBody>
          <a:bodyPr wrap="square" lIns="91425" tIns="91425" rIns="91425" bIns="91425" anchor="ctr" anchorCtr="0">
            <a:noAutofit/>
          </a:bodyPr>
          <a:lstStyle/>
          <a:p>
            <a:pPr lvl="0" rtl="0">
              <a:spcBef>
                <a:spcPts val="0"/>
              </a:spcBef>
              <a:buNone/>
            </a:pPr>
            <a:r>
              <a:rPr lang="en-US" sz="6000" b="1">
                <a:solidFill>
                  <a:srgbClr val="274E13"/>
                </a:solidFill>
                <a:latin typeface="Comic Sans MS"/>
                <a:ea typeface="Comic Sans MS"/>
                <a:cs typeface="Comic Sans MS"/>
                <a:sym typeface="Comic Sans MS"/>
              </a:rPr>
              <a:t>Q&amp;As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25" y="21425"/>
            <a:ext cx="9144000" cy="6815138"/>
          </a:xfrm>
          <a:prstGeom prst="rect">
            <a:avLst/>
          </a:prstGeom>
          <a:noFill/>
          <a:ln>
            <a:noFill/>
          </a:ln>
        </p:spPr>
      </p:pic>
      <p:sp>
        <p:nvSpPr>
          <p:cNvPr id="100" name="Shape 100"/>
          <p:cNvSpPr txBox="1"/>
          <p:nvPr/>
        </p:nvSpPr>
        <p:spPr>
          <a:xfrm>
            <a:off x="919537" y="1920805"/>
            <a:ext cx="7305000" cy="6462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3600">
              <a:solidFill>
                <a:schemeClr val="lt1"/>
              </a:solidFill>
            </a:endParaRPr>
          </a:p>
        </p:txBody>
      </p:sp>
      <p:sp>
        <p:nvSpPr>
          <p:cNvPr id="101" name="Shape 101"/>
          <p:cNvSpPr txBox="1"/>
          <p:nvPr/>
        </p:nvSpPr>
        <p:spPr>
          <a:xfrm>
            <a:off x="728100" y="758475"/>
            <a:ext cx="7687800" cy="56274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endParaRPr sz="3600" b="1">
              <a:solidFill>
                <a:srgbClr val="FFE599"/>
              </a:solidFill>
            </a:endParaRPr>
          </a:p>
          <a:p>
            <a:pPr lvl="0" algn="ctr" rtl="0">
              <a:lnSpc>
                <a:spcPct val="115000"/>
              </a:lnSpc>
              <a:spcBef>
                <a:spcPts val="0"/>
              </a:spcBef>
              <a:buNone/>
            </a:pPr>
            <a:r>
              <a:rPr lang="en-US" sz="3600" b="1">
                <a:solidFill>
                  <a:srgbClr val="FFE599"/>
                </a:solidFill>
              </a:rPr>
              <a:t>Aims</a:t>
            </a:r>
            <a:r>
              <a:rPr lang="en-US" sz="2400" b="1" i="1">
                <a:solidFill>
                  <a:srgbClr val="FFFFFF"/>
                </a:solidFill>
              </a:rPr>
              <a:t>:</a:t>
            </a:r>
            <a:r>
              <a:rPr lang="en-US" sz="2400" i="1">
                <a:solidFill>
                  <a:srgbClr val="FFFFFF"/>
                </a:solidFill>
              </a:rPr>
              <a:t> </a:t>
            </a:r>
            <a:r>
              <a:rPr lang="en-US" sz="3000" b="1" i="1">
                <a:solidFill>
                  <a:srgbClr val="FFFFFF"/>
                </a:solidFill>
              </a:rPr>
              <a:t>showcase our digital help service, how it fits in with the strategic direction of the library and to what extent the impact on the student experience can be measured</a:t>
            </a:r>
          </a:p>
          <a:p>
            <a:pPr lvl="0" algn="ctr" rtl="0">
              <a:lnSpc>
                <a:spcPct val="115000"/>
              </a:lnSpc>
              <a:spcBef>
                <a:spcPts val="0"/>
              </a:spcBef>
              <a:buNone/>
            </a:pPr>
            <a:endParaRPr sz="3000" b="1" i="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a:stretch/>
        </p:blipFill>
        <p:spPr>
          <a:xfrm>
            <a:off x="25" y="21425"/>
            <a:ext cx="9144000" cy="6815138"/>
          </a:xfrm>
          <a:prstGeom prst="rect">
            <a:avLst/>
          </a:prstGeom>
          <a:noFill/>
          <a:ln>
            <a:noFill/>
          </a:ln>
        </p:spPr>
      </p:pic>
      <p:sp>
        <p:nvSpPr>
          <p:cNvPr id="107" name="Shape 107"/>
          <p:cNvSpPr txBox="1"/>
          <p:nvPr/>
        </p:nvSpPr>
        <p:spPr>
          <a:xfrm>
            <a:off x="919537" y="1920805"/>
            <a:ext cx="7305000" cy="6462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3600">
              <a:solidFill>
                <a:schemeClr val="lt1"/>
              </a:solidFill>
            </a:endParaRPr>
          </a:p>
        </p:txBody>
      </p:sp>
      <p:sp>
        <p:nvSpPr>
          <p:cNvPr id="108" name="Shape 108"/>
          <p:cNvSpPr txBox="1"/>
          <p:nvPr/>
        </p:nvSpPr>
        <p:spPr>
          <a:xfrm>
            <a:off x="728100" y="758475"/>
            <a:ext cx="7687800" cy="56274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a:p>
          <a:p>
            <a:pPr lvl="0" rtl="0">
              <a:lnSpc>
                <a:spcPct val="115000"/>
              </a:lnSpc>
              <a:spcBef>
                <a:spcPts val="0"/>
              </a:spcBef>
              <a:buNone/>
            </a:pPr>
            <a:endParaRPr/>
          </a:p>
          <a:p>
            <a:pPr lvl="0" rtl="0">
              <a:lnSpc>
                <a:spcPct val="115000"/>
              </a:lnSpc>
              <a:spcBef>
                <a:spcPts val="0"/>
              </a:spcBef>
              <a:buNone/>
            </a:pPr>
            <a:r>
              <a:rPr lang="en-US" sz="3000" b="1">
                <a:solidFill>
                  <a:srgbClr val="FFFFFF"/>
                </a:solidFill>
              </a:rPr>
              <a:t>Reaching out to students digitally</a:t>
            </a:r>
          </a:p>
          <a:p>
            <a:pPr lvl="0" rtl="0">
              <a:lnSpc>
                <a:spcPct val="115000"/>
              </a:lnSpc>
              <a:spcBef>
                <a:spcPts val="0"/>
              </a:spcBef>
              <a:buNone/>
            </a:pPr>
            <a:endParaRPr/>
          </a:p>
          <a:p>
            <a:pPr lvl="0" rtl="0">
              <a:lnSpc>
                <a:spcPct val="115000"/>
              </a:lnSpc>
              <a:spcBef>
                <a:spcPts val="0"/>
              </a:spcBef>
              <a:buClr>
                <a:schemeClr val="dk1"/>
              </a:buClr>
              <a:buSzPct val="36666"/>
              <a:buFont typeface="Arial"/>
              <a:buNone/>
            </a:pPr>
            <a:r>
              <a:rPr lang="en-US" sz="3000" b="1" u="sng">
                <a:solidFill>
                  <a:srgbClr val="FFE599"/>
                </a:solidFill>
                <a:hlinkClick r:id="rId4"/>
              </a:rPr>
              <a:t>The Library Strategic Plan </a:t>
            </a:r>
          </a:p>
          <a:p>
            <a:pPr lvl="0" algn="ctr" rtl="0">
              <a:lnSpc>
                <a:spcPct val="115000"/>
              </a:lnSpc>
              <a:spcBef>
                <a:spcPts val="0"/>
              </a:spcBef>
              <a:buNone/>
            </a:pPr>
            <a:endParaRPr sz="3000" b="1" i="1">
              <a:solidFill>
                <a:srgbClr val="FFFFFF"/>
              </a:solidFill>
            </a:endParaRPr>
          </a:p>
          <a:p>
            <a:pPr lvl="0" algn="ctr" rtl="0">
              <a:lnSpc>
                <a:spcPct val="115000"/>
              </a:lnSpc>
              <a:spcBef>
                <a:spcPts val="0"/>
              </a:spcBef>
              <a:buNone/>
            </a:pPr>
            <a:endParaRPr sz="3000" b="1" i="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b="3334"/>
          <a:stretch/>
        </p:blipFill>
        <p:spPr>
          <a:xfrm>
            <a:off x="0" y="0"/>
            <a:ext cx="9144000" cy="7022599"/>
          </a:xfrm>
          <a:prstGeom prst="rect">
            <a:avLst/>
          </a:prstGeom>
          <a:noFill/>
          <a:ln>
            <a:noFill/>
          </a:ln>
        </p:spPr>
      </p:pic>
      <p:sp>
        <p:nvSpPr>
          <p:cNvPr id="114" name="Shape 114"/>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15" name="Shape 115"/>
          <p:cNvSpPr txBox="1"/>
          <p:nvPr/>
        </p:nvSpPr>
        <p:spPr>
          <a:xfrm>
            <a:off x="0" y="0"/>
            <a:ext cx="9144000" cy="33726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US" sz="1100">
                <a:solidFill>
                  <a:schemeClr val="dk1"/>
                </a:solidFill>
              </a:rPr>
              <a:t> </a:t>
            </a:r>
          </a:p>
          <a:p>
            <a:pPr lvl="0" rtl="0">
              <a:lnSpc>
                <a:spcPct val="115000"/>
              </a:lnSpc>
              <a:spcBef>
                <a:spcPts val="0"/>
              </a:spcBef>
              <a:buNone/>
            </a:pPr>
            <a:endParaRPr sz="1100">
              <a:solidFill>
                <a:schemeClr val="dk1"/>
              </a:solidFill>
            </a:endParaRPr>
          </a:p>
        </p:txBody>
      </p:sp>
      <p:sp>
        <p:nvSpPr>
          <p:cNvPr id="116" name="Shape 116"/>
          <p:cNvSpPr txBox="1"/>
          <p:nvPr/>
        </p:nvSpPr>
        <p:spPr>
          <a:xfrm>
            <a:off x="507900" y="360275"/>
            <a:ext cx="8636100" cy="12882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US" sz="3000" b="1">
                <a:solidFill>
                  <a:srgbClr val="FFE599"/>
                </a:solidFill>
              </a:rPr>
              <a:t>Service Delivery Project - The vision:</a:t>
            </a:r>
          </a:p>
        </p:txBody>
      </p:sp>
      <p:sp>
        <p:nvSpPr>
          <p:cNvPr id="117" name="Shape 117">
            <a:hlinkClick r:id="rId4"/>
          </p:cNvPr>
          <p:cNvSpPr txBox="1"/>
          <p:nvPr/>
        </p:nvSpPr>
        <p:spPr>
          <a:xfrm>
            <a:off x="0" y="3147175"/>
            <a:ext cx="9144000" cy="26679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endParaRPr/>
          </a:p>
          <a:p>
            <a:pPr lvl="0" algn="ctr" rtl="0">
              <a:lnSpc>
                <a:spcPct val="115000"/>
              </a:lnSpc>
              <a:spcBef>
                <a:spcPts val="0"/>
              </a:spcBef>
              <a:buNone/>
            </a:pPr>
            <a:endParaRPr sz="3600" b="1" u="sng">
              <a:solidFill>
                <a:srgbClr val="FFE599"/>
              </a:solidFill>
            </a:endParaRPr>
          </a:p>
          <a:p>
            <a:pPr lvl="0" algn="ctr" rtl="0">
              <a:lnSpc>
                <a:spcPct val="115000"/>
              </a:lnSpc>
              <a:spcBef>
                <a:spcPts val="0"/>
              </a:spcBef>
              <a:buNone/>
            </a:pPr>
            <a:endParaRPr sz="3600" b="1">
              <a:solidFill>
                <a:schemeClr val="lt1"/>
              </a:solidFill>
            </a:endParaRPr>
          </a:p>
          <a:p>
            <a:pPr lvl="0" algn="ctr" rtl="0">
              <a:lnSpc>
                <a:spcPct val="115000"/>
              </a:lnSpc>
              <a:spcBef>
                <a:spcPts val="0"/>
              </a:spcBef>
              <a:buNone/>
            </a:pPr>
            <a:endParaRPr sz="2400" b="1">
              <a:solidFill>
                <a:srgbClr val="FFD966"/>
              </a:solidFill>
            </a:endParaRPr>
          </a:p>
          <a:p>
            <a:pPr lvl="0" algn="ctr" rtl="0">
              <a:lnSpc>
                <a:spcPct val="115000"/>
              </a:lnSpc>
              <a:spcBef>
                <a:spcPts val="0"/>
              </a:spcBef>
              <a:buClr>
                <a:schemeClr val="dk1"/>
              </a:buClr>
              <a:buSzPct val="45833"/>
              <a:buFont typeface="Arial"/>
              <a:buNone/>
            </a:pPr>
            <a:endParaRPr sz="2400" b="1">
              <a:solidFill>
                <a:srgbClr val="FFD966"/>
              </a:solidFill>
            </a:endParaRPr>
          </a:p>
        </p:txBody>
      </p:sp>
      <p:pic>
        <p:nvPicPr>
          <p:cNvPr id="118" name="Shape 118"/>
          <p:cNvPicPr preferRelativeResize="0"/>
          <p:nvPr/>
        </p:nvPicPr>
        <p:blipFill>
          <a:blip r:embed="rId5">
            <a:alphaModFix/>
          </a:blip>
          <a:stretch>
            <a:fillRect/>
          </a:stretch>
        </p:blipFill>
        <p:spPr>
          <a:xfrm>
            <a:off x="962025" y="1828925"/>
            <a:ext cx="7219950" cy="4638675"/>
          </a:xfrm>
          <a:prstGeom prst="rect">
            <a:avLst/>
          </a:prstGeom>
          <a:noFill/>
          <a:ln w="38100" cap="flat" cmpd="sng">
            <a:solidFill>
              <a:srgbClr val="274E13"/>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a:stretch/>
        </p:blipFill>
        <p:spPr>
          <a:xfrm>
            <a:off x="0" y="-206700"/>
            <a:ext cx="9144000" cy="7064699"/>
          </a:xfrm>
          <a:prstGeom prst="rect">
            <a:avLst/>
          </a:prstGeom>
          <a:noFill/>
          <a:ln>
            <a:noFill/>
          </a:ln>
        </p:spPr>
      </p:pic>
      <p:sp>
        <p:nvSpPr>
          <p:cNvPr id="124" name="Shape 124"/>
          <p:cNvSpPr txBox="1"/>
          <p:nvPr/>
        </p:nvSpPr>
        <p:spPr>
          <a:xfrm>
            <a:off x="919500" y="84549"/>
            <a:ext cx="7305000" cy="10239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a:solidFill>
                  <a:schemeClr val="lt1"/>
                </a:solidFill>
              </a:rPr>
              <a:t>Development of the Library Enquiry Service</a:t>
            </a:r>
          </a:p>
        </p:txBody>
      </p:sp>
      <p:pic>
        <p:nvPicPr>
          <p:cNvPr id="125" name="Shape 125"/>
          <p:cNvPicPr preferRelativeResize="0"/>
          <p:nvPr/>
        </p:nvPicPr>
        <p:blipFill>
          <a:blip r:embed="rId4">
            <a:alphaModFix/>
          </a:blip>
          <a:stretch>
            <a:fillRect/>
          </a:stretch>
        </p:blipFill>
        <p:spPr>
          <a:xfrm>
            <a:off x="6002463" y="1146613"/>
            <a:ext cx="3029425" cy="2446725"/>
          </a:xfrm>
          <a:prstGeom prst="rect">
            <a:avLst/>
          </a:prstGeom>
          <a:noFill/>
          <a:ln>
            <a:noFill/>
          </a:ln>
        </p:spPr>
      </p:pic>
      <p:sp>
        <p:nvSpPr>
          <p:cNvPr id="126" name="Shape 126"/>
          <p:cNvSpPr txBox="1"/>
          <p:nvPr/>
        </p:nvSpPr>
        <p:spPr>
          <a:xfrm>
            <a:off x="7863225" y="1108550"/>
            <a:ext cx="5411100" cy="6312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127" name="Shape 127"/>
          <p:cNvPicPr preferRelativeResize="0"/>
          <p:nvPr/>
        </p:nvPicPr>
        <p:blipFill>
          <a:blip r:embed="rId5">
            <a:alphaModFix/>
          </a:blip>
          <a:stretch>
            <a:fillRect/>
          </a:stretch>
        </p:blipFill>
        <p:spPr>
          <a:xfrm>
            <a:off x="2729763" y="4069649"/>
            <a:ext cx="3684470" cy="2446725"/>
          </a:xfrm>
          <a:prstGeom prst="rect">
            <a:avLst/>
          </a:prstGeom>
          <a:noFill/>
          <a:ln>
            <a:noFill/>
          </a:ln>
        </p:spPr>
      </p:pic>
      <p:pic>
        <p:nvPicPr>
          <p:cNvPr id="128" name="Shape 128"/>
          <p:cNvPicPr preferRelativeResize="0"/>
          <p:nvPr/>
        </p:nvPicPr>
        <p:blipFill>
          <a:blip r:embed="rId6">
            <a:alphaModFix/>
          </a:blip>
          <a:stretch>
            <a:fillRect/>
          </a:stretch>
        </p:blipFill>
        <p:spPr>
          <a:xfrm>
            <a:off x="209550" y="1226713"/>
            <a:ext cx="4133850" cy="2286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a:stretch/>
        </p:blipFill>
        <p:spPr>
          <a:xfrm>
            <a:off x="0" y="0"/>
            <a:ext cx="9144000" cy="6815138"/>
          </a:xfrm>
          <a:prstGeom prst="rect">
            <a:avLst/>
          </a:prstGeom>
          <a:noFill/>
          <a:ln>
            <a:noFill/>
          </a:ln>
        </p:spPr>
      </p:pic>
      <p:sp>
        <p:nvSpPr>
          <p:cNvPr id="134" name="Shape 134"/>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35" name="Shape 135"/>
          <p:cNvSpPr txBox="1"/>
          <p:nvPr/>
        </p:nvSpPr>
        <p:spPr>
          <a:xfrm>
            <a:off x="0" y="0"/>
            <a:ext cx="8224500" cy="67215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US" sz="1100">
                <a:solidFill>
                  <a:schemeClr val="dk1"/>
                </a:solidFill>
              </a:rPr>
              <a:t> </a:t>
            </a:r>
          </a:p>
          <a:p>
            <a:pPr lvl="0" rtl="0">
              <a:lnSpc>
                <a:spcPct val="115000"/>
              </a:lnSpc>
              <a:spcBef>
                <a:spcPts val="0"/>
              </a:spcBef>
              <a:buNone/>
            </a:pPr>
            <a:endParaRPr sz="1100">
              <a:solidFill>
                <a:schemeClr val="dk1"/>
              </a:solidFill>
            </a:endParaRPr>
          </a:p>
        </p:txBody>
      </p:sp>
      <p:sp>
        <p:nvSpPr>
          <p:cNvPr id="136" name="Shape 136"/>
          <p:cNvSpPr txBox="1"/>
          <p:nvPr/>
        </p:nvSpPr>
        <p:spPr>
          <a:xfrm>
            <a:off x="372450" y="327875"/>
            <a:ext cx="3644100" cy="4008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37" name="Shape 137"/>
          <p:cNvSpPr txBox="1"/>
          <p:nvPr/>
        </p:nvSpPr>
        <p:spPr>
          <a:xfrm>
            <a:off x="524850" y="456375"/>
            <a:ext cx="3644100" cy="400800"/>
          </a:xfrm>
          <a:prstGeom prst="rect">
            <a:avLst/>
          </a:prstGeom>
          <a:noFill/>
          <a:ln>
            <a:noFill/>
          </a:ln>
        </p:spPr>
        <p:txBody>
          <a:bodyPr wrap="square" lIns="91425" tIns="91425" rIns="91425" bIns="91425" anchor="t" anchorCtr="0">
            <a:noAutofit/>
          </a:bodyPr>
          <a:lstStyle/>
          <a:p>
            <a:pPr lvl="0" algn="ctr" rtl="0">
              <a:spcBef>
                <a:spcPts val="0"/>
              </a:spcBef>
              <a:buNone/>
            </a:pPr>
            <a:endParaRPr sz="2400">
              <a:solidFill>
                <a:srgbClr val="FFFFFF"/>
              </a:solidFill>
            </a:endParaRPr>
          </a:p>
        </p:txBody>
      </p:sp>
      <p:pic>
        <p:nvPicPr>
          <p:cNvPr id="138" name="Shape 138" title="Growth in Virtual Equiries"/>
          <p:cNvPicPr preferRelativeResize="0"/>
          <p:nvPr/>
        </p:nvPicPr>
        <p:blipFill>
          <a:blip r:embed="rId4">
            <a:alphaModFix/>
          </a:blip>
          <a:stretch>
            <a:fillRect/>
          </a:stretch>
        </p:blipFill>
        <p:spPr>
          <a:xfrm>
            <a:off x="0" y="0"/>
            <a:ext cx="9144000" cy="6815149"/>
          </a:xfrm>
          <a:prstGeom prst="rect">
            <a:avLst/>
          </a:prstGeom>
          <a:noFill/>
          <a:ln w="76200" cap="flat" cmpd="sng">
            <a:solidFill>
              <a:srgbClr val="274E13"/>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a:stretch/>
        </p:blipFill>
        <p:spPr>
          <a:xfrm>
            <a:off x="25" y="0"/>
            <a:ext cx="9144000" cy="6815138"/>
          </a:xfrm>
          <a:prstGeom prst="rect">
            <a:avLst/>
          </a:prstGeom>
          <a:noFill/>
          <a:ln>
            <a:noFill/>
          </a:ln>
        </p:spPr>
      </p:pic>
      <p:sp>
        <p:nvSpPr>
          <p:cNvPr id="144" name="Shape 144"/>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45" name="Shape 145"/>
          <p:cNvSpPr txBox="1"/>
          <p:nvPr/>
        </p:nvSpPr>
        <p:spPr>
          <a:xfrm>
            <a:off x="372450" y="876025"/>
            <a:ext cx="8636100" cy="763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US" sz="3000" b="1">
                <a:solidFill>
                  <a:srgbClr val="FFFFFF"/>
                </a:solidFill>
              </a:rPr>
              <a:t>Feedback Mechanisms as tools to measure impact</a:t>
            </a:r>
          </a:p>
          <a:p>
            <a:pPr lvl="0" rtl="0">
              <a:lnSpc>
                <a:spcPct val="115000"/>
              </a:lnSpc>
              <a:spcBef>
                <a:spcPts val="0"/>
              </a:spcBef>
              <a:buNone/>
            </a:pPr>
            <a:endParaRPr sz="2400">
              <a:solidFill>
                <a:srgbClr val="FFFFFF"/>
              </a:solidFill>
            </a:endParaRPr>
          </a:p>
        </p:txBody>
      </p:sp>
      <p:sp>
        <p:nvSpPr>
          <p:cNvPr id="146" name="Shape 146"/>
          <p:cNvSpPr txBox="1"/>
          <p:nvPr/>
        </p:nvSpPr>
        <p:spPr>
          <a:xfrm>
            <a:off x="482700" y="1828925"/>
            <a:ext cx="5701200" cy="4337400"/>
          </a:xfrm>
          <a:prstGeom prst="rect">
            <a:avLst/>
          </a:prstGeom>
          <a:noFill/>
          <a:ln>
            <a:noFill/>
          </a:ln>
        </p:spPr>
        <p:txBody>
          <a:bodyPr wrap="square" lIns="91425" tIns="91425" rIns="91425" bIns="91425" anchor="t" anchorCtr="0">
            <a:noAutofit/>
          </a:bodyPr>
          <a:lstStyle/>
          <a:p>
            <a:pPr marL="457200" lvl="0" indent="-381000" rtl="0">
              <a:spcBef>
                <a:spcPts val="0"/>
              </a:spcBef>
              <a:buClr>
                <a:srgbClr val="FFFFFF"/>
              </a:buClr>
              <a:buSzPct val="100000"/>
              <a:buChar char="●"/>
            </a:pPr>
            <a:r>
              <a:rPr lang="en-US" sz="2400" b="1">
                <a:solidFill>
                  <a:srgbClr val="FFFFFF"/>
                </a:solidFill>
              </a:rPr>
              <a:t>Comments Cards</a:t>
            </a:r>
          </a:p>
          <a:p>
            <a:pPr lvl="0" rtl="0">
              <a:spcBef>
                <a:spcPts val="0"/>
              </a:spcBef>
              <a:buNone/>
            </a:pPr>
            <a:endParaRPr sz="2400" b="1">
              <a:solidFill>
                <a:srgbClr val="FFFFFF"/>
              </a:solidFill>
            </a:endParaRPr>
          </a:p>
          <a:p>
            <a:pPr marL="457200" lvl="0" indent="-381000" rtl="0">
              <a:spcBef>
                <a:spcPts val="0"/>
              </a:spcBef>
              <a:buClr>
                <a:srgbClr val="FFFFFF"/>
              </a:buClr>
              <a:buSzPct val="100000"/>
              <a:buChar char="●"/>
            </a:pPr>
            <a:r>
              <a:rPr lang="en-US" sz="2400" b="1">
                <a:solidFill>
                  <a:srgbClr val="FFFFFF"/>
                </a:solidFill>
              </a:rPr>
              <a:t>Surveys</a:t>
            </a:r>
          </a:p>
          <a:p>
            <a:pPr lvl="0" rtl="0">
              <a:spcBef>
                <a:spcPts val="0"/>
              </a:spcBef>
              <a:buNone/>
            </a:pPr>
            <a:endParaRPr sz="2400" b="1">
              <a:solidFill>
                <a:srgbClr val="FFFFFF"/>
              </a:solidFill>
            </a:endParaRPr>
          </a:p>
          <a:p>
            <a:pPr marL="457200" lvl="0" indent="-381000" rtl="0">
              <a:spcBef>
                <a:spcPts val="0"/>
              </a:spcBef>
              <a:buClr>
                <a:srgbClr val="FFFFFF"/>
              </a:buClr>
              <a:buSzPct val="100000"/>
              <a:buChar char="●"/>
            </a:pPr>
            <a:r>
              <a:rPr lang="en-US" sz="2400" b="1">
                <a:solidFill>
                  <a:srgbClr val="FFFFFF"/>
                </a:solidFill>
              </a:rPr>
              <a:t>Within Chat</a:t>
            </a:r>
          </a:p>
          <a:p>
            <a:pPr lvl="0" rtl="0">
              <a:spcBef>
                <a:spcPts val="0"/>
              </a:spcBef>
              <a:buNone/>
            </a:pPr>
            <a:endParaRPr sz="2400" b="1">
              <a:solidFill>
                <a:srgbClr val="FFFFFF"/>
              </a:solidFill>
            </a:endParaRPr>
          </a:p>
          <a:p>
            <a:pPr marL="457200" lvl="0" indent="-381000" rtl="0">
              <a:spcBef>
                <a:spcPts val="0"/>
              </a:spcBef>
              <a:buClr>
                <a:srgbClr val="FFFFFF"/>
              </a:buClr>
              <a:buSzPct val="100000"/>
              <a:buChar char="●"/>
            </a:pPr>
            <a:r>
              <a:rPr lang="en-US" sz="2400" b="1">
                <a:solidFill>
                  <a:srgbClr val="FFFFFF"/>
                </a:solidFill>
              </a:rPr>
              <a:t>Library Help Week</a:t>
            </a:r>
          </a:p>
          <a:p>
            <a:pPr lvl="0" rtl="0">
              <a:spcBef>
                <a:spcPts val="0"/>
              </a:spcBef>
              <a:buNone/>
            </a:pPr>
            <a:endParaRPr sz="2400" b="1">
              <a:solidFill>
                <a:srgbClr val="FFFFFF"/>
              </a:solidFill>
            </a:endParaRPr>
          </a:p>
          <a:p>
            <a:pPr lvl="0" rtl="0">
              <a:spcBef>
                <a:spcPts val="0"/>
              </a:spcBef>
              <a:buNone/>
            </a:pPr>
            <a:r>
              <a:rPr lang="en-US" sz="2400" b="1">
                <a:solidFill>
                  <a:srgbClr val="FFFFFF"/>
                </a:solidFill>
              </a:rPr>
              <a:t>Also, using the development</a:t>
            </a:r>
          </a:p>
          <a:p>
            <a:pPr lvl="0" rtl="0">
              <a:spcBef>
                <a:spcPts val="0"/>
              </a:spcBef>
              <a:buNone/>
            </a:pPr>
            <a:r>
              <a:rPr lang="en-US" sz="2400" b="1">
                <a:solidFill>
                  <a:srgbClr val="FFFFFF"/>
                </a:solidFill>
              </a:rPr>
              <a:t>of relationship with students</a:t>
            </a:r>
          </a:p>
          <a:p>
            <a:pPr lvl="0" rtl="0">
              <a:spcBef>
                <a:spcPts val="0"/>
              </a:spcBef>
              <a:buNone/>
            </a:pPr>
            <a:r>
              <a:rPr lang="en-US" sz="2400" b="1">
                <a:solidFill>
                  <a:srgbClr val="FFFFFF"/>
                </a:solidFill>
              </a:rPr>
              <a:t>via the queries that they ask</a:t>
            </a:r>
          </a:p>
          <a:p>
            <a:pPr lvl="0" rtl="0">
              <a:spcBef>
                <a:spcPts val="0"/>
              </a:spcBef>
              <a:buNone/>
            </a:pPr>
            <a:endParaRPr sz="2400" b="1">
              <a:solidFill>
                <a:srgbClr val="FFFFFF"/>
              </a:solidFill>
            </a:endParaRPr>
          </a:p>
          <a:p>
            <a:pPr lvl="0" rtl="0">
              <a:spcBef>
                <a:spcPts val="0"/>
              </a:spcBef>
              <a:buNone/>
            </a:pPr>
            <a:endParaRPr sz="2400" b="1">
              <a:solidFill>
                <a:srgbClr val="FFFFFF"/>
              </a:solidFill>
            </a:endParaRPr>
          </a:p>
          <a:p>
            <a:pPr lvl="0" rtl="0">
              <a:spcBef>
                <a:spcPts val="0"/>
              </a:spcBef>
              <a:buNone/>
            </a:pPr>
            <a:endParaRPr sz="2400" b="1">
              <a:solidFill>
                <a:srgbClr val="FFFFFF"/>
              </a:solidFill>
            </a:endParaRPr>
          </a:p>
          <a:p>
            <a:pPr lvl="0" rtl="0">
              <a:spcBef>
                <a:spcPts val="0"/>
              </a:spcBef>
              <a:buNone/>
            </a:pPr>
            <a:endParaRPr sz="2400" b="1">
              <a:solidFill>
                <a:srgbClr val="FFFFFF"/>
              </a:solidFill>
            </a:endParaRPr>
          </a:p>
          <a:p>
            <a:pPr lvl="0" rtl="0">
              <a:spcBef>
                <a:spcPts val="0"/>
              </a:spcBef>
              <a:buNone/>
            </a:pPr>
            <a:endParaRPr sz="2400" b="1">
              <a:solidFill>
                <a:srgbClr val="FFFFFF"/>
              </a:solidFill>
            </a:endParaRPr>
          </a:p>
          <a:p>
            <a:pPr lvl="0">
              <a:spcBef>
                <a:spcPts val="0"/>
              </a:spcBef>
              <a:buNone/>
            </a:pPr>
            <a:endParaRPr sz="2400" b="1">
              <a:solidFill>
                <a:srgbClr val="FFFFFF"/>
              </a:solidFill>
            </a:endParaRPr>
          </a:p>
        </p:txBody>
      </p:sp>
      <p:pic>
        <p:nvPicPr>
          <p:cNvPr id="147" name="Shape 147"/>
          <p:cNvPicPr preferRelativeResize="0"/>
          <p:nvPr/>
        </p:nvPicPr>
        <p:blipFill>
          <a:blip r:embed="rId4">
            <a:alphaModFix/>
          </a:blip>
          <a:stretch>
            <a:fillRect/>
          </a:stretch>
        </p:blipFill>
        <p:spPr>
          <a:xfrm>
            <a:off x="5313725" y="4127500"/>
            <a:ext cx="3830275" cy="2549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a:off x="0" y="21425"/>
            <a:ext cx="9144000" cy="6815138"/>
          </a:xfrm>
          <a:prstGeom prst="rect">
            <a:avLst/>
          </a:prstGeom>
          <a:noFill/>
          <a:ln>
            <a:noFill/>
          </a:ln>
        </p:spPr>
      </p:pic>
      <p:sp>
        <p:nvSpPr>
          <p:cNvPr id="153" name="Shape 153"/>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54" name="Shape 154"/>
          <p:cNvSpPr txBox="1"/>
          <p:nvPr/>
        </p:nvSpPr>
        <p:spPr>
          <a:xfrm>
            <a:off x="333700" y="219450"/>
            <a:ext cx="8578800" cy="48735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sz="2400" b="1">
              <a:solidFill>
                <a:srgbClr val="FFFFFF"/>
              </a:solidFill>
            </a:endParaRPr>
          </a:p>
          <a:p>
            <a:pPr lvl="0" rtl="0">
              <a:lnSpc>
                <a:spcPct val="115000"/>
              </a:lnSpc>
              <a:spcBef>
                <a:spcPts val="0"/>
              </a:spcBef>
              <a:buNone/>
            </a:pPr>
            <a:endParaRPr sz="2400">
              <a:solidFill>
                <a:srgbClr val="FFFFFF"/>
              </a:solidFill>
            </a:endParaRPr>
          </a:p>
        </p:txBody>
      </p:sp>
      <p:sp>
        <p:nvSpPr>
          <p:cNvPr id="155" name="Shape 155"/>
          <p:cNvSpPr txBox="1"/>
          <p:nvPr/>
        </p:nvSpPr>
        <p:spPr>
          <a:xfrm>
            <a:off x="1481800" y="406925"/>
            <a:ext cx="6282600" cy="711000"/>
          </a:xfrm>
          <a:prstGeom prst="rect">
            <a:avLst/>
          </a:prstGeom>
          <a:noFill/>
          <a:ln>
            <a:noFill/>
          </a:ln>
        </p:spPr>
        <p:txBody>
          <a:bodyPr wrap="square" lIns="91425" tIns="91425" rIns="91425" bIns="91425" anchor="t" anchorCtr="0">
            <a:noAutofit/>
          </a:bodyPr>
          <a:lstStyle/>
          <a:p>
            <a:pPr lvl="0">
              <a:spcBef>
                <a:spcPts val="0"/>
              </a:spcBef>
              <a:buNone/>
            </a:pPr>
            <a:r>
              <a:rPr lang="en-US" sz="3000" b="1">
                <a:solidFill>
                  <a:srgbClr val="FFFFFF"/>
                </a:solidFill>
              </a:rPr>
              <a:t>Measuring Impact considerations</a:t>
            </a:r>
          </a:p>
        </p:txBody>
      </p:sp>
      <p:pic>
        <p:nvPicPr>
          <p:cNvPr id="156" name="Shape 156"/>
          <p:cNvPicPr preferRelativeResize="0"/>
          <p:nvPr/>
        </p:nvPicPr>
        <p:blipFill>
          <a:blip r:embed="rId4">
            <a:alphaModFix/>
          </a:blip>
          <a:stretch>
            <a:fillRect/>
          </a:stretch>
        </p:blipFill>
        <p:spPr>
          <a:xfrm>
            <a:off x="662675" y="1277975"/>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3">
            <a:alphaModFix/>
          </a:blip>
          <a:srcRect/>
          <a:stretch/>
        </p:blipFill>
        <p:spPr>
          <a:xfrm>
            <a:off x="0" y="0"/>
            <a:ext cx="9144000" cy="7050026"/>
          </a:xfrm>
          <a:prstGeom prst="rect">
            <a:avLst/>
          </a:prstGeom>
          <a:noFill/>
          <a:ln>
            <a:noFill/>
          </a:ln>
        </p:spPr>
      </p:pic>
      <p:sp>
        <p:nvSpPr>
          <p:cNvPr id="162" name="Shape 162"/>
          <p:cNvSpPr txBox="1"/>
          <p:nvPr/>
        </p:nvSpPr>
        <p:spPr>
          <a:xfrm>
            <a:off x="919537" y="1117927"/>
            <a:ext cx="7305000" cy="711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2000">
              <a:solidFill>
                <a:schemeClr val="lt1"/>
              </a:solidFill>
              <a:latin typeface="Arial"/>
              <a:ea typeface="Arial"/>
              <a:cs typeface="Arial"/>
              <a:sym typeface="Arial"/>
            </a:endParaRPr>
          </a:p>
        </p:txBody>
      </p:sp>
      <p:sp>
        <p:nvSpPr>
          <p:cNvPr id="163" name="Shape 163"/>
          <p:cNvSpPr txBox="1"/>
          <p:nvPr/>
        </p:nvSpPr>
        <p:spPr>
          <a:xfrm>
            <a:off x="25" y="359675"/>
            <a:ext cx="9144000" cy="68151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US" sz="1100">
                <a:solidFill>
                  <a:schemeClr val="dk1"/>
                </a:solidFill>
              </a:rPr>
              <a:t> </a:t>
            </a:r>
          </a:p>
          <a:p>
            <a:pPr lvl="0" rtl="0">
              <a:lnSpc>
                <a:spcPct val="115000"/>
              </a:lnSpc>
              <a:spcBef>
                <a:spcPts val="0"/>
              </a:spcBef>
              <a:buNone/>
            </a:pPr>
            <a:endParaRPr sz="1100">
              <a:solidFill>
                <a:schemeClr val="dk1"/>
              </a:solidFill>
            </a:endParaRPr>
          </a:p>
        </p:txBody>
      </p:sp>
      <p:sp>
        <p:nvSpPr>
          <p:cNvPr id="164" name="Shape 164"/>
          <p:cNvSpPr txBox="1"/>
          <p:nvPr/>
        </p:nvSpPr>
        <p:spPr>
          <a:xfrm>
            <a:off x="85800" y="359675"/>
            <a:ext cx="8972400" cy="18477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US" sz="3000" b="1">
                <a:solidFill>
                  <a:srgbClr val="FFFFFF"/>
                </a:solidFill>
              </a:rPr>
              <a:t>Practical ways in which we are measuring our impact:</a:t>
            </a:r>
          </a:p>
          <a:p>
            <a:pPr lvl="0" rtl="0">
              <a:lnSpc>
                <a:spcPct val="115000"/>
              </a:lnSpc>
              <a:spcBef>
                <a:spcPts val="0"/>
              </a:spcBef>
              <a:buNone/>
            </a:pPr>
            <a:endParaRPr sz="2400" b="1">
              <a:solidFill>
                <a:srgbClr val="FFFFFF"/>
              </a:solidFill>
            </a:endParaRPr>
          </a:p>
          <a:p>
            <a:pPr lvl="0" rtl="0">
              <a:lnSpc>
                <a:spcPct val="115000"/>
              </a:lnSpc>
              <a:spcBef>
                <a:spcPts val="0"/>
              </a:spcBef>
              <a:buNone/>
            </a:pPr>
            <a:endParaRPr sz="2400" b="1">
              <a:solidFill>
                <a:srgbClr val="FFFFFF"/>
              </a:solidFill>
            </a:endParaRPr>
          </a:p>
        </p:txBody>
      </p:sp>
      <p:sp>
        <p:nvSpPr>
          <p:cNvPr id="165" name="Shape 165"/>
          <p:cNvSpPr txBox="1"/>
          <p:nvPr/>
        </p:nvSpPr>
        <p:spPr>
          <a:xfrm>
            <a:off x="85800" y="1435800"/>
            <a:ext cx="4324200" cy="5253000"/>
          </a:xfrm>
          <a:prstGeom prst="rect">
            <a:avLst/>
          </a:prstGeom>
          <a:noFill/>
          <a:ln>
            <a:noFill/>
          </a:ln>
        </p:spPr>
        <p:txBody>
          <a:bodyPr wrap="square" lIns="91425" tIns="91425" rIns="91425" bIns="91425" anchor="t" anchorCtr="0">
            <a:noAutofit/>
          </a:bodyPr>
          <a:lstStyle/>
          <a:p>
            <a:pPr marL="457200" lvl="0" indent="-381000" rtl="0">
              <a:lnSpc>
                <a:spcPct val="115000"/>
              </a:lnSpc>
              <a:spcBef>
                <a:spcPts val="0"/>
              </a:spcBef>
              <a:buClr>
                <a:schemeClr val="lt1"/>
              </a:buClr>
              <a:buSzPct val="100000"/>
              <a:buChar char="●"/>
            </a:pPr>
            <a:r>
              <a:rPr lang="en-US" sz="2400" b="1">
                <a:solidFill>
                  <a:schemeClr val="lt1"/>
                </a:solidFill>
              </a:rPr>
              <a:t>Student enquiries -</a:t>
            </a:r>
          </a:p>
          <a:p>
            <a:pPr lvl="0" rtl="0">
              <a:lnSpc>
                <a:spcPct val="115000"/>
              </a:lnSpc>
              <a:spcBef>
                <a:spcPts val="0"/>
              </a:spcBef>
              <a:buNone/>
            </a:pPr>
            <a:r>
              <a:rPr lang="en-US" sz="2400" b="1">
                <a:solidFill>
                  <a:schemeClr val="lt1"/>
                </a:solidFill>
              </a:rPr>
              <a:t>capturing quantitative and qualitative data:</a:t>
            </a:r>
          </a:p>
          <a:p>
            <a:pPr marL="914400" lvl="1" indent="-381000" rtl="0">
              <a:lnSpc>
                <a:spcPct val="115000"/>
              </a:lnSpc>
              <a:spcBef>
                <a:spcPts val="0"/>
              </a:spcBef>
              <a:buClr>
                <a:schemeClr val="lt1"/>
              </a:buClr>
              <a:buSzPct val="100000"/>
              <a:buChar char="○"/>
            </a:pPr>
            <a:r>
              <a:rPr lang="en-US" sz="2400" b="1" i="1" u="sng">
                <a:solidFill>
                  <a:srgbClr val="FFE599"/>
                </a:solidFill>
                <a:hlinkClick r:id="rId4"/>
              </a:rPr>
              <a:t>Case study and showing impact</a:t>
            </a:r>
          </a:p>
          <a:p>
            <a:pPr marL="457200" lvl="0" indent="-381000" rtl="0">
              <a:lnSpc>
                <a:spcPct val="115000"/>
              </a:lnSpc>
              <a:spcBef>
                <a:spcPts val="0"/>
              </a:spcBef>
              <a:buClr>
                <a:srgbClr val="FFFFFF"/>
              </a:buClr>
              <a:buSzPct val="100000"/>
              <a:buChar char="●"/>
            </a:pPr>
            <a:r>
              <a:rPr lang="en-US" sz="2400" b="1">
                <a:solidFill>
                  <a:schemeClr val="lt1"/>
                </a:solidFill>
              </a:rPr>
              <a:t>Enquiry Cafes - enabling staff across the library teams to discuss actual student enquiries to enable service development &amp; enhance student engagement</a:t>
            </a:r>
          </a:p>
        </p:txBody>
      </p:sp>
      <p:pic>
        <p:nvPicPr>
          <p:cNvPr id="166" name="Shape 166"/>
          <p:cNvPicPr preferRelativeResize="0"/>
          <p:nvPr/>
        </p:nvPicPr>
        <p:blipFill rotWithShape="1">
          <a:blip r:embed="rId5">
            <a:alphaModFix/>
          </a:blip>
          <a:srcRect l="-4810" t="-4810"/>
          <a:stretch/>
        </p:blipFill>
        <p:spPr>
          <a:xfrm>
            <a:off x="4648050" y="1309500"/>
            <a:ext cx="4400550" cy="5505600"/>
          </a:xfrm>
          <a:prstGeom prst="rect">
            <a:avLst/>
          </a:prstGeom>
          <a:noFill/>
          <a:ln>
            <a:noFill/>
          </a:ln>
        </p:spPr>
      </p:pic>
      <p:sp>
        <p:nvSpPr>
          <p:cNvPr id="167" name="Shape 167"/>
          <p:cNvSpPr txBox="1"/>
          <p:nvPr/>
        </p:nvSpPr>
        <p:spPr>
          <a:xfrm>
            <a:off x="1885950" y="6038850"/>
            <a:ext cx="1638300" cy="3240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957</Words>
  <Application>Microsoft Office PowerPoint</Application>
  <PresentationFormat>On-screen Show (4:3)</PresentationFormat>
  <Paragraphs>94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Comic Sans MS</vt:lpstr>
      <vt:lpstr>TUOS Stephenson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Lewis</dc:creator>
  <cp:lastModifiedBy>Christina Lewis</cp:lastModifiedBy>
  <cp:revision>1</cp:revision>
  <dcterms:modified xsi:type="dcterms:W3CDTF">2017-11-26T17:32:48Z</dcterms:modified>
</cp:coreProperties>
</file>