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2448db04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52448db04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52448db0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52448db04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51e2e0a1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51e2e0a1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721074f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721074f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a8351ec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a8351ec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a8351ec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a8351ec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4fb9f88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4fb9f88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29200" y="1106002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 amt="22000"/>
          </a:blip>
          <a:srcRect l="12587" r="13584" b="18307"/>
          <a:stretch/>
        </p:blipFill>
        <p:spPr>
          <a:xfrm>
            <a:off x="3428150" y="3140425"/>
            <a:ext cx="2712700" cy="20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6140850" y="3140425"/>
            <a:ext cx="3003151" cy="20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Café Culture:</a:t>
            </a:r>
            <a:br>
              <a:rPr lang="en-GB"/>
            </a:br>
            <a:r>
              <a:rPr lang="en-GB" sz="3300"/>
              <a:t>Strengthening enquiry support whilst supporting staff development through Enquiry Cafés </a:t>
            </a:r>
            <a:endParaRPr sz="3300"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t="31181" r="17170" b="33979"/>
          <a:stretch/>
        </p:blipFill>
        <p:spPr>
          <a:xfrm>
            <a:off x="116150" y="113900"/>
            <a:ext cx="1261000" cy="5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7150" y="-76200"/>
            <a:ext cx="929151" cy="9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7">
            <a:alphaModFix amt="24000"/>
          </a:blip>
          <a:srcRect t="25998" b="37013"/>
          <a:stretch/>
        </p:blipFill>
        <p:spPr>
          <a:xfrm>
            <a:off x="0" y="3140425"/>
            <a:ext cx="3428150" cy="200307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The University of Sheffield Library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Georgie Broad &amp; Dafydd Spink</a:t>
            </a:r>
            <a:endParaRPr sz="1700"/>
          </a:p>
        </p:txBody>
      </p:sp>
      <p:cxnSp>
        <p:nvCxnSpPr>
          <p:cNvPr id="68" name="Google Shape;68;p13"/>
          <p:cNvCxnSpPr/>
          <p:nvPr/>
        </p:nvCxnSpPr>
        <p:spPr>
          <a:xfrm>
            <a:off x="-9900" y="3135550"/>
            <a:ext cx="91695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6654325" y="75"/>
            <a:ext cx="799800" cy="51435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1346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</a:t>
            </a:r>
            <a:r>
              <a:rPr lang="en-GB" i="1"/>
              <a:t>is </a:t>
            </a:r>
            <a:r>
              <a:rPr lang="en-GB"/>
              <a:t>an Enquiry Café?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352950"/>
            <a:ext cx="5595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Collaborative sessions open to staff in all library departments</a:t>
            </a:r>
            <a:br>
              <a:rPr lang="en-GB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Deconstructing real enquiries in groups to share approaches, ideas, and knowledge </a:t>
            </a:r>
            <a:br>
              <a:rPr lang="en-GB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Examining the journey of an enquiry from user to staff response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l="1681" t="31119"/>
          <a:stretch/>
        </p:blipFill>
        <p:spPr>
          <a:xfrm rot="5400000">
            <a:off x="5359387" y="1367812"/>
            <a:ext cx="5154600" cy="24189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237375" y="868150"/>
            <a:ext cx="870600" cy="4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0" y="798850"/>
            <a:ext cx="5489700" cy="69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" name="Google Shape;79;p14"/>
          <p:cNvCxnSpPr/>
          <p:nvPr/>
        </p:nvCxnSpPr>
        <p:spPr>
          <a:xfrm flipH="1">
            <a:off x="6637075" y="-19775"/>
            <a:ext cx="9900" cy="5183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3245825" y="3287825"/>
            <a:ext cx="2117400" cy="789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6232050" y="2245475"/>
            <a:ext cx="1541700" cy="733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3680150" y="881400"/>
            <a:ext cx="1680900" cy="648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11700" y="143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Enquiry Cycle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3758850" y="838950"/>
            <a:ext cx="15417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en-GB" sz="1890" b="1"/>
              <a:t>Enquiry </a:t>
            </a:r>
            <a:br>
              <a:rPr lang="en-GB" sz="1890" b="1"/>
            </a:br>
            <a:r>
              <a:rPr lang="en-GB" sz="1890" b="1"/>
              <a:t>from user</a:t>
            </a:r>
            <a:endParaRPr sz="1890" b="1"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210000" y="2228050"/>
            <a:ext cx="15417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en-GB" sz="1850" b="1"/>
              <a:t>How can we help?</a:t>
            </a:r>
            <a:endParaRPr sz="1850" b="1"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5761300" y="3032650"/>
            <a:ext cx="25437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What does the user want/mean?</a:t>
            </a:r>
            <a:endParaRPr sz="1200"/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Do we have resources available for this enquiry?</a:t>
            </a:r>
            <a:endParaRPr sz="1200"/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How can we add value?</a:t>
            </a:r>
            <a:endParaRPr sz="1200"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l="39233" t="19667" r="38173" b="30427"/>
          <a:stretch/>
        </p:blipFill>
        <p:spPr>
          <a:xfrm rot="-8099952" flipH="1">
            <a:off x="8069129" y="1837356"/>
            <a:ext cx="275091" cy="60761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7773750" y="1529988"/>
            <a:ext cx="1196400" cy="3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Refer on?</a:t>
            </a:r>
            <a:endParaRPr sz="12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3239650" y="3287825"/>
            <a:ext cx="21174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en-GB" sz="1850" b="1"/>
              <a:t>Discussion &amp;</a:t>
            </a:r>
            <a:br>
              <a:rPr lang="en-GB" sz="1850" b="1"/>
            </a:br>
            <a:r>
              <a:rPr lang="en-GB" sz="1850" b="1"/>
              <a:t>Collaboration</a:t>
            </a:r>
            <a:endParaRPr sz="1850" b="1"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212725" y="4114488"/>
            <a:ext cx="3423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Reach out to Core Referral and </a:t>
            </a:r>
            <a:br>
              <a:rPr lang="en-GB" sz="1200"/>
            </a:br>
            <a:r>
              <a:rPr lang="en-GB" sz="1200"/>
              <a:t>team for ideas and support</a:t>
            </a:r>
            <a:endParaRPr sz="1200"/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Have we had similar queries </a:t>
            </a:r>
            <a:br>
              <a:rPr lang="en-GB" sz="1200"/>
            </a:br>
            <a:r>
              <a:rPr lang="en-GB" sz="1200"/>
              <a:t>in the past?</a:t>
            </a:r>
            <a:endParaRPr sz="1200"/>
          </a:p>
        </p:txBody>
      </p:sp>
      <p:sp>
        <p:nvSpPr>
          <p:cNvPr id="95" name="Google Shape;95;p15"/>
          <p:cNvSpPr/>
          <p:nvPr/>
        </p:nvSpPr>
        <p:spPr>
          <a:xfrm>
            <a:off x="288025" y="1525800"/>
            <a:ext cx="2018400" cy="733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238525" y="1512750"/>
            <a:ext cx="21174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en-GB" sz="1850" b="1"/>
              <a:t>Respond and add value</a:t>
            </a:r>
            <a:endParaRPr sz="1850" b="1"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0" y="2308150"/>
            <a:ext cx="3039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Follow up emails for F2F enquiries</a:t>
            </a:r>
            <a:endParaRPr sz="1200"/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Link helpful resources</a:t>
            </a:r>
            <a:endParaRPr sz="1200"/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Screen share?</a:t>
            </a:r>
            <a:endParaRPr sz="1200"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l="38064" t="21574" r="37321" b="30267"/>
          <a:stretch/>
        </p:blipFill>
        <p:spPr>
          <a:xfrm rot="8099847">
            <a:off x="2045646" y="2950801"/>
            <a:ext cx="643410" cy="12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l="38064" t="21574" r="37321" b="30267"/>
          <a:stretch/>
        </p:blipFill>
        <p:spPr>
          <a:xfrm rot="-7186157">
            <a:off x="2602970" y="843714"/>
            <a:ext cx="643410" cy="125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l="38064" t="21574" r="37321" b="30267"/>
          <a:stretch/>
        </p:blipFill>
        <p:spPr>
          <a:xfrm rot="-2971777">
            <a:off x="5897170" y="909076"/>
            <a:ext cx="643411" cy="12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l="38064" t="21574" r="37321" b="30267"/>
          <a:stretch/>
        </p:blipFill>
        <p:spPr>
          <a:xfrm rot="6309042">
            <a:off x="5218720" y="4031502"/>
            <a:ext cx="643412" cy="125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237375" y="868150"/>
            <a:ext cx="870600" cy="4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0" y="781425"/>
            <a:ext cx="3501600" cy="57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6654325" y="0"/>
            <a:ext cx="799800" cy="51435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311700" y="342400"/>
            <a:ext cx="31404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Staff development and </a:t>
            </a:r>
            <a:br>
              <a:rPr lang="en-GB"/>
            </a:br>
            <a:r>
              <a:rPr lang="en-GB"/>
              <a:t>student satisfaction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11700" y="1404700"/>
            <a:ext cx="61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Staff development increases student satisfaction - the more confident we are in answering questions and the more value we can add, the better the enquiry experience for our students. </a:t>
            </a:r>
            <a:br>
              <a:rPr lang="en-GB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Enquiry Cafés are open and inclusive, with attendance encouraged by line managers throughout library departments.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l="44656" r="28051" b="2381"/>
          <a:stretch/>
        </p:blipFill>
        <p:spPr>
          <a:xfrm>
            <a:off x="6718700" y="0"/>
            <a:ext cx="2425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257150" y="1075900"/>
            <a:ext cx="870600" cy="32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0" y="999700"/>
            <a:ext cx="5489700" cy="69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4" name="Google Shape;114;p16"/>
          <p:cNvCxnSpPr/>
          <p:nvPr/>
        </p:nvCxnSpPr>
        <p:spPr>
          <a:xfrm flipH="1">
            <a:off x="6637075" y="-19775"/>
            <a:ext cx="9900" cy="5183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6654325" y="50"/>
            <a:ext cx="799800" cy="51435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311700" y="618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Outcomes of Enquiry Café Sessions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311700" y="1352950"/>
            <a:ext cx="59991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Affect a user-driven change to our systems and policies to make them work for our staff</a:t>
            </a:r>
            <a:br>
              <a:rPr lang="en-GB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Demystify the enquiry and assigning process through LibAnswers </a:t>
            </a:r>
            <a:br>
              <a:rPr lang="en-GB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Build the confidence of our staff, and the confidence of our users in the service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l="57951" t="7770" r="15108" b="2188"/>
          <a:stretch/>
        </p:blipFill>
        <p:spPr>
          <a:xfrm>
            <a:off x="6713175" y="-19800"/>
            <a:ext cx="2430824" cy="51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237375" y="868150"/>
            <a:ext cx="870600" cy="4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0" y="722650"/>
            <a:ext cx="5489700" cy="69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" name="Google Shape;125;p17"/>
          <p:cNvCxnSpPr/>
          <p:nvPr/>
        </p:nvCxnSpPr>
        <p:spPr>
          <a:xfrm flipH="1">
            <a:off x="6637075" y="-19775"/>
            <a:ext cx="9900" cy="5183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237375" y="840125"/>
            <a:ext cx="870600" cy="4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311700" y="5152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Outcomes of Enquiry Café Sessions: from our staff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265675" y="1089950"/>
            <a:ext cx="23166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“People feel like they leave the sessions having learned something, and that’s a good thing”</a:t>
            </a:r>
            <a:endParaRPr sz="1400"/>
          </a:p>
        </p:txBody>
      </p:sp>
      <p:sp>
        <p:nvSpPr>
          <p:cNvPr id="133" name="Google Shape;133;p18"/>
          <p:cNvSpPr/>
          <p:nvPr/>
        </p:nvSpPr>
        <p:spPr>
          <a:xfrm rot="10800000" flipH="1">
            <a:off x="0" y="714950"/>
            <a:ext cx="7666200" cy="69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1107975" y="3551775"/>
            <a:ext cx="27486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“Great to be able to discuss with a variety of colleagues. I liked hearing how another section worked too” </a:t>
            </a:r>
            <a:endParaRPr sz="140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6420900" y="3003325"/>
            <a:ext cx="24114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“It's really interesting and informative to hear other people's views and to share best practice.” </a:t>
            </a:r>
            <a:endParaRPr sz="1400"/>
          </a:p>
        </p:txBody>
      </p:sp>
      <p:sp>
        <p:nvSpPr>
          <p:cNvPr id="136" name="Google Shape;136;p18"/>
          <p:cNvSpPr txBox="1"/>
          <p:nvPr/>
        </p:nvSpPr>
        <p:spPr>
          <a:xfrm>
            <a:off x="3765175" y="1404375"/>
            <a:ext cx="2411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 “I felt like reviewing the different scenarios was really useful as it can be so easy to become complacent when answering enquiries.”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237375" y="840125"/>
            <a:ext cx="870600" cy="4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11700" y="762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 and questions</a:t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 rot="10800000" flipH="1">
            <a:off x="0" y="707150"/>
            <a:ext cx="4307700" cy="77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6654325" y="50"/>
            <a:ext cx="799800" cy="51435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l="57951" t="7770" r="15108" b="2188"/>
          <a:stretch/>
        </p:blipFill>
        <p:spPr>
          <a:xfrm>
            <a:off x="6754325" y="0"/>
            <a:ext cx="2389675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19"/>
          <p:cNvCxnSpPr/>
          <p:nvPr/>
        </p:nvCxnSpPr>
        <p:spPr>
          <a:xfrm flipH="1">
            <a:off x="6637075" y="-19775"/>
            <a:ext cx="9900" cy="5183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l="1154" t="15960" r="65579" b="-320"/>
          <a:stretch/>
        </p:blipFill>
        <p:spPr>
          <a:xfrm>
            <a:off x="6754325" y="-19775"/>
            <a:ext cx="2777225" cy="51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586000" y="1783500"/>
            <a:ext cx="53118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GB" sz="1520">
                <a:solidFill>
                  <a:srgbClr val="333333"/>
                </a:solidFill>
                <a:highlight>
                  <a:srgbClr val="FFFFFF"/>
                </a:highlight>
              </a:rPr>
              <a:t>“But we're a university! We have to have a library!" said Ridcully. </a:t>
            </a:r>
            <a:endParaRPr sz="152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-GB" sz="1520">
                <a:solidFill>
                  <a:srgbClr val="333333"/>
                </a:solidFill>
                <a:highlight>
                  <a:srgbClr val="FFFFFF"/>
                </a:highlight>
              </a:rPr>
              <a:t>"It adds tone. What sort of people would we be if we didn't go into the library?"</a:t>
            </a:r>
            <a:endParaRPr sz="152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-GB" sz="1520" b="1">
                <a:solidFill>
                  <a:srgbClr val="333333"/>
                </a:solidFill>
                <a:highlight>
                  <a:srgbClr val="FFFFFF"/>
                </a:highlight>
              </a:rPr>
              <a:t>Terry Pratchett, </a:t>
            </a:r>
            <a:r>
              <a:rPr lang="en-GB" sz="1520" b="1" i="1">
                <a:solidFill>
                  <a:srgbClr val="333333"/>
                </a:solidFill>
                <a:highlight>
                  <a:srgbClr val="FFFFFF"/>
                </a:highlight>
              </a:rPr>
              <a:t>The Last Continent</a:t>
            </a:r>
            <a:endParaRPr sz="1520" b="1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152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00ACC8"/>
      </a:dk1>
      <a:lt1>
        <a:srgbClr val="FFFFFF"/>
      </a:lt1>
      <a:dk2>
        <a:srgbClr val="424242"/>
      </a:dk2>
      <a:lt2>
        <a:srgbClr val="FFB81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On-screen Show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Oswald</vt:lpstr>
      <vt:lpstr>Source Code Pro</vt:lpstr>
      <vt:lpstr>Modern Writer</vt:lpstr>
      <vt:lpstr>Café Culture: Strengthening enquiry support whilst supporting staff development through Enquiry Cafés </vt:lpstr>
      <vt:lpstr>What is an Enquiry Café?</vt:lpstr>
      <vt:lpstr>The Enquiry Cycle</vt:lpstr>
      <vt:lpstr>Staff development and  student satisfaction</vt:lpstr>
      <vt:lpstr>Outcomes of Enquiry Café Sessions</vt:lpstr>
      <vt:lpstr>Outcomes of Enquiry Café Sessions: from our staff </vt:lpstr>
      <vt:lpstr>Conclusion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Café Culture: Strengthening enquiry support whilst supporting staff development through Enquiry Cafés </dc:title>
  <dc:creator>Claire Browne (Library Services)</dc:creator>
  <cp:lastModifiedBy>Claire Browne (Library Services)</cp:lastModifiedBy>
  <cp:revision>1</cp:revision>
  <dcterms:modified xsi:type="dcterms:W3CDTF">2022-06-21T11:44:22Z</dcterms:modified>
</cp:coreProperties>
</file>