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82" r:id="rId6"/>
    <p:sldMasterId id="2147483700" r:id="rId7"/>
  </p:sldMasterIdLst>
  <p:notesMasterIdLst>
    <p:notesMasterId r:id="rId23"/>
  </p:notesMasterIdLst>
  <p:handoutMasterIdLst>
    <p:handoutMasterId r:id="rId24"/>
  </p:handoutMasterIdLst>
  <p:sldIdLst>
    <p:sldId id="307" r:id="rId8"/>
    <p:sldId id="309" r:id="rId9"/>
    <p:sldId id="366" r:id="rId10"/>
    <p:sldId id="378" r:id="rId11"/>
    <p:sldId id="367" r:id="rId12"/>
    <p:sldId id="368" r:id="rId13"/>
    <p:sldId id="369" r:id="rId14"/>
    <p:sldId id="373" r:id="rId15"/>
    <p:sldId id="374" r:id="rId16"/>
    <p:sldId id="330" r:id="rId17"/>
    <p:sldId id="336" r:id="rId18"/>
    <p:sldId id="375" r:id="rId19"/>
    <p:sldId id="376" r:id="rId20"/>
    <p:sldId id="377" r:id="rId21"/>
    <p:sldId id="345" r:id="rId22"/>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B4A74C-F69A-40BF-868C-AE17408811A6}">
          <p14:sldIdLst>
            <p14:sldId id="307"/>
            <p14:sldId id="309"/>
            <p14:sldId id="366"/>
            <p14:sldId id="378"/>
            <p14:sldId id="367"/>
            <p14:sldId id="368"/>
            <p14:sldId id="369"/>
            <p14:sldId id="373"/>
            <p14:sldId id="374"/>
            <p14:sldId id="330"/>
            <p14:sldId id="336"/>
            <p14:sldId id="375"/>
            <p14:sldId id="376"/>
            <p14:sldId id="377"/>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48"/>
    <a:srgbClr val="38A159"/>
    <a:srgbClr val="112C0B"/>
    <a:srgbClr val="B92121"/>
    <a:srgbClr val="D92A2B"/>
    <a:srgbClr val="005E60"/>
    <a:srgbClr val="00766E"/>
    <a:srgbClr val="009186"/>
    <a:srgbClr val="009BBD"/>
    <a:srgbClr val="554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698" autoAdjust="0"/>
  </p:normalViewPr>
  <p:slideViewPr>
    <p:cSldViewPr snapToGrid="0" snapToObjects="1">
      <p:cViewPr varScale="1">
        <p:scale>
          <a:sx n="87" d="100"/>
          <a:sy n="87" d="100"/>
        </p:scale>
        <p:origin x="1452"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81" d="100"/>
          <a:sy n="81" d="100"/>
        </p:scale>
        <p:origin x="3990"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B08732D1-0119-4424-ADB1-6A88624C9257}" type="datetimeFigureOut">
              <a:rPr lang="en-GB" smtClean="0"/>
              <a:t>05/07/2018</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A0F026BA-B8A7-4B5A-A3B0-0B7D31088B83}" type="slidenum">
              <a:rPr lang="en-GB" smtClean="0"/>
              <a:t>‹#›</a:t>
            </a:fld>
            <a:endParaRPr lang="en-GB"/>
          </a:p>
        </p:txBody>
      </p:sp>
    </p:spTree>
    <p:extLst>
      <p:ext uri="{BB962C8B-B14F-4D97-AF65-F5344CB8AC3E}">
        <p14:creationId xmlns:p14="http://schemas.microsoft.com/office/powerpoint/2010/main" val="2594197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E3654FE6-3F31-4904-9137-AFF662B7D702}" type="datetimeFigureOut">
              <a:rPr lang="en-GB" smtClean="0"/>
              <a:t>05/07/2018</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DB9E1F4-77C1-461E-ABFF-BFE7DD57AFD2}" type="slidenum">
              <a:rPr lang="en-GB" smtClean="0"/>
              <a:t>‹#›</a:t>
            </a:fld>
            <a:endParaRPr lang="en-GB"/>
          </a:p>
        </p:txBody>
      </p:sp>
    </p:spTree>
    <p:extLst>
      <p:ext uri="{BB962C8B-B14F-4D97-AF65-F5344CB8AC3E}">
        <p14:creationId xmlns:p14="http://schemas.microsoft.com/office/powerpoint/2010/main" val="215175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(Introduce ourselves – My name is Tim and this is Sally  and we work at Nottingham University  in </a:t>
            </a:r>
            <a:r>
              <a:rPr lang="en-GB" altLang="en-US" dirty="0" err="1" smtClean="0"/>
              <a:t>Hallward</a:t>
            </a:r>
            <a:r>
              <a:rPr lang="en-GB" altLang="en-US" dirty="0" smtClean="0"/>
              <a:t> Library, which is the library for Arts, Humanities, law and social sciences) Within libraries at the university of Nottingham we are very passionate about the Lean process</a:t>
            </a:r>
            <a:r>
              <a:rPr lang="en-GB" altLang="en-US" dirty="0" smtClean="0">
                <a:solidFill>
                  <a:srgbClr val="FF0000"/>
                </a:solidFill>
              </a:rPr>
              <a:t>.  Lean is an approach that supports the concept of continuous improvement, a long-term approach that  seeks to achieve small incremental changes in order to improve efficiency and quality</a:t>
            </a:r>
          </a:p>
          <a:p>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t>1</a:t>
            </a:fld>
            <a:endParaRPr lang="en-GB"/>
          </a:p>
        </p:txBody>
      </p:sp>
    </p:spTree>
    <p:extLst>
      <p:ext uri="{BB962C8B-B14F-4D97-AF65-F5344CB8AC3E}">
        <p14:creationId xmlns:p14="http://schemas.microsoft.com/office/powerpoint/2010/main" val="4000693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wanted to give the boards a clearer identity, so that our customers can easily find the information that they are looking for, so they now all have New Headers, which shows more clearly what information it is displaying. We also have our Standard Board, of which I'll talk a little bit about in a minute.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One of our ideas was to create a Latest News Board. We wanted a place where we can display current library information, and highlight things that are different for that month, for example vacation opening dates and times.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also have a lot of interesting events and exhibitions happening around the campus, and often posters for these can get a little lost on our general boards, which we think may be a missed opportunity for many. So, we think our Latest News board highlights the library specific things you need to know and the things you may find interesting.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ran a small survey asking for feedback about the changes we had made. Overall it was very positive, but we did re-position the Latest News board as it was decided it perhaps wasn't in the best place to attract the most attention.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general boards, which are the ones that are mainly for student use, have also been numbered and signage has been added, asking that a date is put on the poster, and after 1 month (or the information has become out of date), we remove it to allow space for others. We periodically check the boards to ensure that the information displayed is appropriate and not out of date. At this point, we can add a date to the notice if it hasn't already been done by the student.</a:t>
            </a:r>
          </a:p>
          <a:p>
            <a:r>
              <a:rPr lang="en-GB" sz="1200" kern="1200" dirty="0" smtClean="0">
                <a:solidFill>
                  <a:schemeClr val="tx1"/>
                </a:solidFill>
                <a:effectLst/>
                <a:latin typeface="+mn-lt"/>
                <a:ea typeface="+mn-ea"/>
                <a:cs typeface="+mn-cs"/>
              </a:rPr>
              <a:t>We have also created a Poster Diary, and we note down the dates that certain posters will need to be removed along with their board location. This means that we don't have out of date information displayed, as it is removed immediately. This also saves us time as we aren't having to continually check the boards.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Our library is very open with lots of very large windows, so the positioning of the boards isn't perfect, but we have to work as best we can with what we've got.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You can't always do everything that you might want to do, so with LEAN there are often going to be compromises that need to be made.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7DB9E1F4-77C1-461E-ABFF-BFE7DD57AFD2}" type="slidenum">
              <a:rPr lang="en-GB" smtClean="0"/>
              <a:t>10</a:t>
            </a:fld>
            <a:endParaRPr lang="en-GB"/>
          </a:p>
        </p:txBody>
      </p:sp>
    </p:spTree>
    <p:extLst>
      <p:ext uri="{BB962C8B-B14F-4D97-AF65-F5344CB8AC3E}">
        <p14:creationId xmlns:p14="http://schemas.microsoft.com/office/powerpoint/2010/main" val="27186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are two of the standard boards, and we have one on each of our 4 levels.  </a:t>
            </a:r>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type of things that we put on them were:</a:t>
            </a:r>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Health &amp; Safety – Things to do with fire alarm testing</a:t>
            </a:r>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Wellbeing – Nightline, which is a telephone helpline that we have for students to ring if they are feeling stressed and need support </a:t>
            </a:r>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Help &amp; Enquiry – How to locate the books you need, and posters showing who to ask for help</a:t>
            </a:r>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information that is of use to all, and as the boards are the same they are easier to keep maintained.</a:t>
            </a:r>
            <a:endParaRPr lang="en-GB" sz="1050" kern="1200" dirty="0" smtClean="0">
              <a:solidFill>
                <a:schemeClr val="tx1"/>
              </a:solidFill>
              <a:effectLst/>
              <a:latin typeface="+mn-lt"/>
              <a:ea typeface="+mn-ea"/>
              <a:cs typeface="+mn-cs"/>
            </a:endParaRPr>
          </a:p>
          <a:p>
            <a:pPr marL="814684" lvl="1"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7DB9E1F4-77C1-461E-ABFF-BFE7DD57AFD2}" type="slidenum">
              <a:rPr lang="en-GB" smtClean="0"/>
              <a:t>11</a:t>
            </a:fld>
            <a:endParaRPr lang="en-GB"/>
          </a:p>
        </p:txBody>
      </p:sp>
    </p:spTree>
    <p:extLst>
      <p:ext uri="{BB962C8B-B14F-4D97-AF65-F5344CB8AC3E}">
        <p14:creationId xmlns:p14="http://schemas.microsoft.com/office/powerpoint/2010/main" val="185908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p:spPr>
        <p:txBody>
          <a:bodyPr/>
          <a:lstStyle/>
          <a:p>
            <a:r>
              <a:rPr lang="en-GB" sz="1200" kern="1200" dirty="0" smtClean="0">
                <a:solidFill>
                  <a:schemeClr val="tx1"/>
                </a:solidFill>
                <a:effectLst/>
                <a:latin typeface="+mn-lt"/>
                <a:ea typeface="+mn-ea"/>
                <a:cs typeface="+mn-cs"/>
              </a:rPr>
              <a:t>During the process we need to keep looking at where we are and reviewing what we have done.</a:t>
            </a:r>
          </a:p>
          <a:p>
            <a:r>
              <a:rPr lang="en-GB" sz="1200" kern="1200" dirty="0" smtClean="0">
                <a:solidFill>
                  <a:schemeClr val="tx1"/>
                </a:solidFill>
                <a:effectLst/>
                <a:latin typeface="+mn-lt"/>
                <a:ea typeface="+mn-ea"/>
                <a:cs typeface="+mn-cs"/>
              </a:rPr>
              <a:t>After each experiment, you ask yourself the following questions: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is your target condition?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Where are you now?</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did you plan to try in your last step?</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was the result?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did you learn?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is your next experiment?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 again, as Tim has already said, Lean never finishes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this was a simple project we only used a few of the tools available, but there are many more that can be used to gather data to help you.</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altLang="en-US" dirty="0" smtClean="0"/>
          </a:p>
        </p:txBody>
      </p:sp>
      <p:sp>
        <p:nvSpPr>
          <p:cNvPr id="205828"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F1FE9E0-676E-47B8-99FF-EF2B7E90CF9C}" type="slidenum">
              <a:rPr lang="en-US" altLang="en-US" sz="1200" smtClean="0"/>
              <a:pPr/>
              <a:t>12</a:t>
            </a:fld>
            <a:endParaRPr lang="en-US" altLang="en-US" sz="1200" smtClean="0"/>
          </a:p>
        </p:txBody>
      </p:sp>
    </p:spTree>
    <p:extLst>
      <p:ext uri="{BB962C8B-B14F-4D97-AF65-F5344CB8AC3E}">
        <p14:creationId xmlns:p14="http://schemas.microsoft.com/office/powerpoint/2010/main" val="410927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p:spPr>
        <p:txBody>
          <a:bodyPr/>
          <a:lstStyle/>
          <a:p>
            <a:r>
              <a:rPr lang="en-GB" sz="1200" kern="1200" dirty="0" smtClean="0">
                <a:solidFill>
                  <a:schemeClr val="tx1"/>
                </a:solidFill>
                <a:effectLst/>
                <a:latin typeface="+mn-lt"/>
                <a:ea typeface="+mn-ea"/>
                <a:cs typeface="+mn-cs"/>
              </a:rPr>
              <a:t>During the process we talked to and listened to colleagues and took on board any ideas, and once we had completed our project, we shared the information with them.</a:t>
            </a:r>
          </a:p>
          <a:p>
            <a:r>
              <a:rPr lang="en-GB" sz="1200" kern="1200" dirty="0" smtClean="0">
                <a:solidFill>
                  <a:schemeClr val="tx1"/>
                </a:solidFill>
                <a:effectLst/>
                <a:latin typeface="+mn-lt"/>
                <a:ea typeface="+mn-ea"/>
                <a:cs typeface="+mn-cs"/>
              </a:rPr>
              <a:t>We felt quite happy that we had made significant improvements, and we felt that we had met our Challenge Statement that had been written at the beginning of the process.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 is not always possible to improve things and as I said earlier, you don’t make changes for the sake of it.  Once you start thinking in a lean way you can apply the techniques to many things and those small changes can make quite a difference. </a:t>
            </a:r>
          </a:p>
          <a:p>
            <a:r>
              <a:rPr lang="en-GB" sz="1200" kern="1200" dirty="0" smtClean="0">
                <a:solidFill>
                  <a:schemeClr val="tx1"/>
                </a:solidFill>
                <a:effectLst/>
                <a:latin typeface="+mn-lt"/>
                <a:ea typeface="+mn-ea"/>
                <a:cs typeface="+mn-cs"/>
              </a:rPr>
              <a:t>You may even find that you start to introduce it into your own homes.</a:t>
            </a:r>
          </a:p>
          <a:p>
            <a:r>
              <a:rPr lang="en-GB" sz="1200" kern="1200" smtClean="0">
                <a:solidFill>
                  <a:schemeClr val="tx1"/>
                </a:solidFill>
                <a:effectLst/>
                <a:latin typeface="+mn-lt"/>
                <a:ea typeface="+mn-ea"/>
                <a:cs typeface="+mn-cs"/>
              </a:rPr>
              <a:t>LEAN is all about continual improvement</a:t>
            </a:r>
          </a:p>
          <a:p>
            <a:endParaRPr lang="en-GB" altLang="en-US" dirty="0" smtClean="0"/>
          </a:p>
        </p:txBody>
      </p:sp>
      <p:sp>
        <p:nvSpPr>
          <p:cNvPr id="207876"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6EC5E8E-4416-4CE3-B00D-078E2C7D17C4}" type="slidenum">
              <a:rPr lang="en-US" altLang="en-US" sz="1200" smtClean="0"/>
              <a:pPr/>
              <a:t>13</a:t>
            </a:fld>
            <a:endParaRPr lang="en-US" altLang="en-US" sz="1200" smtClean="0"/>
          </a:p>
        </p:txBody>
      </p:sp>
    </p:spTree>
    <p:extLst>
      <p:ext uri="{BB962C8B-B14F-4D97-AF65-F5344CB8AC3E}">
        <p14:creationId xmlns:p14="http://schemas.microsoft.com/office/powerpoint/2010/main" val="908144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 about</a:t>
            </a:r>
            <a:r>
              <a:rPr lang="en-GB" baseline="0" dirty="0" smtClean="0"/>
              <a:t> Lean can be found at the Lean HE hub </a:t>
            </a:r>
            <a:r>
              <a:rPr lang="en-GB" i="1" baseline="0" dirty="0" smtClean="0"/>
              <a:t>http://www.leanhehub.ac.uk/lean-he</a:t>
            </a:r>
            <a:endParaRPr lang="en-GB" i="1" dirty="0"/>
          </a:p>
        </p:txBody>
      </p:sp>
      <p:sp>
        <p:nvSpPr>
          <p:cNvPr id="4" name="Slide Number Placeholder 3"/>
          <p:cNvSpPr>
            <a:spLocks noGrp="1"/>
          </p:cNvSpPr>
          <p:nvPr>
            <p:ph type="sldNum" sz="quarter" idx="10"/>
          </p:nvPr>
        </p:nvSpPr>
        <p:spPr/>
        <p:txBody>
          <a:bodyPr/>
          <a:lstStyle/>
          <a:p>
            <a:fld id="{7DB9E1F4-77C1-461E-ABFF-BFE7DD57AFD2}" type="slidenum">
              <a:rPr lang="en-GB" smtClean="0"/>
              <a:t>14</a:t>
            </a:fld>
            <a:endParaRPr lang="en-GB"/>
          </a:p>
        </p:txBody>
      </p:sp>
    </p:spTree>
    <p:extLst>
      <p:ext uri="{BB962C8B-B14F-4D97-AF65-F5344CB8AC3E}">
        <p14:creationId xmlns:p14="http://schemas.microsoft.com/office/powerpoint/2010/main" val="413553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DB9E1F4-77C1-461E-ABFF-BFE7DD57AFD2}" type="slidenum">
              <a:rPr lang="en-GB" smtClean="0"/>
              <a:t>15</a:t>
            </a:fld>
            <a:endParaRPr lang="en-GB"/>
          </a:p>
        </p:txBody>
      </p:sp>
    </p:spTree>
    <p:extLst>
      <p:ext uri="{BB962C8B-B14F-4D97-AF65-F5344CB8AC3E}">
        <p14:creationId xmlns:p14="http://schemas.microsoft.com/office/powerpoint/2010/main" val="130947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the years we have run many Lean projects</a:t>
            </a:r>
            <a:r>
              <a:rPr lang="en-GB" baseline="0" dirty="0" smtClean="0"/>
              <a:t> within Nottingham University libraries.  A team is usually made up of around three people which includes staff from all levels, typically one senior member of staff, one person that has done the process before and one that is new to it</a:t>
            </a:r>
          </a:p>
          <a:p>
            <a:endParaRPr lang="en-GB" baseline="0" dirty="0" smtClean="0"/>
          </a:p>
          <a:p>
            <a:r>
              <a:rPr lang="en-GB" baseline="0" dirty="0" smtClean="0"/>
              <a:t>There have  been 17 lean projects on processes such as Registration, Enquiries, Missing books and cashiering.</a:t>
            </a:r>
          </a:p>
          <a:p>
            <a:endParaRPr lang="en-GB" baseline="0" dirty="0" smtClean="0"/>
          </a:p>
          <a:p>
            <a:r>
              <a:rPr lang="en-GB" baseline="0" dirty="0" smtClean="0"/>
              <a:t>If lean methodology is used correctly it should make us stop to think why we are doing certain things in certain ways.  We should be able to see the impact of a lean project in our day to day work.  Lean techniques have helped us as a </a:t>
            </a:r>
            <a:r>
              <a:rPr lang="en-GB" baseline="0" dirty="0" err="1" smtClean="0"/>
              <a:t>service,to</a:t>
            </a:r>
            <a:r>
              <a:rPr lang="en-GB" baseline="0" dirty="0" smtClean="0"/>
              <a:t> get somewhere new, have changed our ways of thinking and embedded behaviours such as collaboration, being open to new ideas from colleagues and helped us see our workflow from our customers’ perspective</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t>2</a:t>
            </a:fld>
            <a:endParaRPr lang="en-GB"/>
          </a:p>
        </p:txBody>
      </p:sp>
    </p:spTree>
    <p:extLst>
      <p:ext uri="{BB962C8B-B14F-4D97-AF65-F5344CB8AC3E}">
        <p14:creationId xmlns:p14="http://schemas.microsoft.com/office/powerpoint/2010/main" val="177385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cs typeface="Times New Roman" panose="02020603050405020304" pitchFamily="18" charset="0"/>
              </a:defRPr>
            </a:lvl2pPr>
            <a:lvl3pPr marL="1143000" indent="-228600">
              <a:spcBef>
                <a:spcPct val="30000"/>
              </a:spcBef>
              <a:defRPr sz="1200">
                <a:solidFill>
                  <a:schemeClr val="tx1"/>
                </a:solidFill>
                <a:latin typeface="Arial" panose="020B0604020202020204" pitchFamily="34" charset="0"/>
                <a:cs typeface="Times New Roman" panose="02020603050405020304" pitchFamily="18" charset="0"/>
              </a:defRPr>
            </a:lvl3pPr>
            <a:lvl4pPr marL="1600200" indent="-228600">
              <a:spcBef>
                <a:spcPct val="30000"/>
              </a:spcBef>
              <a:defRPr sz="1200">
                <a:solidFill>
                  <a:schemeClr val="tx1"/>
                </a:solidFill>
                <a:latin typeface="Arial" panose="020B0604020202020204" pitchFamily="34" charset="0"/>
                <a:cs typeface="Times New Roman" panose="02020603050405020304" pitchFamily="18" charset="0"/>
              </a:defRPr>
            </a:lvl4pPr>
            <a:lvl5pPr marL="2057400" indent="-228600">
              <a:spcBef>
                <a:spcPct val="30000"/>
              </a:spcBef>
              <a:defRPr sz="1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FD6DE4-E5FD-49DB-933E-A4AA1C67805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pPr eaLnBrk="1" hangingPunct="1"/>
            <a:r>
              <a:rPr lang="en-GB" altLang="en-US" dirty="0" smtClean="0"/>
              <a:t>A key part of a Lean project</a:t>
            </a:r>
            <a:r>
              <a:rPr lang="en-GB" altLang="en-US" baseline="0" dirty="0" smtClean="0"/>
              <a:t> is often about using a process called Kaizen.  </a:t>
            </a:r>
            <a:r>
              <a:rPr lang="en-GB" altLang="en-US" dirty="0" smtClean="0"/>
              <a:t>This is a Japanese term KAI – take apart and make new, Zen think about to help others. Looking at a process and creating the most value for the customer while minimising resources, time, energy and effort. </a:t>
            </a:r>
          </a:p>
          <a:p>
            <a:pPr eaLnBrk="1" hangingPunct="1"/>
            <a:endParaRPr lang="en-US" altLang="en-US" dirty="0" smtClean="0"/>
          </a:p>
        </p:txBody>
      </p:sp>
    </p:spTree>
    <p:extLst>
      <p:ext uri="{BB962C8B-B14F-4D97-AF65-F5344CB8AC3E}">
        <p14:creationId xmlns:p14="http://schemas.microsoft.com/office/powerpoint/2010/main" val="428363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p:spPr>
        <p:txBody>
          <a:bodyPr/>
          <a:lstStyle/>
          <a:p>
            <a:r>
              <a:rPr lang="en-GB" altLang="en-US" dirty="0" smtClean="0"/>
              <a:t>We recently did a small Lean project on the many notice boards that we have in our library.  We have 10 noticeboards that are used for library information and 6 general boards that we have for our students to display posters and information of their own.  So as you can imagine there is a lot of information and the boards had become very cluttered and disorganised and difficult to maintain, which made it hard for our students to see anything clearly .  </a:t>
            </a:r>
            <a:r>
              <a:rPr lang="en-US" altLang="en-US" dirty="0" smtClean="0"/>
              <a:t>We wanted to ensure that the information on the boards was up to date, relevant and that there was a procedure for regularly monitoring the boards.  Here you can see the</a:t>
            </a:r>
            <a:r>
              <a:rPr lang="en-US" altLang="en-US" baseline="0" dirty="0" smtClean="0"/>
              <a:t> boards</a:t>
            </a:r>
            <a:endParaRPr lang="en-US" altLang="en-US" dirty="0" smtClean="0"/>
          </a:p>
          <a:p>
            <a:endParaRPr lang="en-GB" altLang="en-US" dirty="0" smtClean="0"/>
          </a:p>
        </p:txBody>
      </p:sp>
      <p:sp>
        <p:nvSpPr>
          <p:cNvPr id="18944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0D9D9A-98E1-49A8-8920-EB7A3684BE6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1528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p:spPr>
        <p:txBody>
          <a:bodyPr/>
          <a:lstStyle/>
          <a:p>
            <a:r>
              <a:rPr lang="en-GB" altLang="en-US" dirty="0" smtClean="0"/>
              <a:t>When starting Lean this is the process:</a:t>
            </a:r>
          </a:p>
          <a:p>
            <a:r>
              <a:rPr lang="en-GB" altLang="en-US" dirty="0" smtClean="0"/>
              <a:t>Understand the Direction or challenge –  (this is what we would like to achieve)</a:t>
            </a:r>
          </a:p>
          <a:p>
            <a:r>
              <a:rPr lang="en-GB" altLang="en-US" dirty="0" smtClean="0"/>
              <a:t>Clarify the current condition – (Create what we call a process map)  It is important to understand where you</a:t>
            </a:r>
            <a:r>
              <a:rPr lang="en-GB" altLang="en-US" baseline="0" dirty="0" smtClean="0"/>
              <a:t> are now</a:t>
            </a:r>
            <a:endParaRPr lang="en-GB" altLang="en-US" dirty="0" smtClean="0"/>
          </a:p>
          <a:p>
            <a:r>
              <a:rPr lang="en-GB" altLang="en-US" dirty="0" smtClean="0"/>
              <a:t>The next stage is establishing your target condition (This is where we want to be not how to get there as we might not know exactly at this point how we are going to achieve it) and then you experiment towards that</a:t>
            </a:r>
          </a:p>
          <a:p>
            <a:r>
              <a:rPr lang="en-GB" altLang="en-US" dirty="0" smtClean="0"/>
              <a:t>This is something we can keep returning to so that we don’t lose sight of our aim</a:t>
            </a:r>
          </a:p>
          <a:p>
            <a:r>
              <a:rPr lang="en-GB" altLang="en-US" dirty="0" smtClean="0"/>
              <a:t>We then need to start experimenting with changes to see what</a:t>
            </a:r>
            <a:r>
              <a:rPr lang="en-GB" altLang="en-US" baseline="0" dirty="0" smtClean="0"/>
              <a:t> gets us towards that ultimate destination</a:t>
            </a:r>
            <a:endParaRPr lang="en-GB" altLang="en-US" dirty="0" smtClean="0"/>
          </a:p>
          <a:p>
            <a:endParaRPr lang="en-GB" altLang="en-US" dirty="0" smtClean="0"/>
          </a:p>
        </p:txBody>
      </p:sp>
      <p:sp>
        <p:nvSpPr>
          <p:cNvPr id="191492"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2EB1CB-5546-45F7-B09F-58EA99877A3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231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We then wrote a challenge statement which was our ultimate destination</a:t>
            </a:r>
          </a:p>
          <a:p>
            <a:r>
              <a:rPr lang="en-GB" altLang="en-US" dirty="0" smtClean="0"/>
              <a:t>So this is our challenge statement</a:t>
            </a:r>
          </a:p>
        </p:txBody>
      </p:sp>
      <p:sp>
        <p:nvSpPr>
          <p:cNvPr id="19354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422D5422-7A34-4745-BB8C-BC5F2FFF94BF}" type="slidenum">
              <a:rPr lang="en-US" altLang="en-US" sz="1200" smtClean="0"/>
              <a:pPr/>
              <a:t>6</a:t>
            </a:fld>
            <a:endParaRPr lang="en-US" altLang="en-US" sz="1200" smtClean="0"/>
          </a:p>
        </p:txBody>
      </p:sp>
    </p:spTree>
    <p:extLst>
      <p:ext uri="{BB962C8B-B14F-4D97-AF65-F5344CB8AC3E}">
        <p14:creationId xmlns:p14="http://schemas.microsoft.com/office/powerpoint/2010/main" val="713448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p:spPr>
        <p:txBody>
          <a:bodyPr/>
          <a:lstStyle/>
          <a:p>
            <a:r>
              <a:rPr lang="en-GB" altLang="en-US" dirty="0" smtClean="0"/>
              <a:t>We start with process mapping.  This is where we looked at each stage of the process.  Process mapping is basically a map of all the</a:t>
            </a:r>
            <a:r>
              <a:rPr lang="en-GB" altLang="en-US" baseline="0" dirty="0" smtClean="0"/>
              <a:t> sequence of steps in a process.</a:t>
            </a:r>
            <a:r>
              <a:rPr lang="en-GB" altLang="en-US" dirty="0" smtClean="0"/>
              <a:t>  This looks similar to a flow chart </a:t>
            </a:r>
            <a:r>
              <a:rPr lang="en-GB" altLang="en-US" smtClean="0"/>
              <a:t>(or can</a:t>
            </a:r>
            <a:r>
              <a:rPr lang="en-GB" altLang="en-US" baseline="0" smtClean="0"/>
              <a:t> </a:t>
            </a:r>
            <a:r>
              <a:rPr lang="en-GB" altLang="en-US" baseline="0" dirty="0" smtClean="0"/>
              <a:t>do swim lanes)</a:t>
            </a:r>
            <a:r>
              <a:rPr lang="en-GB" altLang="en-US" dirty="0" smtClean="0"/>
              <a:t>, you need to obtain actual data, and don’t rely on assumption (this is exactly how we do something, and this is often the point where you see that you are repeating yourself or going round in circles)  What does this involve?  Review the Current Condition for waste.  It is important to understand where you currently are, before you set any goal.</a:t>
            </a:r>
          </a:p>
          <a:p>
            <a:endParaRPr lang="en-GB" altLang="en-US" dirty="0" smtClean="0"/>
          </a:p>
          <a:p>
            <a:r>
              <a:rPr lang="en-GB" altLang="en-US" dirty="0" smtClean="0"/>
              <a:t>The Lean process can help organisations see that we tend to do things in a certain way because we have always done it that way.</a:t>
            </a:r>
          </a:p>
          <a:p>
            <a:endParaRPr lang="en-GB" altLang="en-US" dirty="0" smtClean="0"/>
          </a:p>
          <a:p>
            <a:r>
              <a:rPr lang="en-GB" altLang="en-US" dirty="0" smtClean="0"/>
              <a:t>You then look to see if you can remove any unnecessary steps or simplify the procedure.  We had posters and notices coming from different sources, so we looked at how they were handled and by whom, so that we could try and avoid overhanding. </a:t>
            </a:r>
          </a:p>
        </p:txBody>
      </p:sp>
      <p:sp>
        <p:nvSpPr>
          <p:cNvPr id="195588"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1F0C3F7-5381-436B-B8CC-10FED1E4D0D2}" type="slidenum">
              <a:rPr lang="en-US" altLang="en-US" sz="1200" smtClean="0"/>
              <a:pPr/>
              <a:t>7</a:t>
            </a:fld>
            <a:endParaRPr lang="en-US" altLang="en-US" sz="1200" smtClean="0"/>
          </a:p>
        </p:txBody>
      </p:sp>
    </p:spTree>
    <p:extLst>
      <p:ext uri="{BB962C8B-B14F-4D97-AF65-F5344CB8AC3E}">
        <p14:creationId xmlns:p14="http://schemas.microsoft.com/office/powerpoint/2010/main" val="429190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p:spPr>
        <p:txBody>
          <a:bodyPr/>
          <a:lstStyle/>
          <a:p>
            <a:pPr eaLnBrk="1" hangingPunct="1"/>
            <a:r>
              <a:rPr lang="en-US" altLang="en-US" dirty="0" smtClean="0"/>
              <a:t>As a group we had a Kaizen day 9-4.30pm.  We were off the library </a:t>
            </a:r>
            <a:r>
              <a:rPr lang="en-US" altLang="en-US" dirty="0" err="1" smtClean="0"/>
              <a:t>rota</a:t>
            </a:r>
            <a:r>
              <a:rPr lang="en-US" altLang="en-US" dirty="0" smtClean="0"/>
              <a:t> and focused exclusively on notices and noticeboards.  As most of our time is spent doing Customer focused duties Kaizen days are a useful opportunity to take some time away from that and take stock of what we do.  Beforehand we wondered if we’d set aside too much time for this, but in the end the time went quickly as we had a lot that we wanted to do.</a:t>
            </a:r>
          </a:p>
          <a:p>
            <a:pPr eaLnBrk="1" hangingPunct="1"/>
            <a:endParaRPr lang="en-US" altLang="en-US" dirty="0" smtClean="0"/>
          </a:p>
          <a:p>
            <a:pPr eaLnBrk="1" hangingPunct="1"/>
            <a:r>
              <a:rPr lang="en-US" altLang="en-US" dirty="0" smtClean="0"/>
              <a:t>The starting point of the day was to take down all the notices from all 10 noticeboards in </a:t>
            </a:r>
            <a:r>
              <a:rPr lang="en-US" altLang="en-US" dirty="0" err="1" smtClean="0"/>
              <a:t>Hallward</a:t>
            </a:r>
            <a:r>
              <a:rPr lang="en-US" altLang="en-US" dirty="0" smtClean="0"/>
              <a:t> Library.  We looked at each poster in turn to decide what category they fitted, library info, health and safety, upcoming events. We found posters that were out of date and some where the information</a:t>
            </a:r>
            <a:r>
              <a:rPr lang="en-US" altLang="en-US" baseline="0" dirty="0" smtClean="0"/>
              <a:t> was no longer </a:t>
            </a:r>
            <a:r>
              <a:rPr lang="en-US" altLang="en-US" dirty="0" smtClean="0"/>
              <a:t>relevant and they</a:t>
            </a:r>
            <a:r>
              <a:rPr lang="en-US" altLang="en-US" baseline="0" dirty="0" smtClean="0"/>
              <a:t> were immediately discarded</a:t>
            </a:r>
            <a:r>
              <a:rPr lang="en-US" altLang="en-US" dirty="0" smtClean="0"/>
              <a:t>.  With having so many boards dotted around the library and seeing them every day we had become a little blind to the information that was displayed on them.</a:t>
            </a:r>
          </a:p>
          <a:p>
            <a:pPr eaLnBrk="1" hangingPunct="1"/>
            <a:endParaRPr lang="en-US" altLang="en-US" dirty="0" smtClean="0"/>
          </a:p>
          <a:p>
            <a:pPr eaLnBrk="1" hangingPunct="1"/>
            <a:r>
              <a:rPr lang="en-US" altLang="en-US" dirty="0" smtClean="0"/>
              <a:t>During the day one of the first</a:t>
            </a:r>
            <a:r>
              <a:rPr lang="en-US" altLang="en-US" baseline="0" dirty="0" smtClean="0"/>
              <a:t> changes that we made, was to make a Standard Board.  </a:t>
            </a:r>
            <a:r>
              <a:rPr lang="en-US" altLang="en-US" baseline="0" dirty="0" err="1" smtClean="0"/>
              <a:t>Hallward</a:t>
            </a:r>
            <a:r>
              <a:rPr lang="en-US" altLang="en-US" baseline="0" dirty="0" smtClean="0"/>
              <a:t> Library covers 4 floors, and so </a:t>
            </a:r>
            <a:r>
              <a:rPr lang="en-US" altLang="en-US" dirty="0" smtClean="0"/>
              <a:t>we wanted a board on each level displaying important</a:t>
            </a:r>
            <a:r>
              <a:rPr lang="en-US" altLang="en-US" baseline="0" dirty="0" smtClean="0"/>
              <a:t> and consistent information, such as Safety, Well-Being and library help information.  We all thought that this was a very easy and immediate improvement to making things clearer for our customers.  This also would make the maintenance of the boards easier, already cutting time and effort.</a:t>
            </a:r>
          </a:p>
          <a:p>
            <a:pPr eaLnBrk="1" hangingPunct="1"/>
            <a:endParaRPr lang="en-US" altLang="en-US" baseline="0" dirty="0" smtClean="0"/>
          </a:p>
          <a:p>
            <a:pPr eaLnBrk="1" hangingPunct="1"/>
            <a:r>
              <a:rPr lang="en-US" altLang="en-US" baseline="0" dirty="0" smtClean="0"/>
              <a:t>This slide shows us sorting the posters into categories</a:t>
            </a:r>
            <a:endParaRPr lang="en-GB" altLang="en-US" dirty="0" smtClean="0"/>
          </a:p>
        </p:txBody>
      </p:sp>
      <p:sp>
        <p:nvSpPr>
          <p:cNvPr id="197636"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B2DD4F-6F9B-41D0-872C-71B62249041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7260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It is important to keep looking at what you have achieved and set the next Target Condition, as it's not always possible to make all the changes immediately. You need to start thinking and try implementing your ideas and changes one at a time. You try things and see if it works and if it's practical. Sometimes they aren't, but you don't give up. You re-evaluate and try something different and keep your Challenge Statement in mind.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Sometimes, there is no better way to do a process, in which case you leave it. It isn't about making changes just for the sake of it, but often just by tweaking a small thing, it makes a difference.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Tim has said, we often do a certain thing in a certain way "because we've always done it like that", LEAN challenges that statement.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our Kaizen day this was our target condition - We wanted to make sure that the boards were displaying up to date and relevant information and we needed to keep thinking how we could do that in an efficient way.</a:t>
            </a:r>
            <a:endParaRPr lang="en-GB" sz="1200" kern="1200" dirty="0" smtClean="0">
              <a:solidFill>
                <a:schemeClr val="tx1"/>
              </a:solidFill>
              <a:effectLst/>
              <a:latin typeface="+mn-lt"/>
              <a:ea typeface="+mn-ea"/>
              <a:cs typeface="+mn-cs"/>
            </a:endParaRPr>
          </a:p>
          <a:p>
            <a:pPr eaLnBrk="1" hangingPunct="1"/>
            <a:endParaRPr lang="en-US" altLang="en-US" dirty="0" smtClean="0"/>
          </a:p>
        </p:txBody>
      </p:sp>
      <p:sp>
        <p:nvSpPr>
          <p:cNvPr id="1996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cs typeface="Times New Roman" panose="02020603050405020304" pitchFamily="18" charset="0"/>
              </a:defRPr>
            </a:lvl2pPr>
            <a:lvl3pPr marL="1143000" indent="-228600">
              <a:spcBef>
                <a:spcPct val="30000"/>
              </a:spcBef>
              <a:defRPr sz="1200">
                <a:solidFill>
                  <a:schemeClr val="tx1"/>
                </a:solidFill>
                <a:latin typeface="Arial" panose="020B0604020202020204" pitchFamily="34" charset="0"/>
                <a:cs typeface="Times New Roman" panose="02020603050405020304" pitchFamily="18" charset="0"/>
              </a:defRPr>
            </a:lvl3pPr>
            <a:lvl4pPr marL="1600200" indent="-228600">
              <a:spcBef>
                <a:spcPct val="30000"/>
              </a:spcBef>
              <a:defRPr sz="1200">
                <a:solidFill>
                  <a:schemeClr val="tx1"/>
                </a:solidFill>
                <a:latin typeface="Arial" panose="020B0604020202020204" pitchFamily="34" charset="0"/>
                <a:cs typeface="Times New Roman" panose="02020603050405020304" pitchFamily="18" charset="0"/>
              </a:defRPr>
            </a:lvl4pPr>
            <a:lvl5pPr marL="2057400" indent="-228600">
              <a:spcBef>
                <a:spcPct val="30000"/>
              </a:spcBef>
              <a:defRPr sz="1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9pPr>
          </a:lstStyle>
          <a:p>
            <a:pPr>
              <a:spcBef>
                <a:spcPct val="0"/>
              </a:spcBef>
            </a:pPr>
            <a:fld id="{7B5884C1-4B56-4EFD-96ED-9B95DBA068AB}" type="slidenum">
              <a:rPr lang="en-US" altLang="en-US" smtClean="0">
                <a:solidFill>
                  <a:srgbClr val="000000"/>
                </a:solidFill>
              </a:rPr>
              <a:pPr>
                <a:spcBef>
                  <a:spcPct val="0"/>
                </a:spcBef>
              </a:pPr>
              <a:t>9</a:t>
            </a:fld>
            <a:endParaRPr lang="en-US" altLang="en-US" smtClean="0">
              <a:solidFill>
                <a:srgbClr val="000000"/>
              </a:solidFill>
            </a:endParaRPr>
          </a:p>
        </p:txBody>
      </p:sp>
    </p:spTree>
    <p:extLst>
      <p:ext uri="{BB962C8B-B14F-4D97-AF65-F5344CB8AC3E}">
        <p14:creationId xmlns:p14="http://schemas.microsoft.com/office/powerpoint/2010/main" val="350742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2"/>
            <a:ext cx="12192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416300" y="1742900"/>
            <a:ext cx="5359400" cy="2387600"/>
          </a:xfrm>
        </p:spPr>
        <p:txBody>
          <a:bodyPr anchor="ctr">
            <a:normAutofit/>
          </a:bodyPr>
          <a:lstStyle>
            <a:lvl1pPr algn="ctr">
              <a:lnSpc>
                <a:spcPct val="100000"/>
              </a:lnSpc>
              <a:defRPr sz="54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3416398" y="4161275"/>
            <a:ext cx="5359206"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8" name="Rectangle 7"/>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spTree>
    <p:extLst>
      <p:ext uri="{BB962C8B-B14F-4D97-AF65-F5344CB8AC3E}">
        <p14:creationId xmlns:p14="http://schemas.microsoft.com/office/powerpoint/2010/main" val="25894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9A19C6BA-6A2B-4B31-986F-D3A2F5319955}" type="datetimeFigureOut">
              <a:rPr lang="en-GB"/>
              <a:pPr>
                <a:defRPr/>
              </a:pPr>
              <a:t>05/07/2018</a:t>
            </a:fld>
            <a:endParaRPr lang="en-GB" dirty="0"/>
          </a:p>
        </p:txBody>
      </p:sp>
      <p:sp>
        <p:nvSpPr>
          <p:cNvPr id="6" name="Footer Placeholder 5"/>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189D1BD2-B273-4292-8F4B-FC013FAD155F}" type="slidenum">
              <a:rPr lang="en-GB" altLang="en-US"/>
              <a:pPr>
                <a:defRPr/>
              </a:pPr>
              <a:t>‹#›</a:t>
            </a:fld>
            <a:endParaRPr lang="en-GB" altLang="en-US" dirty="0"/>
          </a:p>
        </p:txBody>
      </p:sp>
    </p:spTree>
    <p:extLst>
      <p:ext uri="{BB962C8B-B14F-4D97-AF65-F5344CB8AC3E}">
        <p14:creationId xmlns:p14="http://schemas.microsoft.com/office/powerpoint/2010/main" val="400559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840" y="941706"/>
            <a:ext cx="10363200" cy="902335"/>
          </a:xfrm>
          <a:prstGeom prst="rect">
            <a:avLst/>
          </a:prstGeom>
        </p:spPr>
        <p:txBody>
          <a:bodyPr>
            <a:normAutofit/>
          </a:bodyPr>
          <a:lstStyle>
            <a:lvl1pPr algn="l">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731520" y="2087880"/>
            <a:ext cx="10403840" cy="355092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Slide Number Placeholder 5"/>
          <p:cNvSpPr>
            <a:spLocks noGrp="1"/>
          </p:cNvSpPr>
          <p:nvPr>
            <p:ph type="sldNum" sz="quarter"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8AD5BE5E-1C1F-4C61-B08B-934569E710AD}" type="slidenum">
              <a:rPr lang="en-GB" altLang="en-US"/>
              <a:pPr>
                <a:defRPr/>
              </a:pPr>
              <a:t>‹#›</a:t>
            </a:fld>
            <a:endParaRPr lang="en-GB" altLang="en-US" dirty="0"/>
          </a:p>
        </p:txBody>
      </p:sp>
    </p:spTree>
    <p:extLst>
      <p:ext uri="{BB962C8B-B14F-4D97-AF65-F5344CB8AC3E}">
        <p14:creationId xmlns:p14="http://schemas.microsoft.com/office/powerpoint/2010/main" val="251334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C2455D55-78C2-40E9-9ADF-B53F7E928448}" type="datetimeFigureOut">
              <a:rPr lang="en-GB"/>
              <a:pPr>
                <a:defRPr/>
              </a:pPr>
              <a:t>05/07/2018</a:t>
            </a:fld>
            <a:endParaRPr lang="en-GB" dirty="0"/>
          </a:p>
        </p:txBody>
      </p:sp>
      <p:sp>
        <p:nvSpPr>
          <p:cNvPr id="5" name="Footer Placeholder 4"/>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672150E5-7681-48AE-942A-A84B4BC638E6}" type="slidenum">
              <a:rPr lang="en-GB" altLang="en-US"/>
              <a:pPr>
                <a:defRPr/>
              </a:pPr>
              <a:t>‹#›</a:t>
            </a:fld>
            <a:endParaRPr lang="en-GB" altLang="en-US" dirty="0"/>
          </a:p>
        </p:txBody>
      </p:sp>
    </p:spTree>
    <p:extLst>
      <p:ext uri="{BB962C8B-B14F-4D97-AF65-F5344CB8AC3E}">
        <p14:creationId xmlns:p14="http://schemas.microsoft.com/office/powerpoint/2010/main" val="69898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814E28E2-D603-4BF8-B819-AB392FB38343}" type="datetimeFigureOut">
              <a:rPr lang="en-GB"/>
              <a:pPr>
                <a:defRPr/>
              </a:pPr>
              <a:t>05/07/2018</a:t>
            </a:fld>
            <a:endParaRPr lang="en-GB" dirty="0"/>
          </a:p>
        </p:txBody>
      </p:sp>
      <p:sp>
        <p:nvSpPr>
          <p:cNvPr id="5" name="Footer Placeholder 4"/>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83361429-7D71-4AE4-8C5B-231AB327B3ED}" type="slidenum">
              <a:rPr lang="en-GB" altLang="en-US"/>
              <a:pPr>
                <a:defRPr/>
              </a:pPr>
              <a:t>‹#›</a:t>
            </a:fld>
            <a:endParaRPr lang="en-GB" altLang="en-US" dirty="0"/>
          </a:p>
        </p:txBody>
      </p:sp>
    </p:spTree>
    <p:extLst>
      <p:ext uri="{BB962C8B-B14F-4D97-AF65-F5344CB8AC3E}">
        <p14:creationId xmlns:p14="http://schemas.microsoft.com/office/powerpoint/2010/main" val="104935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BCBB42F0-97BB-44DA-8EC2-CE5CE0316442}" type="datetimeFigureOut">
              <a:rPr lang="en-GB"/>
              <a:pPr>
                <a:defRPr/>
              </a:pPr>
              <a:t>05/07/2018</a:t>
            </a:fld>
            <a:endParaRPr lang="en-GB" dirty="0"/>
          </a:p>
        </p:txBody>
      </p:sp>
      <p:sp>
        <p:nvSpPr>
          <p:cNvPr id="6" name="Footer Placeholder 5"/>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3136EF39-9027-41DD-9455-D3DBB34A1150}" type="slidenum">
              <a:rPr lang="en-GB" altLang="en-US"/>
              <a:pPr>
                <a:defRPr/>
              </a:pPr>
              <a:t>‹#›</a:t>
            </a:fld>
            <a:endParaRPr lang="en-GB" altLang="en-US" dirty="0"/>
          </a:p>
        </p:txBody>
      </p:sp>
    </p:spTree>
    <p:extLst>
      <p:ext uri="{BB962C8B-B14F-4D97-AF65-F5344CB8AC3E}">
        <p14:creationId xmlns:p14="http://schemas.microsoft.com/office/powerpoint/2010/main" val="379637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A1A17E22-9EBD-4D61-B62B-4198DCEE47BB}" type="datetimeFigureOut">
              <a:rPr lang="en-GB"/>
              <a:pPr>
                <a:defRPr/>
              </a:pPr>
              <a:t>05/07/2018</a:t>
            </a:fld>
            <a:endParaRPr lang="en-GB" dirty="0"/>
          </a:p>
        </p:txBody>
      </p:sp>
      <p:sp>
        <p:nvSpPr>
          <p:cNvPr id="8" name="Footer Placeholder 7"/>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B110DB63-3312-4596-98DD-4817523F4F9E}" type="slidenum">
              <a:rPr lang="en-GB" altLang="en-US"/>
              <a:pPr>
                <a:defRPr/>
              </a:pPr>
              <a:t>‹#›</a:t>
            </a:fld>
            <a:endParaRPr lang="en-GB" altLang="en-US" dirty="0"/>
          </a:p>
        </p:txBody>
      </p:sp>
    </p:spTree>
    <p:extLst>
      <p:ext uri="{BB962C8B-B14F-4D97-AF65-F5344CB8AC3E}">
        <p14:creationId xmlns:p14="http://schemas.microsoft.com/office/powerpoint/2010/main" val="403964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1FDCD940-4D70-4D05-B768-6D62C1141071}" type="datetimeFigureOut">
              <a:rPr lang="en-GB"/>
              <a:pPr>
                <a:defRPr/>
              </a:pPr>
              <a:t>05/07/2018</a:t>
            </a:fld>
            <a:endParaRPr lang="en-GB" dirty="0"/>
          </a:p>
        </p:txBody>
      </p:sp>
      <p:sp>
        <p:nvSpPr>
          <p:cNvPr id="4" name="Footer Placeholder 3"/>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018112BC-CA73-4254-93D2-F1911F9386A0}" type="slidenum">
              <a:rPr lang="en-GB" altLang="en-US"/>
              <a:pPr>
                <a:defRPr/>
              </a:pPr>
              <a:t>‹#›</a:t>
            </a:fld>
            <a:endParaRPr lang="en-GB" altLang="en-US" dirty="0"/>
          </a:p>
        </p:txBody>
      </p:sp>
    </p:spTree>
    <p:extLst>
      <p:ext uri="{BB962C8B-B14F-4D97-AF65-F5344CB8AC3E}">
        <p14:creationId xmlns:p14="http://schemas.microsoft.com/office/powerpoint/2010/main" val="1496511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1EA0E392-D0B0-47A8-813C-6ABBE5E01726}" type="datetimeFigureOut">
              <a:rPr lang="en-GB"/>
              <a:pPr>
                <a:defRPr/>
              </a:pPr>
              <a:t>05/07/2018</a:t>
            </a:fld>
            <a:endParaRPr lang="en-GB" dirty="0"/>
          </a:p>
        </p:txBody>
      </p:sp>
      <p:sp>
        <p:nvSpPr>
          <p:cNvPr id="3" name="Footer Placeholder 2"/>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EE0AAF00-FB38-4745-A552-E7E70EBAF3E8}" type="slidenum">
              <a:rPr lang="en-GB"/>
              <a:pPr>
                <a:defRPr/>
              </a:pPr>
              <a:t>‹#›</a:t>
            </a:fld>
            <a:endParaRPr lang="en-GB" dirty="0"/>
          </a:p>
        </p:txBody>
      </p:sp>
    </p:spTree>
    <p:extLst>
      <p:ext uri="{BB962C8B-B14F-4D97-AF65-F5344CB8AC3E}">
        <p14:creationId xmlns:p14="http://schemas.microsoft.com/office/powerpoint/2010/main" val="120307598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46DDFF48-787E-4F82-BE2C-220C82D075DC}" type="datetimeFigureOut">
              <a:rPr lang="en-GB"/>
              <a:pPr>
                <a:defRPr/>
              </a:pPr>
              <a:t>05/07/2018</a:t>
            </a:fld>
            <a:endParaRPr lang="en-GB" dirty="0"/>
          </a:p>
        </p:txBody>
      </p:sp>
      <p:sp>
        <p:nvSpPr>
          <p:cNvPr id="6" name="Footer Placeholder 5"/>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932ED6D8-D464-4995-AE42-41CAFC0FDEBF}" type="slidenum">
              <a:rPr lang="en-GB" altLang="en-US"/>
              <a:pPr>
                <a:defRPr/>
              </a:pPr>
              <a:t>‹#›</a:t>
            </a:fld>
            <a:endParaRPr lang="en-GB" altLang="en-US" dirty="0"/>
          </a:p>
        </p:txBody>
      </p:sp>
    </p:spTree>
    <p:extLst>
      <p:ext uri="{BB962C8B-B14F-4D97-AF65-F5344CB8AC3E}">
        <p14:creationId xmlns:p14="http://schemas.microsoft.com/office/powerpoint/2010/main" val="2372457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E79FF130-54E1-4E0A-AF3F-5B160B4952B4}" type="datetimeFigureOut">
              <a:rPr lang="en-GB"/>
              <a:pPr>
                <a:defRPr/>
              </a:pPr>
              <a:t>05/07/2018</a:t>
            </a:fld>
            <a:endParaRPr lang="en-GB" dirty="0"/>
          </a:p>
        </p:txBody>
      </p:sp>
      <p:sp>
        <p:nvSpPr>
          <p:cNvPr id="6" name="Footer Placeholder 5"/>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F4C849B9-1B32-480E-A1AE-A9C707179801}" type="slidenum">
              <a:rPr lang="en-GB" altLang="en-US"/>
              <a:pPr>
                <a:defRPr/>
              </a:pPr>
              <a:t>‹#›</a:t>
            </a:fld>
            <a:endParaRPr lang="en-GB" altLang="en-US" dirty="0"/>
          </a:p>
        </p:txBody>
      </p:sp>
    </p:spTree>
    <p:extLst>
      <p:ext uri="{BB962C8B-B14F-4D97-AF65-F5344CB8AC3E}">
        <p14:creationId xmlns:p14="http://schemas.microsoft.com/office/powerpoint/2010/main" val="314400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0"/>
            <a:ext cx="12192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396000" y="1742900"/>
            <a:ext cx="5400000" cy="2387600"/>
          </a:xfrm>
        </p:spPr>
        <p:txBody>
          <a:bodyPr anchor="ctr">
            <a:normAutofit/>
          </a:bodyPr>
          <a:lstStyle>
            <a:lvl1pPr algn="ctr">
              <a:lnSpc>
                <a:spcPct val="100000"/>
              </a:lnSpc>
              <a:defRPr sz="54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3396099" y="4161275"/>
            <a:ext cx="5399803"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10" name="Rectangle 9"/>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spTree>
    <p:extLst>
      <p:ext uri="{BB962C8B-B14F-4D97-AF65-F5344CB8AC3E}">
        <p14:creationId xmlns:p14="http://schemas.microsoft.com/office/powerpoint/2010/main" val="125853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0F043B6C-352F-4456-AE26-B1D9B6C1640B}" type="datetimeFigureOut">
              <a:rPr lang="en-GB"/>
              <a:pPr>
                <a:defRPr/>
              </a:pPr>
              <a:t>05/07/2018</a:t>
            </a:fld>
            <a:endParaRPr lang="en-GB" dirty="0"/>
          </a:p>
        </p:txBody>
      </p:sp>
      <p:sp>
        <p:nvSpPr>
          <p:cNvPr id="5" name="Footer Placeholder 4"/>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2B3B5A4A-B369-4202-8E06-BC5C317A15AB}" type="slidenum">
              <a:rPr lang="en-GB" altLang="en-US"/>
              <a:pPr>
                <a:defRPr/>
              </a:pPr>
              <a:t>‹#›</a:t>
            </a:fld>
            <a:endParaRPr lang="en-GB" altLang="en-US" dirty="0"/>
          </a:p>
        </p:txBody>
      </p:sp>
    </p:spTree>
    <p:extLst>
      <p:ext uri="{BB962C8B-B14F-4D97-AF65-F5344CB8AC3E}">
        <p14:creationId xmlns:p14="http://schemas.microsoft.com/office/powerpoint/2010/main" val="3016440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A4410A2F-A2AE-48FC-8E90-89D315485A5F}" type="datetimeFigureOut">
              <a:rPr lang="en-GB"/>
              <a:pPr>
                <a:defRPr/>
              </a:pPr>
              <a:t>05/07/2018</a:t>
            </a:fld>
            <a:endParaRPr lang="en-GB" dirty="0"/>
          </a:p>
        </p:txBody>
      </p:sp>
      <p:sp>
        <p:nvSpPr>
          <p:cNvPr id="5" name="Footer Placeholder 4"/>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F1C4E5A2-41B6-40FB-9F1B-2DD41D7D0548}" type="slidenum">
              <a:rPr lang="en-GB" altLang="en-US"/>
              <a:pPr>
                <a:defRPr/>
              </a:pPr>
              <a:t>‹#›</a:t>
            </a:fld>
            <a:endParaRPr lang="en-GB" altLang="en-US" dirty="0"/>
          </a:p>
        </p:txBody>
      </p:sp>
    </p:spTree>
    <p:extLst>
      <p:ext uri="{BB962C8B-B14F-4D97-AF65-F5344CB8AC3E}">
        <p14:creationId xmlns:p14="http://schemas.microsoft.com/office/powerpoint/2010/main" val="2916746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161" name="Rectangle 17"/>
          <p:cNvSpPr>
            <a:spLocks noGrp="1" noChangeArrowheads="1"/>
          </p:cNvSpPr>
          <p:nvPr>
            <p:ph type="ctrTitle"/>
          </p:nvPr>
        </p:nvSpPr>
        <p:spPr>
          <a:xfrm>
            <a:off x="334434" y="2841010"/>
            <a:ext cx="11472333" cy="600501"/>
          </a:xfrm>
          <a:prstGeom prst="rect">
            <a:avLst/>
          </a:prstGeom>
        </p:spPr>
        <p:txBody>
          <a:bodyPr/>
          <a:lstStyle>
            <a:lvl1pPr algn="l">
              <a:lnSpc>
                <a:spcPct val="85000"/>
              </a:lnSpc>
              <a:defRPr sz="2800"/>
            </a:lvl1pPr>
          </a:lstStyle>
          <a:p>
            <a:r>
              <a:rPr lang="en-US" smtClean="0"/>
              <a:t>Click to edit Master title style</a:t>
            </a:r>
            <a:endParaRPr lang="en-US" dirty="0"/>
          </a:p>
        </p:txBody>
      </p:sp>
    </p:spTree>
    <p:extLst>
      <p:ext uri="{BB962C8B-B14F-4D97-AF65-F5344CB8AC3E}">
        <p14:creationId xmlns:p14="http://schemas.microsoft.com/office/powerpoint/2010/main" val="2430625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5A959D9F-58AB-40F3-8AFE-BE845E9C7D28}" type="slidenum">
              <a:rPr lang="en-GB" altLang="en-US"/>
              <a:pPr>
                <a:defRPr/>
              </a:pPr>
              <a:t>‹#›</a:t>
            </a:fld>
            <a:endParaRPr lang="en-GB" altLang="en-US" dirty="0"/>
          </a:p>
        </p:txBody>
      </p:sp>
    </p:spTree>
    <p:extLst>
      <p:ext uri="{BB962C8B-B14F-4D97-AF65-F5344CB8AC3E}">
        <p14:creationId xmlns:p14="http://schemas.microsoft.com/office/powerpoint/2010/main" val="2564540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6161" name="Rectangle 17"/>
          <p:cNvSpPr>
            <a:spLocks noGrp="1" noChangeArrowheads="1"/>
          </p:cNvSpPr>
          <p:nvPr>
            <p:ph type="ctrTitle"/>
          </p:nvPr>
        </p:nvSpPr>
        <p:spPr>
          <a:xfrm>
            <a:off x="334434" y="859810"/>
            <a:ext cx="11472333" cy="600501"/>
          </a:xfrm>
          <a:prstGeom prst="rect">
            <a:avLst/>
          </a:prstGeom>
        </p:spPr>
        <p:txBody>
          <a:bodyPr/>
          <a:lstStyle>
            <a:lvl1pPr algn="l">
              <a:lnSpc>
                <a:spcPct val="85000"/>
              </a:lnSpc>
              <a:defRPr sz="2800"/>
            </a:lvl1pPr>
          </a:lstStyle>
          <a:p>
            <a:r>
              <a:rPr lang="en-US" smtClean="0"/>
              <a:t>Click to edit Master title style</a:t>
            </a:r>
            <a:endParaRPr lang="en-US" dirty="0"/>
          </a:p>
        </p:txBody>
      </p:sp>
    </p:spTree>
    <p:extLst>
      <p:ext uri="{BB962C8B-B14F-4D97-AF65-F5344CB8AC3E}">
        <p14:creationId xmlns:p14="http://schemas.microsoft.com/office/powerpoint/2010/main" val="2611185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3333" y="34926"/>
            <a:ext cx="28786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Rectangle 17"/>
          <p:cNvSpPr>
            <a:spLocks noGrp="1" noChangeArrowheads="1"/>
          </p:cNvSpPr>
          <p:nvPr>
            <p:ph type="ctrTitle"/>
          </p:nvPr>
        </p:nvSpPr>
        <p:spPr>
          <a:xfrm>
            <a:off x="395394" y="1184911"/>
            <a:ext cx="11472333" cy="600501"/>
          </a:xfrm>
          <a:prstGeom prst="rect">
            <a:avLst/>
          </a:prstGeom>
        </p:spPr>
        <p:txBody>
          <a:bodyPr/>
          <a:lstStyle>
            <a:lvl1pPr algn="l">
              <a:lnSpc>
                <a:spcPct val="85000"/>
              </a:lnSpc>
              <a:defRPr sz="2800"/>
            </a:lvl1pPr>
          </a:lstStyle>
          <a:p>
            <a:r>
              <a:rPr lang="en-US" smtClean="0"/>
              <a:t>Click to edit Master title style</a:t>
            </a:r>
            <a:endParaRPr lang="en-US" dirty="0"/>
          </a:p>
        </p:txBody>
      </p:sp>
      <p:sp>
        <p:nvSpPr>
          <p:cNvPr id="4" name="Date Placeholder 5"/>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F3098E90-F64F-4536-9895-5E9DF83F335D}" type="datetimeFigureOut">
              <a:rPr lang="en-GB"/>
              <a:pPr>
                <a:defRPr/>
              </a:pPr>
              <a:t>05/07/2018</a:t>
            </a:fld>
            <a:endParaRPr lang="en-GB" dirty="0"/>
          </a:p>
        </p:txBody>
      </p:sp>
      <p:sp>
        <p:nvSpPr>
          <p:cNvPr id="5" name="Footer Placeholder 6"/>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6" name="Slide Number Placeholder 7"/>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70AE1A4A-3A33-4658-B31B-06A7D537FD61}" type="slidenum">
              <a:rPr lang="en-GB" altLang="en-US"/>
              <a:pPr>
                <a:defRPr/>
              </a:pPr>
              <a:t>‹#›</a:t>
            </a:fld>
            <a:endParaRPr lang="en-GB" altLang="en-US" dirty="0"/>
          </a:p>
        </p:txBody>
      </p:sp>
    </p:spTree>
    <p:extLst>
      <p:ext uri="{BB962C8B-B14F-4D97-AF65-F5344CB8AC3E}">
        <p14:creationId xmlns:p14="http://schemas.microsoft.com/office/powerpoint/2010/main" val="3598007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167" y="34926"/>
            <a:ext cx="28786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914400" y="1063626"/>
            <a:ext cx="10363200" cy="551815"/>
          </a:xfrm>
          <a:prstGeom prst="rect">
            <a:avLst/>
          </a:prstGeom>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A5C02365-0B27-4C24-B7E9-25C1FDBB9A9C}" type="slidenum">
              <a:rPr lang="en-GB" altLang="en-US"/>
              <a:pPr>
                <a:defRPr/>
              </a:pPr>
              <a:t>‹#›</a:t>
            </a:fld>
            <a:endParaRPr lang="en-GB" altLang="en-US" dirty="0"/>
          </a:p>
        </p:txBody>
      </p:sp>
    </p:spTree>
    <p:extLst>
      <p:ext uri="{BB962C8B-B14F-4D97-AF65-F5344CB8AC3E}">
        <p14:creationId xmlns:p14="http://schemas.microsoft.com/office/powerpoint/2010/main" val="1250186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840" y="941706"/>
            <a:ext cx="10363200" cy="902335"/>
          </a:xfrm>
          <a:prstGeom prst="rect">
            <a:avLst/>
          </a:prstGeom>
        </p:spPr>
        <p:txBody>
          <a:bodyPr>
            <a:normAutofit/>
          </a:bodyPr>
          <a:lstStyle>
            <a:lvl1pPr algn="l">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731520" y="2087880"/>
            <a:ext cx="10403840" cy="355092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Slide Number Placeholder 5"/>
          <p:cNvSpPr>
            <a:spLocks noGrp="1"/>
          </p:cNvSpPr>
          <p:nvPr>
            <p:ph type="sldNum" sz="quarter"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42F6989A-6D17-4F92-BD5C-F96CE7C6DBB3}" type="slidenum">
              <a:rPr lang="en-GB" altLang="en-US"/>
              <a:pPr>
                <a:defRPr/>
              </a:pPr>
              <a:t>‹#›</a:t>
            </a:fld>
            <a:endParaRPr lang="en-GB" altLang="en-US" dirty="0"/>
          </a:p>
        </p:txBody>
      </p:sp>
    </p:spTree>
    <p:extLst>
      <p:ext uri="{BB962C8B-B14F-4D97-AF65-F5344CB8AC3E}">
        <p14:creationId xmlns:p14="http://schemas.microsoft.com/office/powerpoint/2010/main" val="3398524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30624B42-0C00-4741-A697-822312E545DE}" type="datetimeFigureOut">
              <a:rPr lang="en-GB"/>
              <a:pPr>
                <a:defRPr/>
              </a:pPr>
              <a:t>05/07/2018</a:t>
            </a:fld>
            <a:endParaRPr lang="en-GB" dirty="0"/>
          </a:p>
        </p:txBody>
      </p:sp>
      <p:sp>
        <p:nvSpPr>
          <p:cNvPr id="5" name="Footer Placeholder 4"/>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3F1826BD-ACE7-43C8-98CB-AF6F49F06B51}" type="slidenum">
              <a:rPr lang="en-GB" altLang="en-US"/>
              <a:pPr>
                <a:defRPr/>
              </a:pPr>
              <a:t>‹#›</a:t>
            </a:fld>
            <a:endParaRPr lang="en-GB" altLang="en-US" dirty="0"/>
          </a:p>
        </p:txBody>
      </p:sp>
    </p:spTree>
    <p:extLst>
      <p:ext uri="{BB962C8B-B14F-4D97-AF65-F5344CB8AC3E}">
        <p14:creationId xmlns:p14="http://schemas.microsoft.com/office/powerpoint/2010/main" val="4034945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564DCF3A-FB4E-41F4-8CD9-50D7A519B77F}" type="datetimeFigureOut">
              <a:rPr lang="en-GB"/>
              <a:pPr>
                <a:defRPr/>
              </a:pPr>
              <a:t>05/07/2018</a:t>
            </a:fld>
            <a:endParaRPr lang="en-GB" dirty="0"/>
          </a:p>
        </p:txBody>
      </p:sp>
      <p:sp>
        <p:nvSpPr>
          <p:cNvPr id="5" name="Footer Placeholder 4"/>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6FAEE0CB-E67F-44F6-A9B5-BDFB71DD4847}" type="slidenum">
              <a:rPr lang="en-GB" altLang="en-US"/>
              <a:pPr>
                <a:defRPr/>
              </a:pPr>
              <a:t>‹#›</a:t>
            </a:fld>
            <a:endParaRPr lang="en-GB" altLang="en-US" dirty="0"/>
          </a:p>
        </p:txBody>
      </p:sp>
    </p:spTree>
    <p:extLst>
      <p:ext uri="{BB962C8B-B14F-4D97-AF65-F5344CB8AC3E}">
        <p14:creationId xmlns:p14="http://schemas.microsoft.com/office/powerpoint/2010/main" val="108008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0" y="0"/>
            <a:ext cx="12190412"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2" name="Title 1"/>
          <p:cNvSpPr>
            <a:spLocks noGrp="1"/>
          </p:cNvSpPr>
          <p:nvPr>
            <p:ph type="ctrTitle"/>
          </p:nvPr>
        </p:nvSpPr>
        <p:spPr>
          <a:xfrm>
            <a:off x="4471876" y="2409650"/>
            <a:ext cx="7262923" cy="2387600"/>
          </a:xfrm>
        </p:spPr>
        <p:txBody>
          <a:bodyPr anchor="ctr">
            <a:noAutofit/>
          </a:bodyPr>
          <a:lstStyle>
            <a:lvl1pPr algn="r">
              <a:lnSpc>
                <a:spcPct val="100000"/>
              </a:lnSpc>
              <a:defRPr sz="80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09550" y="5562600"/>
            <a:ext cx="11525096" cy="947797"/>
          </a:xfrm>
          <a:prstGeom prst="rect">
            <a:avLst/>
          </a:prstGeom>
        </p:spPr>
        <p:txBody>
          <a:bodyPr anchor="ctr">
            <a:normAutofit/>
          </a:bodyPr>
          <a:lstStyle>
            <a:lvl1pPr marL="0" indent="0" algn="r">
              <a:buNone/>
              <a:defRPr sz="36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Tree>
    <p:extLst>
      <p:ext uri="{BB962C8B-B14F-4D97-AF65-F5344CB8AC3E}">
        <p14:creationId xmlns:p14="http://schemas.microsoft.com/office/powerpoint/2010/main" val="17150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9A19C6BA-6A2B-4B31-986F-D3A2F5319955}" type="datetimeFigureOut">
              <a:rPr lang="en-GB"/>
              <a:pPr>
                <a:defRPr/>
              </a:pPr>
              <a:t>05/07/2018</a:t>
            </a:fld>
            <a:endParaRPr lang="en-GB" dirty="0"/>
          </a:p>
        </p:txBody>
      </p:sp>
      <p:sp>
        <p:nvSpPr>
          <p:cNvPr id="6" name="Footer Placeholder 5"/>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189D1BD2-B273-4292-8F4B-FC013FAD155F}" type="slidenum">
              <a:rPr lang="en-GB" altLang="en-US"/>
              <a:pPr>
                <a:defRPr/>
              </a:pPr>
              <a:t>‹#›</a:t>
            </a:fld>
            <a:endParaRPr lang="en-GB" altLang="en-US" dirty="0"/>
          </a:p>
        </p:txBody>
      </p:sp>
    </p:spTree>
    <p:extLst>
      <p:ext uri="{BB962C8B-B14F-4D97-AF65-F5344CB8AC3E}">
        <p14:creationId xmlns:p14="http://schemas.microsoft.com/office/powerpoint/2010/main" val="1507625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0E1DC5C4-DB63-438D-85F1-E5A16CA91B93}" type="datetimeFigureOut">
              <a:rPr lang="en-GB"/>
              <a:pPr>
                <a:defRPr/>
              </a:pPr>
              <a:t>05/07/2018</a:t>
            </a:fld>
            <a:endParaRPr lang="en-GB" dirty="0"/>
          </a:p>
        </p:txBody>
      </p:sp>
      <p:sp>
        <p:nvSpPr>
          <p:cNvPr id="8" name="Footer Placeholder 7"/>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8551E77E-0404-423C-9351-5F6A44B4188D}" type="slidenum">
              <a:rPr lang="en-GB" altLang="en-US"/>
              <a:pPr>
                <a:defRPr/>
              </a:pPr>
              <a:t>‹#›</a:t>
            </a:fld>
            <a:endParaRPr lang="en-GB" altLang="en-US" dirty="0"/>
          </a:p>
        </p:txBody>
      </p:sp>
    </p:spTree>
    <p:extLst>
      <p:ext uri="{BB962C8B-B14F-4D97-AF65-F5344CB8AC3E}">
        <p14:creationId xmlns:p14="http://schemas.microsoft.com/office/powerpoint/2010/main" val="586753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610D0101-D02B-4B81-99FB-5765A6B8E32F}" type="datetimeFigureOut">
              <a:rPr lang="en-GB"/>
              <a:pPr>
                <a:defRPr/>
              </a:pPr>
              <a:t>05/07/2018</a:t>
            </a:fld>
            <a:endParaRPr lang="en-GB" dirty="0"/>
          </a:p>
        </p:txBody>
      </p:sp>
      <p:sp>
        <p:nvSpPr>
          <p:cNvPr id="4" name="Footer Placeholder 3"/>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19B801FD-65D0-4AA2-B04A-0ECA0E14B6EB}" type="slidenum">
              <a:rPr lang="en-GB" altLang="en-US"/>
              <a:pPr>
                <a:defRPr/>
              </a:pPr>
              <a:t>‹#›</a:t>
            </a:fld>
            <a:endParaRPr lang="en-GB" altLang="en-US" dirty="0"/>
          </a:p>
        </p:txBody>
      </p:sp>
    </p:spTree>
    <p:extLst>
      <p:ext uri="{BB962C8B-B14F-4D97-AF65-F5344CB8AC3E}">
        <p14:creationId xmlns:p14="http://schemas.microsoft.com/office/powerpoint/2010/main" val="3032511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581B91C3-DCBF-4D60-BE8C-C2F7B8DA8385}" type="datetimeFigureOut">
              <a:rPr lang="en-GB"/>
              <a:pPr>
                <a:defRPr/>
              </a:pPr>
              <a:t>05/07/2018</a:t>
            </a:fld>
            <a:endParaRPr lang="en-GB" dirty="0"/>
          </a:p>
        </p:txBody>
      </p:sp>
      <p:sp>
        <p:nvSpPr>
          <p:cNvPr id="3" name="Footer Placeholder 2"/>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93B2F64B-6A2C-4742-B29A-631B90168E7A}" type="slidenum">
              <a:rPr lang="en-GB"/>
              <a:pPr>
                <a:defRPr/>
              </a:pPr>
              <a:t>‹#›</a:t>
            </a:fld>
            <a:endParaRPr lang="en-GB" dirty="0"/>
          </a:p>
        </p:txBody>
      </p:sp>
    </p:spTree>
    <p:extLst>
      <p:ext uri="{BB962C8B-B14F-4D97-AF65-F5344CB8AC3E}">
        <p14:creationId xmlns:p14="http://schemas.microsoft.com/office/powerpoint/2010/main" val="87878868"/>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6FB18427-9CFE-437F-9300-DBF5986E6AB2}" type="datetimeFigureOut">
              <a:rPr lang="en-GB"/>
              <a:pPr>
                <a:defRPr/>
              </a:pPr>
              <a:t>05/07/2018</a:t>
            </a:fld>
            <a:endParaRPr lang="en-GB" dirty="0"/>
          </a:p>
        </p:txBody>
      </p:sp>
      <p:sp>
        <p:nvSpPr>
          <p:cNvPr id="6" name="Footer Placeholder 5"/>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DBAFABF8-C2F6-4AA6-9F26-5858ABE716BD}" type="slidenum">
              <a:rPr lang="en-GB" altLang="en-US"/>
              <a:pPr>
                <a:defRPr/>
              </a:pPr>
              <a:t>‹#›</a:t>
            </a:fld>
            <a:endParaRPr lang="en-GB" altLang="en-US" dirty="0"/>
          </a:p>
        </p:txBody>
      </p:sp>
    </p:spTree>
    <p:extLst>
      <p:ext uri="{BB962C8B-B14F-4D97-AF65-F5344CB8AC3E}">
        <p14:creationId xmlns:p14="http://schemas.microsoft.com/office/powerpoint/2010/main" val="236241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AC59EF41-8966-43BC-B6E1-7B291B40C0AA}" type="datetimeFigureOut">
              <a:rPr lang="en-GB"/>
              <a:pPr>
                <a:defRPr/>
              </a:pPr>
              <a:t>05/07/2018</a:t>
            </a:fld>
            <a:endParaRPr lang="en-GB" dirty="0"/>
          </a:p>
        </p:txBody>
      </p:sp>
      <p:sp>
        <p:nvSpPr>
          <p:cNvPr id="6" name="Footer Placeholder 5"/>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066000A3-03CE-4AD1-8D2D-E2C68C460A4B}" type="slidenum">
              <a:rPr lang="en-GB" altLang="en-US"/>
              <a:pPr>
                <a:defRPr/>
              </a:pPr>
              <a:t>‹#›</a:t>
            </a:fld>
            <a:endParaRPr lang="en-GB" altLang="en-US" dirty="0"/>
          </a:p>
        </p:txBody>
      </p:sp>
    </p:spTree>
    <p:extLst>
      <p:ext uri="{BB962C8B-B14F-4D97-AF65-F5344CB8AC3E}">
        <p14:creationId xmlns:p14="http://schemas.microsoft.com/office/powerpoint/2010/main" val="3810868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189B5237-CBA1-482D-965B-AB8AB85BC537}" type="datetimeFigureOut">
              <a:rPr lang="en-GB"/>
              <a:pPr>
                <a:defRPr/>
              </a:pPr>
              <a:t>05/07/2018</a:t>
            </a:fld>
            <a:endParaRPr lang="en-GB" dirty="0"/>
          </a:p>
        </p:txBody>
      </p:sp>
      <p:sp>
        <p:nvSpPr>
          <p:cNvPr id="5" name="Footer Placeholder 4"/>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649E89E6-3767-4C28-99EC-3D72C8624B71}" type="slidenum">
              <a:rPr lang="en-GB" altLang="en-US"/>
              <a:pPr>
                <a:defRPr/>
              </a:pPr>
              <a:t>‹#›</a:t>
            </a:fld>
            <a:endParaRPr lang="en-GB" altLang="en-US" dirty="0"/>
          </a:p>
        </p:txBody>
      </p:sp>
    </p:spTree>
    <p:extLst>
      <p:ext uri="{BB962C8B-B14F-4D97-AF65-F5344CB8AC3E}">
        <p14:creationId xmlns:p14="http://schemas.microsoft.com/office/powerpoint/2010/main" val="2882686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ADC885D3-FEB4-41E0-955F-07EEA66D01D7}" type="datetimeFigureOut">
              <a:rPr lang="en-GB"/>
              <a:pPr>
                <a:defRPr/>
              </a:pPr>
              <a:t>05/07/2018</a:t>
            </a:fld>
            <a:endParaRPr lang="en-GB" dirty="0"/>
          </a:p>
        </p:txBody>
      </p:sp>
      <p:sp>
        <p:nvSpPr>
          <p:cNvPr id="5" name="Footer Placeholder 4"/>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70B75CCA-4312-4F3D-BDDC-7CF8A9D2BF88}" type="slidenum">
              <a:rPr lang="en-GB" altLang="en-US"/>
              <a:pPr>
                <a:defRPr/>
              </a:pPr>
              <a:t>‹#›</a:t>
            </a:fld>
            <a:endParaRPr lang="en-GB" altLang="en-US" dirty="0"/>
          </a:p>
        </p:txBody>
      </p:sp>
    </p:spTree>
    <p:extLst>
      <p:ext uri="{BB962C8B-B14F-4D97-AF65-F5344CB8AC3E}">
        <p14:creationId xmlns:p14="http://schemas.microsoft.com/office/powerpoint/2010/main" val="3097761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161" name="Rectangle 17"/>
          <p:cNvSpPr>
            <a:spLocks noGrp="1" noChangeArrowheads="1"/>
          </p:cNvSpPr>
          <p:nvPr>
            <p:ph type="ctrTitle"/>
          </p:nvPr>
        </p:nvSpPr>
        <p:spPr>
          <a:xfrm>
            <a:off x="334434" y="2841010"/>
            <a:ext cx="11472333" cy="600501"/>
          </a:xfrm>
          <a:prstGeom prst="rect">
            <a:avLst/>
          </a:prstGeom>
        </p:spPr>
        <p:txBody>
          <a:bodyPr/>
          <a:lstStyle>
            <a:lvl1pPr algn="l">
              <a:lnSpc>
                <a:spcPct val="85000"/>
              </a:lnSpc>
              <a:defRPr sz="2800"/>
            </a:lvl1pPr>
          </a:lstStyle>
          <a:p>
            <a:r>
              <a:rPr lang="en-US" smtClean="0"/>
              <a:t>Click to edit Master title style</a:t>
            </a:r>
            <a:endParaRPr lang="en-US" dirty="0"/>
          </a:p>
        </p:txBody>
      </p:sp>
    </p:spTree>
    <p:extLst>
      <p:ext uri="{BB962C8B-B14F-4D97-AF65-F5344CB8AC3E}">
        <p14:creationId xmlns:p14="http://schemas.microsoft.com/office/powerpoint/2010/main" val="2242062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709D8639-3537-455F-B79B-D1B874470B85}" type="slidenum">
              <a:rPr lang="en-GB" altLang="en-US"/>
              <a:pPr>
                <a:defRPr/>
              </a:pPr>
              <a:t>‹#›</a:t>
            </a:fld>
            <a:endParaRPr lang="en-GB" altLang="en-US" dirty="0"/>
          </a:p>
        </p:txBody>
      </p:sp>
    </p:spTree>
    <p:extLst>
      <p:ext uri="{BB962C8B-B14F-4D97-AF65-F5344CB8AC3E}">
        <p14:creationId xmlns:p14="http://schemas.microsoft.com/office/powerpoint/2010/main" val="243951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2005009" y="-2"/>
            <a:ext cx="10185395"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73062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 grpId="0"/>
    </p:bldLst>
  </p:timing>
  <p:extLst mod="1">
    <p:ext uri="{DCECCB84-F9BA-43D5-87BE-67443E8EF086}">
      <p15:sldGuideLst xmlns:p15="http://schemas.microsoft.com/office/powerpoint/2012/main">
        <p15:guide id="2" pos="7" userDrawn="1">
          <p15:clr>
            <a:srgbClr val="FBAE40"/>
          </p15:clr>
        </p15:guide>
        <p15:guide id="3" pos="753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6161" name="Rectangle 17"/>
          <p:cNvSpPr>
            <a:spLocks noGrp="1" noChangeArrowheads="1"/>
          </p:cNvSpPr>
          <p:nvPr>
            <p:ph type="ctrTitle"/>
          </p:nvPr>
        </p:nvSpPr>
        <p:spPr>
          <a:xfrm>
            <a:off x="334434" y="859810"/>
            <a:ext cx="11472333" cy="600501"/>
          </a:xfrm>
          <a:prstGeom prst="rect">
            <a:avLst/>
          </a:prstGeom>
        </p:spPr>
        <p:txBody>
          <a:bodyPr/>
          <a:lstStyle>
            <a:lvl1pPr algn="l">
              <a:lnSpc>
                <a:spcPct val="85000"/>
              </a:lnSpc>
              <a:defRPr sz="2800"/>
            </a:lvl1pPr>
          </a:lstStyle>
          <a:p>
            <a:r>
              <a:rPr lang="en-US" smtClean="0"/>
              <a:t>Click to edit Master title style</a:t>
            </a:r>
            <a:endParaRPr lang="en-US" dirty="0"/>
          </a:p>
        </p:txBody>
      </p:sp>
    </p:spTree>
    <p:extLst>
      <p:ext uri="{BB962C8B-B14F-4D97-AF65-F5344CB8AC3E}">
        <p14:creationId xmlns:p14="http://schemas.microsoft.com/office/powerpoint/2010/main" val="3273597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3333" y="34926"/>
            <a:ext cx="28786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Rectangle 17"/>
          <p:cNvSpPr>
            <a:spLocks noGrp="1" noChangeArrowheads="1"/>
          </p:cNvSpPr>
          <p:nvPr>
            <p:ph type="ctrTitle"/>
          </p:nvPr>
        </p:nvSpPr>
        <p:spPr>
          <a:xfrm>
            <a:off x="395394" y="1184911"/>
            <a:ext cx="11472333" cy="600501"/>
          </a:xfrm>
          <a:prstGeom prst="rect">
            <a:avLst/>
          </a:prstGeom>
        </p:spPr>
        <p:txBody>
          <a:bodyPr/>
          <a:lstStyle>
            <a:lvl1pPr algn="l">
              <a:lnSpc>
                <a:spcPct val="85000"/>
              </a:lnSpc>
              <a:defRPr sz="2800"/>
            </a:lvl1pPr>
          </a:lstStyle>
          <a:p>
            <a:r>
              <a:rPr lang="en-US" smtClean="0"/>
              <a:t>Click to edit Master title style</a:t>
            </a:r>
            <a:endParaRPr lang="en-US" dirty="0"/>
          </a:p>
        </p:txBody>
      </p:sp>
      <p:sp>
        <p:nvSpPr>
          <p:cNvPr id="4" name="Date Placeholder 5"/>
          <p:cNvSpPr>
            <a:spLocks noGrp="1"/>
          </p:cNvSpPr>
          <p:nvPr>
            <p:ph type="dt" sz="half"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885BB1F2-5631-42EB-8E03-FCD1B63BD2F8}" type="datetimeFigureOut">
              <a:rPr lang="en-GB"/>
              <a:pPr>
                <a:defRPr/>
              </a:pPr>
              <a:t>05/07/2018</a:t>
            </a:fld>
            <a:endParaRPr lang="en-GB" dirty="0"/>
          </a:p>
        </p:txBody>
      </p:sp>
      <p:sp>
        <p:nvSpPr>
          <p:cNvPr id="5" name="Footer Placeholder 6"/>
          <p:cNvSpPr>
            <a:spLocks noGrp="1"/>
          </p:cNvSpPr>
          <p:nvPr>
            <p:ph type="ftr" sz="quarter" idx="11"/>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endParaRPr lang="en-GB"/>
          </a:p>
        </p:txBody>
      </p:sp>
      <p:sp>
        <p:nvSpPr>
          <p:cNvPr id="6" name="Slide Number Placeholder 7"/>
          <p:cNvSpPr>
            <a:spLocks noGrp="1"/>
          </p:cNvSpPr>
          <p:nvPr>
            <p:ph type="sldNum" sz="quarter" idx="12"/>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485AE643-1EC4-4AF2-99E3-5E4375E321E3}" type="slidenum">
              <a:rPr lang="en-GB" altLang="en-US"/>
              <a:pPr>
                <a:defRPr/>
              </a:pPr>
              <a:t>‹#›</a:t>
            </a:fld>
            <a:endParaRPr lang="en-GB" altLang="en-US" dirty="0"/>
          </a:p>
        </p:txBody>
      </p:sp>
    </p:spTree>
    <p:extLst>
      <p:ext uri="{BB962C8B-B14F-4D97-AF65-F5344CB8AC3E}">
        <p14:creationId xmlns:p14="http://schemas.microsoft.com/office/powerpoint/2010/main" val="1991242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167" y="34926"/>
            <a:ext cx="28786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914400" y="1063626"/>
            <a:ext cx="10363200" cy="551815"/>
          </a:xfrm>
          <a:prstGeom prst="rect">
            <a:avLst/>
          </a:prstGeom>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lnSpc>
                <a:spcPct val="100000"/>
              </a:lnSpc>
              <a:spcBef>
                <a:spcPct val="0"/>
              </a:spcBef>
              <a:buClrTx/>
              <a:buFontTx/>
              <a:buNone/>
              <a:defRPr>
                <a:latin typeface="Times New Roman" panose="02020603050405020304" pitchFamily="18" charset="0"/>
                <a:cs typeface="Times New Roman" panose="02020603050405020304" pitchFamily="18" charset="0"/>
              </a:defRPr>
            </a:lvl1pPr>
          </a:lstStyle>
          <a:p>
            <a:pPr>
              <a:defRPr/>
            </a:pPr>
            <a:fld id="{6B9D47D2-5937-4566-88EC-9B4EB90BD744}" type="slidenum">
              <a:rPr lang="en-GB" altLang="en-US"/>
              <a:pPr>
                <a:defRPr/>
              </a:pPr>
              <a:t>‹#›</a:t>
            </a:fld>
            <a:endParaRPr lang="en-GB" altLang="en-US" dirty="0"/>
          </a:p>
        </p:txBody>
      </p:sp>
    </p:spTree>
    <p:extLst>
      <p:ext uri="{BB962C8B-B14F-4D97-AF65-F5344CB8AC3E}">
        <p14:creationId xmlns:p14="http://schemas.microsoft.com/office/powerpoint/2010/main" val="1193105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6161" name="Rectangle 17"/>
          <p:cNvSpPr>
            <a:spLocks noGrp="1" noChangeArrowheads="1"/>
          </p:cNvSpPr>
          <p:nvPr>
            <p:ph type="ctrTitle"/>
          </p:nvPr>
        </p:nvSpPr>
        <p:spPr>
          <a:xfrm>
            <a:off x="334434" y="859810"/>
            <a:ext cx="11472333" cy="600501"/>
          </a:xfrm>
        </p:spPr>
        <p:txBody>
          <a:bodyPr/>
          <a:lstStyle>
            <a:lvl1pPr algn="l">
              <a:lnSpc>
                <a:spcPct val="85000"/>
              </a:lnSpc>
              <a:defRPr sz="2800"/>
            </a:lvl1pPr>
          </a:lstStyle>
          <a:p>
            <a:r>
              <a:rPr lang="en-US" smtClean="0"/>
              <a:t>Click to edit Master title style</a:t>
            </a:r>
            <a:endParaRPr lang="en-US" dirty="0"/>
          </a:p>
        </p:txBody>
      </p:sp>
    </p:spTree>
    <p:extLst>
      <p:ext uri="{BB962C8B-B14F-4D97-AF65-F5344CB8AC3E}">
        <p14:creationId xmlns:p14="http://schemas.microsoft.com/office/powerpoint/2010/main" val="6826763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840" y="941706"/>
            <a:ext cx="10363200" cy="902335"/>
          </a:xfrm>
          <a:prstGeom prst="rect">
            <a:avLst/>
          </a:prstGeom>
        </p:spPr>
        <p:txBody>
          <a:bodyPr>
            <a:normAutofit/>
          </a:bodyPr>
          <a:lstStyle>
            <a:lvl1pPr algn="l">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731520" y="2087880"/>
            <a:ext cx="10403840" cy="355092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Slide Number Placeholder 5"/>
          <p:cNvSpPr>
            <a:spLocks noGrp="1"/>
          </p:cNvSpPr>
          <p:nvPr>
            <p:ph type="sldNum" sz="quarter" idx="10"/>
          </p:nvPr>
        </p:nvSpPr>
        <p:spPr/>
        <p:txBody>
          <a:bodyPr/>
          <a:lstStyle>
            <a:lvl1pPr>
              <a:defRPr>
                <a:latin typeface="Times New Roman" panose="02020603050405020304" pitchFamily="18" charset="0"/>
              </a:defRPr>
            </a:lvl1pPr>
          </a:lstStyle>
          <a:p>
            <a:pPr>
              <a:defRPr/>
            </a:pPr>
            <a:fld id="{C40F8498-E1A5-4195-8CBB-0CCA27D93D4F}" type="slidenum">
              <a:rPr lang="en-GB" altLang="en-US"/>
              <a:pPr>
                <a:defRPr/>
              </a:pPr>
              <a:t>‹#›</a:t>
            </a:fld>
            <a:endParaRPr lang="en-GB" altLang="en-US" dirty="0"/>
          </a:p>
        </p:txBody>
      </p:sp>
    </p:spTree>
    <p:extLst>
      <p:ext uri="{BB962C8B-B14F-4D97-AF65-F5344CB8AC3E}">
        <p14:creationId xmlns:p14="http://schemas.microsoft.com/office/powerpoint/2010/main" val="2838972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B7681E82-393B-4502-A41D-FD6B1A52307E}" type="datetime1">
              <a:rPr lang="en-GB"/>
              <a:pPr>
                <a:defRPr/>
              </a:pPr>
              <a:t>05/07/2018</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a:defRPr/>
            </a:pPr>
            <a:fld id="{12810822-4A65-4889-9872-B362B65F923E}" type="slidenum">
              <a:rPr lang="en-GB" altLang="en-US"/>
              <a:pPr>
                <a:defRPr/>
              </a:pPr>
              <a:t>‹#›</a:t>
            </a:fld>
            <a:endParaRPr lang="en-GB" altLang="en-US" dirty="0"/>
          </a:p>
        </p:txBody>
      </p:sp>
    </p:spTree>
    <p:extLst>
      <p:ext uri="{BB962C8B-B14F-4D97-AF65-F5344CB8AC3E}">
        <p14:creationId xmlns:p14="http://schemas.microsoft.com/office/powerpoint/2010/main" val="2422227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E0B934A4-F212-41DD-9CF6-48EB6BDD1BDA}" type="datetime1">
              <a:rPr lang="en-GB"/>
              <a:pPr>
                <a:defRPr/>
              </a:pPr>
              <a:t>05/07/2018</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a:defRPr/>
            </a:pPr>
            <a:fld id="{B9D2AA26-19B7-47B4-B3B2-1364D964E84D}" type="slidenum">
              <a:rPr lang="en-GB" altLang="en-US"/>
              <a:pPr>
                <a:defRPr/>
              </a:pPr>
              <a:t>‹#›</a:t>
            </a:fld>
            <a:endParaRPr lang="en-GB" altLang="en-US" dirty="0"/>
          </a:p>
        </p:txBody>
      </p:sp>
    </p:spTree>
    <p:extLst>
      <p:ext uri="{BB962C8B-B14F-4D97-AF65-F5344CB8AC3E}">
        <p14:creationId xmlns:p14="http://schemas.microsoft.com/office/powerpoint/2010/main" val="1710245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43986959-DF96-4F8A-837C-6A0C6205E98D}" type="datetime1">
              <a:rPr lang="en-GB"/>
              <a:pPr>
                <a:defRPr/>
              </a:pPr>
              <a:t>05/07/2018</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a:defRPr/>
            </a:pPr>
            <a:fld id="{A5CC5761-2A0F-4EDD-9EBA-7B08A6ECE597}" type="slidenum">
              <a:rPr lang="en-GB" altLang="en-US"/>
              <a:pPr>
                <a:defRPr/>
              </a:pPr>
              <a:t>‹#›</a:t>
            </a:fld>
            <a:endParaRPr lang="en-GB" altLang="en-US" dirty="0"/>
          </a:p>
        </p:txBody>
      </p:sp>
    </p:spTree>
    <p:extLst>
      <p:ext uri="{BB962C8B-B14F-4D97-AF65-F5344CB8AC3E}">
        <p14:creationId xmlns:p14="http://schemas.microsoft.com/office/powerpoint/2010/main" val="2955975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7104638E-A1CB-4CEB-B6DC-99B1A5AF97E9}" type="datetime1">
              <a:rPr lang="en-GB"/>
              <a:pPr>
                <a:defRPr/>
              </a:pPr>
              <a:t>05/07/2018</a:t>
            </a:fld>
            <a:endParaRPr lang="en-GB"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a:defRPr/>
            </a:pPr>
            <a:fld id="{799B532B-8CEB-408B-8B63-20C1C446378E}" type="slidenum">
              <a:rPr lang="en-GB" altLang="en-US"/>
              <a:pPr>
                <a:defRPr/>
              </a:pPr>
              <a:t>‹#›</a:t>
            </a:fld>
            <a:endParaRPr lang="en-GB" altLang="en-US" dirty="0"/>
          </a:p>
        </p:txBody>
      </p:sp>
    </p:spTree>
    <p:extLst>
      <p:ext uri="{BB962C8B-B14F-4D97-AF65-F5344CB8AC3E}">
        <p14:creationId xmlns:p14="http://schemas.microsoft.com/office/powerpoint/2010/main" val="3847474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A05E7C8E-E020-40F8-868D-C514FBF3448B}" type="datetime1">
              <a:rPr lang="en-GB"/>
              <a:pPr>
                <a:defRPr/>
              </a:pPr>
              <a:t>05/07/2018</a:t>
            </a:fld>
            <a:endParaRPr lang="en-GB"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a:defRPr/>
            </a:pPr>
            <a:fld id="{EC74560B-43AA-4FF3-89EE-3CC980385744}" type="slidenum">
              <a:rPr lang="en-GB" altLang="en-US"/>
              <a:pPr>
                <a:defRPr/>
              </a:pPr>
              <a:t>‹#›</a:t>
            </a:fld>
            <a:endParaRPr lang="en-GB" altLang="en-US" dirty="0"/>
          </a:p>
        </p:txBody>
      </p:sp>
    </p:spTree>
    <p:extLst>
      <p:ext uri="{BB962C8B-B14F-4D97-AF65-F5344CB8AC3E}">
        <p14:creationId xmlns:p14="http://schemas.microsoft.com/office/powerpoint/2010/main" val="106576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2005010" y="-1"/>
            <a:ext cx="10185395"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3984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3" pos="753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726F4981-E3D0-473F-9174-8B9DEB5A0967}" type="datetime1">
              <a:rPr lang="en-GB"/>
              <a:pPr>
                <a:defRPr/>
              </a:pPr>
              <a:t>05/07/2018</a:t>
            </a:fld>
            <a:endParaRPr lang="en-GB"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pPr>
              <a:defRPr/>
            </a:pPr>
            <a:fld id="{4C8A284C-961F-40A4-B00B-3F08DACEECF7}" type="slidenum">
              <a:rPr lang="en-GB" altLang="en-US"/>
              <a:pPr>
                <a:defRPr/>
              </a:pPr>
              <a:t>‹#›</a:t>
            </a:fld>
            <a:endParaRPr lang="en-GB" altLang="en-US" dirty="0"/>
          </a:p>
        </p:txBody>
      </p:sp>
    </p:spTree>
    <p:extLst>
      <p:ext uri="{BB962C8B-B14F-4D97-AF65-F5344CB8AC3E}">
        <p14:creationId xmlns:p14="http://schemas.microsoft.com/office/powerpoint/2010/main" val="6816705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5FFD3D80-B1C5-47DC-B451-E69CD853EE4B}" type="datetime1">
              <a:rPr lang="en-GB"/>
              <a:pPr>
                <a:defRPr/>
              </a:pPr>
              <a:t>05/07/2018</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a:defRPr/>
            </a:pPr>
            <a:fld id="{08CFFB4E-BCF9-4A32-AD28-D82019551A70}" type="slidenum">
              <a:rPr lang="en-GB" altLang="en-US"/>
              <a:pPr>
                <a:defRPr/>
              </a:pPr>
              <a:t>‹#›</a:t>
            </a:fld>
            <a:endParaRPr lang="en-GB" altLang="en-US" dirty="0"/>
          </a:p>
        </p:txBody>
      </p:sp>
    </p:spTree>
    <p:extLst>
      <p:ext uri="{BB962C8B-B14F-4D97-AF65-F5344CB8AC3E}">
        <p14:creationId xmlns:p14="http://schemas.microsoft.com/office/powerpoint/2010/main" val="3369651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3BD01AAE-93A9-47B2-B82F-56B988321B7D}" type="datetime1">
              <a:rPr lang="en-GB"/>
              <a:pPr>
                <a:defRPr/>
              </a:pPr>
              <a:t>05/07/2018</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a:defRPr/>
            </a:pPr>
            <a:fld id="{69E39F56-477A-4089-8CE1-EB9660880561}" type="slidenum">
              <a:rPr lang="en-GB" altLang="en-US"/>
              <a:pPr>
                <a:defRPr/>
              </a:pPr>
              <a:t>‹#›</a:t>
            </a:fld>
            <a:endParaRPr lang="en-GB" altLang="en-US" dirty="0"/>
          </a:p>
        </p:txBody>
      </p:sp>
    </p:spTree>
    <p:extLst>
      <p:ext uri="{BB962C8B-B14F-4D97-AF65-F5344CB8AC3E}">
        <p14:creationId xmlns:p14="http://schemas.microsoft.com/office/powerpoint/2010/main" val="15170921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0E9429C0-06A7-4AC8-AD60-C1269EAA06A0}" type="datetime1">
              <a:rPr lang="en-GB"/>
              <a:pPr>
                <a:defRPr/>
              </a:pPr>
              <a:t>05/07/2018</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a:defRPr/>
            </a:pPr>
            <a:fld id="{95CBF149-BD9E-4D95-91C4-B03176A35190}" type="slidenum">
              <a:rPr lang="en-GB" altLang="en-US"/>
              <a:pPr>
                <a:defRPr/>
              </a:pPr>
              <a:t>‹#›</a:t>
            </a:fld>
            <a:endParaRPr lang="en-GB" altLang="en-US" dirty="0"/>
          </a:p>
        </p:txBody>
      </p:sp>
    </p:spTree>
    <p:extLst>
      <p:ext uri="{BB962C8B-B14F-4D97-AF65-F5344CB8AC3E}">
        <p14:creationId xmlns:p14="http://schemas.microsoft.com/office/powerpoint/2010/main" val="6816758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6BA08640-369C-4673-BAE2-CBE7FB15F6E0}" type="datetime1">
              <a:rPr lang="en-GB"/>
              <a:pPr>
                <a:defRPr/>
              </a:pPr>
              <a:t>05/07/2018</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a:defRPr/>
            </a:pPr>
            <a:fld id="{3CD3A7F5-90B5-41EF-B3F0-CC264674EA92}" type="slidenum">
              <a:rPr lang="en-GB" altLang="en-US"/>
              <a:pPr>
                <a:defRPr/>
              </a:pPr>
              <a:t>‹#›</a:t>
            </a:fld>
            <a:endParaRPr lang="en-GB" altLang="en-US" dirty="0"/>
          </a:p>
        </p:txBody>
      </p:sp>
    </p:spTree>
    <p:extLst>
      <p:ext uri="{BB962C8B-B14F-4D97-AF65-F5344CB8AC3E}">
        <p14:creationId xmlns:p14="http://schemas.microsoft.com/office/powerpoint/2010/main" val="3028887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161" name="Rectangle 17"/>
          <p:cNvSpPr>
            <a:spLocks noGrp="1" noChangeArrowheads="1"/>
          </p:cNvSpPr>
          <p:nvPr>
            <p:ph type="ctrTitle"/>
          </p:nvPr>
        </p:nvSpPr>
        <p:spPr>
          <a:xfrm>
            <a:off x="334434" y="2841010"/>
            <a:ext cx="11472333" cy="600501"/>
          </a:xfrm>
          <a:prstGeom prst="rect">
            <a:avLst/>
          </a:prstGeom>
        </p:spPr>
        <p:txBody>
          <a:bodyPr/>
          <a:lstStyle>
            <a:lvl1pPr algn="l">
              <a:lnSpc>
                <a:spcPct val="85000"/>
              </a:lnSpc>
              <a:defRPr sz="2800"/>
            </a:lvl1pPr>
          </a:lstStyle>
          <a:p>
            <a:r>
              <a:rPr lang="en-US" smtClean="0"/>
              <a:t>Click to edit Master title style</a:t>
            </a:r>
            <a:endParaRPr lang="en-US" dirty="0"/>
          </a:p>
        </p:txBody>
      </p:sp>
    </p:spTree>
    <p:extLst>
      <p:ext uri="{BB962C8B-B14F-4D97-AF65-F5344CB8AC3E}">
        <p14:creationId xmlns:p14="http://schemas.microsoft.com/office/powerpoint/2010/main" val="3251893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atin typeface="Times New Roman" panose="02020603050405020304" pitchFamily="18" charset="0"/>
              </a:defRPr>
            </a:lvl1pPr>
          </a:lstStyle>
          <a:p>
            <a:pPr>
              <a:defRPr/>
            </a:pPr>
            <a:fld id="{D6BA807C-1547-4093-9ABB-D94F0637D4A2}" type="slidenum">
              <a:rPr lang="en-GB" altLang="en-US"/>
              <a:pPr>
                <a:defRPr/>
              </a:pPr>
              <a:t>‹#›</a:t>
            </a:fld>
            <a:endParaRPr lang="en-GB" altLang="en-US" dirty="0"/>
          </a:p>
        </p:txBody>
      </p:sp>
    </p:spTree>
    <p:extLst>
      <p:ext uri="{BB962C8B-B14F-4D97-AF65-F5344CB8AC3E}">
        <p14:creationId xmlns:p14="http://schemas.microsoft.com/office/powerpoint/2010/main" val="2622087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6161" name="Rectangle 17"/>
          <p:cNvSpPr>
            <a:spLocks noGrp="1" noChangeArrowheads="1"/>
          </p:cNvSpPr>
          <p:nvPr>
            <p:ph type="ctrTitle"/>
          </p:nvPr>
        </p:nvSpPr>
        <p:spPr>
          <a:xfrm>
            <a:off x="334434" y="859810"/>
            <a:ext cx="11472333" cy="600501"/>
          </a:xfrm>
          <a:prstGeom prst="rect">
            <a:avLst/>
          </a:prstGeom>
        </p:spPr>
        <p:txBody>
          <a:bodyPr/>
          <a:lstStyle>
            <a:lvl1pPr algn="l">
              <a:lnSpc>
                <a:spcPct val="85000"/>
              </a:lnSpc>
              <a:defRPr sz="2800"/>
            </a:lvl1pPr>
          </a:lstStyle>
          <a:p>
            <a:r>
              <a:rPr lang="en-US" smtClean="0"/>
              <a:t>Click to edit Master title style</a:t>
            </a:r>
            <a:endParaRPr lang="en-US" dirty="0"/>
          </a:p>
        </p:txBody>
      </p:sp>
    </p:spTree>
    <p:extLst>
      <p:ext uri="{BB962C8B-B14F-4D97-AF65-F5344CB8AC3E}">
        <p14:creationId xmlns:p14="http://schemas.microsoft.com/office/powerpoint/2010/main" val="38326699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3333" y="34926"/>
            <a:ext cx="28786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Rectangle 17"/>
          <p:cNvSpPr>
            <a:spLocks noGrp="1" noChangeArrowheads="1"/>
          </p:cNvSpPr>
          <p:nvPr>
            <p:ph type="ctrTitle"/>
          </p:nvPr>
        </p:nvSpPr>
        <p:spPr>
          <a:xfrm>
            <a:off x="395394" y="1184911"/>
            <a:ext cx="11472333" cy="600501"/>
          </a:xfrm>
          <a:prstGeom prst="rect">
            <a:avLst/>
          </a:prstGeom>
        </p:spPr>
        <p:txBody>
          <a:bodyPr/>
          <a:lstStyle>
            <a:lvl1pPr algn="l">
              <a:lnSpc>
                <a:spcPct val="85000"/>
              </a:lnSpc>
              <a:defRPr sz="2800"/>
            </a:lvl1pPr>
          </a:lstStyle>
          <a:p>
            <a:r>
              <a:rPr lang="en-US" smtClean="0"/>
              <a:t>Click to edit Master title style</a:t>
            </a:r>
            <a:endParaRPr lang="en-US" dirty="0"/>
          </a:p>
        </p:txBody>
      </p:sp>
      <p:sp>
        <p:nvSpPr>
          <p:cNvPr id="4" name="Date Placeholder 5"/>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C5027CF9-D05B-4021-9ED9-B3C5EBACC02F}" type="datetime1">
              <a:rPr lang="en-GB"/>
              <a:pPr>
                <a:defRPr/>
              </a:pPr>
              <a:t>05/07/2018</a:t>
            </a:fld>
            <a:endParaRPr lang="en-GB" dirty="0"/>
          </a:p>
        </p:txBody>
      </p:sp>
      <p:sp>
        <p:nvSpPr>
          <p:cNvPr id="5" name="Footer Placeholder 6"/>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en-GB"/>
          </a:p>
        </p:txBody>
      </p:sp>
      <p:sp>
        <p:nvSpPr>
          <p:cNvPr id="6" name="Slide Number Placeholder 7"/>
          <p:cNvSpPr>
            <a:spLocks noGrp="1"/>
          </p:cNvSpPr>
          <p:nvPr>
            <p:ph type="sldNum" sz="quarter" idx="12"/>
          </p:nvPr>
        </p:nvSpPr>
        <p:spPr/>
        <p:txBody>
          <a:bodyPr/>
          <a:lstStyle>
            <a:lvl1pPr>
              <a:defRPr>
                <a:latin typeface="Times New Roman" panose="02020603050405020304" pitchFamily="18" charset="0"/>
              </a:defRPr>
            </a:lvl1pPr>
          </a:lstStyle>
          <a:p>
            <a:pPr>
              <a:defRPr/>
            </a:pPr>
            <a:fld id="{867E264B-C8F5-476A-8257-D848B2103AF2}" type="slidenum">
              <a:rPr lang="en-GB" altLang="en-US"/>
              <a:pPr>
                <a:defRPr/>
              </a:pPr>
              <a:t>‹#›</a:t>
            </a:fld>
            <a:endParaRPr lang="en-GB" altLang="en-US" dirty="0"/>
          </a:p>
        </p:txBody>
      </p:sp>
    </p:spTree>
    <p:extLst>
      <p:ext uri="{BB962C8B-B14F-4D97-AF65-F5344CB8AC3E}">
        <p14:creationId xmlns:p14="http://schemas.microsoft.com/office/powerpoint/2010/main" val="1425728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167" y="34926"/>
            <a:ext cx="28786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914400" y="1063626"/>
            <a:ext cx="10363200" cy="551815"/>
          </a:xfrm>
          <a:prstGeom prst="rect">
            <a:avLst/>
          </a:prstGeom>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atin typeface="Times New Roman" panose="02020603050405020304" pitchFamily="18" charset="0"/>
              </a:defRPr>
            </a:lvl1pPr>
          </a:lstStyle>
          <a:p>
            <a:pPr>
              <a:defRPr/>
            </a:pPr>
            <a:fld id="{D3659C7D-B63B-44B2-81BC-FD4744A68852}" type="slidenum">
              <a:rPr lang="en-GB" altLang="en-US"/>
              <a:pPr>
                <a:defRPr/>
              </a:pPr>
              <a:t>‹#›</a:t>
            </a:fld>
            <a:endParaRPr lang="en-GB" altLang="en-US" dirty="0"/>
          </a:p>
        </p:txBody>
      </p:sp>
    </p:spTree>
    <p:extLst>
      <p:ext uri="{BB962C8B-B14F-4D97-AF65-F5344CB8AC3E}">
        <p14:creationId xmlns:p14="http://schemas.microsoft.com/office/powerpoint/2010/main" val="102980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12192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44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3" name="TextBox 8"/>
          <p:cNvSpPr txBox="1">
            <a:spLocks noChangeArrowheads="1"/>
          </p:cNvSpPr>
          <p:nvPr userDrawn="1"/>
        </p:nvSpPr>
        <p:spPr bwMode="auto">
          <a:xfrm>
            <a:off x="334434" y="1609725"/>
            <a:ext cx="11472333"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en-GB" altLang="en-US" sz="1600" dirty="0" smtClean="0">
              <a:solidFill>
                <a:srgbClr val="000000"/>
              </a:solidFill>
              <a:latin typeface="Calibri" pitchFamily="34" charset="0"/>
            </a:endParaRPr>
          </a:p>
        </p:txBody>
      </p:sp>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13333" y="-12700"/>
            <a:ext cx="28786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Rectangle 17"/>
          <p:cNvSpPr>
            <a:spLocks noGrp="1" noChangeArrowheads="1"/>
          </p:cNvSpPr>
          <p:nvPr>
            <p:ph type="ctrTitle"/>
          </p:nvPr>
        </p:nvSpPr>
        <p:spPr>
          <a:xfrm>
            <a:off x="334434" y="859810"/>
            <a:ext cx="11472333" cy="600501"/>
          </a:xfrm>
        </p:spPr>
        <p:txBody>
          <a:bodyPr/>
          <a:lstStyle>
            <a:lvl1pPr algn="l">
              <a:lnSpc>
                <a:spcPct val="85000"/>
              </a:lnSpc>
              <a:defRPr sz="2800"/>
            </a:lvl1pPr>
          </a:lstStyle>
          <a:p>
            <a:r>
              <a:rPr lang="en-US" smtClean="0"/>
              <a:t>Click to edit Master title style</a:t>
            </a:r>
            <a:endParaRPr lang="en-US" dirty="0"/>
          </a:p>
        </p:txBody>
      </p:sp>
    </p:spTree>
    <p:extLst>
      <p:ext uri="{BB962C8B-B14F-4D97-AF65-F5344CB8AC3E}">
        <p14:creationId xmlns:p14="http://schemas.microsoft.com/office/powerpoint/2010/main" val="220847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Non-Animating TItle Bar">
    <p:spTree>
      <p:nvGrpSpPr>
        <p:cNvPr id="1" name=""/>
        <p:cNvGrpSpPr/>
        <p:nvPr/>
      </p:nvGrpSpPr>
      <p:grpSpPr>
        <a:xfrm>
          <a:off x="0" y="0"/>
          <a:ext cx="0" cy="0"/>
          <a:chOff x="0" y="0"/>
          <a:chExt cx="0" cy="0"/>
        </a:xfrm>
      </p:grpSpPr>
      <p:sp>
        <p:nvSpPr>
          <p:cNvPr id="7" name="Rectangle 6"/>
          <p:cNvSpPr/>
          <p:nvPr userDrawn="1"/>
        </p:nvSpPr>
        <p:spPr>
          <a:xfrm flipH="1" flipV="1">
            <a:off x="2005011" y="-1"/>
            <a:ext cx="10185395" cy="746450"/>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2005012" y="23975"/>
            <a:ext cx="10185400" cy="698501"/>
          </a:xfrm>
        </p:spPr>
        <p:txBody>
          <a:bodyPr>
            <a:normAutofit/>
          </a:bodyPr>
          <a:lstStyle>
            <a:lvl1pPr>
              <a:defRPr sz="2400" b="1">
                <a:solidFill>
                  <a:schemeClr val="bg1"/>
                </a:solidFill>
              </a:defRPr>
            </a:lvl1pPr>
          </a:lstStyle>
          <a:p>
            <a:r>
              <a:rPr lang="en-US" dirty="0"/>
              <a:t>Click to edit Master title style</a:t>
            </a:r>
            <a:endParaRPr lang="en-GB" dirty="0"/>
          </a:p>
        </p:txBody>
      </p:sp>
      <p:sp>
        <p:nvSpPr>
          <p:cNvPr id="4" name="Content Placeholder 2"/>
          <p:cNvSpPr>
            <a:spLocks noGrp="1"/>
          </p:cNvSpPr>
          <p:nvPr>
            <p:ph idx="1"/>
          </p:nvPr>
        </p:nvSpPr>
        <p:spPr>
          <a:xfrm>
            <a:off x="508000" y="963387"/>
            <a:ext cx="11183257" cy="5478235"/>
          </a:xfrm>
          <a:prstGeom prst="rect">
            <a:avLst/>
          </a:prstGeom>
        </p:spPr>
        <p:txBody>
          <a:bodyPr/>
          <a:lstStyle>
            <a:lvl1pPr marL="457200" indent="-457200">
              <a:buFont typeface="Arial" panose="020B0604020202020204" pitchFamily="34" charset="0"/>
              <a:buChar char="•"/>
              <a:defRPr sz="2400">
                <a:latin typeface="+mj-lt"/>
              </a:defRPr>
            </a:lvl1pPr>
            <a:lvl2pPr marL="685800" indent="-342900">
              <a:buFont typeface="Arial" panose="020B0604020202020204" pitchFamily="34" charset="0"/>
              <a:buChar char="•"/>
              <a:defRPr sz="2100">
                <a:latin typeface="+mj-lt"/>
              </a:defRPr>
            </a:lvl2pPr>
            <a:lvl3pPr marL="971550" indent="-285750">
              <a:buFont typeface="Arial" panose="020B0604020202020204" pitchFamily="34" charset="0"/>
              <a:buChar char="•"/>
              <a:defRPr sz="1800">
                <a:latin typeface="+mj-lt"/>
              </a:defRPr>
            </a:lvl3pPr>
            <a:lvl4pPr marL="1314450" indent="-285750">
              <a:buFont typeface="Arial" panose="020B0604020202020204" pitchFamily="34" charset="0"/>
              <a:buChar char="•"/>
              <a:defRPr sz="1500">
                <a:latin typeface="+mj-lt"/>
              </a:defRPr>
            </a:lvl4pPr>
            <a:lvl5pPr>
              <a:defRPr sz="15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858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3" pos="56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840" y="941706"/>
            <a:ext cx="10363200" cy="902335"/>
          </a:xfrm>
          <a:prstGeom prst="rect">
            <a:avLst/>
          </a:prstGeom>
        </p:spPr>
        <p:txBody>
          <a:bodyPr>
            <a:normAutofit/>
          </a:bodyPr>
          <a:lstStyle>
            <a:lvl1pPr algn="l">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731520" y="2087880"/>
            <a:ext cx="10403840" cy="355092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265D547F-92DB-4F84-9DA3-FC93EFF787F9}" type="slidenum">
              <a:rPr lang="en-GB" altLang="en-US"/>
              <a:pPr>
                <a:defRPr/>
              </a:pPr>
              <a:t>‹#›</a:t>
            </a:fld>
            <a:endParaRPr lang="en-GB" altLang="en-US" dirty="0"/>
          </a:p>
        </p:txBody>
      </p:sp>
    </p:spTree>
    <p:extLst>
      <p:ext uri="{BB962C8B-B14F-4D97-AF65-F5344CB8AC3E}">
        <p14:creationId xmlns:p14="http://schemas.microsoft.com/office/powerpoint/2010/main" val="14736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AA7326B-3F27-40BE-BF9C-C784078C95FE}" type="slidenum">
              <a:rPr lang="en-GB" altLang="en-US"/>
              <a:pPr>
                <a:defRPr/>
              </a:pPr>
              <a:t>‹#›</a:t>
            </a:fld>
            <a:endParaRPr lang="en-GB" altLang="en-US" dirty="0"/>
          </a:p>
        </p:txBody>
      </p:sp>
      <p:sp>
        <p:nvSpPr>
          <p:cNvPr id="3" name="Date Placeholder 1"/>
          <p:cNvSpPr>
            <a:spLocks noGrp="1"/>
          </p:cNvSpPr>
          <p:nvPr>
            <p:ph type="dt" sz="half" idx="11"/>
          </p:nvPr>
        </p:nvSpPr>
        <p:spPr/>
        <p:txBody>
          <a:bodyPr/>
          <a:lstStyle>
            <a:lvl1pPr>
              <a:defRPr/>
            </a:lvl1pPr>
          </a:lstStyle>
          <a:p>
            <a:pPr>
              <a:defRPr/>
            </a:pPr>
            <a:fld id="{E3B1DFB0-203C-4F1B-9AA5-9061112D1E66}" type="datetimeFigureOut">
              <a:rPr lang="en-GB"/>
              <a:pPr>
                <a:defRPr/>
              </a:pPr>
              <a:t>05/07/2018</a:t>
            </a:fld>
            <a:endParaRPr lang="en-GB" dirty="0"/>
          </a:p>
        </p:txBody>
      </p:sp>
      <p:sp>
        <p:nvSpPr>
          <p:cNvPr id="4" name="Footer Placeholder 3"/>
          <p:cNvSpPr>
            <a:spLocks noGrp="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92678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5.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5.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3" y="0"/>
            <a:ext cx="12190413"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002004" y="1"/>
            <a:ext cx="10194758"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002004" y="98987"/>
            <a:ext cx="10189995" cy="6984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E112F-1B58-4F80-8548-230F871317D2}" type="datetimeFigureOut">
              <a:rPr lang="en-GB" smtClean="0"/>
              <a:t>05/07/2018</a:t>
            </a:fld>
            <a:endParaRPr lang="en-GB"/>
          </a:p>
        </p:txBody>
      </p:sp>
      <p:pic>
        <p:nvPicPr>
          <p:cNvPr id="10" name="Picture 9"/>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2" y="0"/>
            <a:ext cx="1696455" cy="625991"/>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997242" y="0"/>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9141"/>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0" r:id="rId4"/>
    <p:sldLayoutId id="2147483658" r:id="rId5"/>
    <p:sldLayoutId id="2147483651" r:id="rId6"/>
    <p:sldLayoutId id="2147483664" r:id="rId7"/>
    <p:sldLayoutId id="2147483718" r:id="rId8"/>
    <p:sldLayoutId id="2147483719" r:id="rId9"/>
    <p:sldLayoutId id="214748372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ext Placeholder 2"/>
          <p:cNvSpPr>
            <a:spLocks noGrp="1"/>
          </p:cNvSpPr>
          <p:nvPr>
            <p:ph type="body" idx="1"/>
          </p:nvPr>
        </p:nvSpPr>
        <p:spPr bwMode="auto">
          <a:xfrm>
            <a:off x="609600" y="184467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hangingPunct="1">
              <a:lnSpc>
                <a:spcPct val="90000"/>
              </a:lnSpc>
              <a:spcBef>
                <a:spcPct val="50000"/>
              </a:spcBef>
              <a:buClr>
                <a:srgbClr val="FFFFFF"/>
              </a:buClr>
              <a:buFont typeface="Wingdings" panose="05000000000000000000" pitchFamily="2" charset="2"/>
              <a:buChar char="§"/>
              <a:defRPr sz="1200">
                <a:solidFill>
                  <a:prstClr val="black">
                    <a:tint val="75000"/>
                  </a:prstClr>
                </a:solidFill>
                <a:latin typeface="Arial" panose="020B0604020202020204" pitchFamily="34" charset="0"/>
                <a:cs typeface="+mn-cs"/>
              </a:defRPr>
            </a:lvl1pPr>
          </a:lstStyle>
          <a:p>
            <a:pPr>
              <a:defRPr/>
            </a:pPr>
            <a:fld id="{7B75C04F-5B33-4707-BC20-FE151A9ABC87}" type="slidenum">
              <a:rPr lang="en-GB" altLang="en-US"/>
              <a:pPr>
                <a:defRPr/>
              </a:pPr>
              <a:t>‹#›</a:t>
            </a:fld>
            <a:endParaRPr lang="en-GB" altLang="en-US" dirty="0"/>
          </a:p>
        </p:txBody>
      </p:sp>
      <p:pic>
        <p:nvPicPr>
          <p:cNvPr id="16388"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13333" y="-12700"/>
            <a:ext cx="28786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itle Placeholder 10"/>
          <p:cNvSpPr>
            <a:spLocks noGrp="1"/>
          </p:cNvSpPr>
          <p:nvPr>
            <p:ph type="title"/>
          </p:nvPr>
        </p:nvSpPr>
        <p:spPr bwMode="auto">
          <a:xfrm>
            <a:off x="609600" y="609600"/>
            <a:ext cx="8703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 name="Date Placeholder 1"/>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lnSpc>
                <a:spcPct val="90000"/>
              </a:lnSpc>
              <a:spcBef>
                <a:spcPct val="50000"/>
              </a:spcBef>
              <a:buClr>
                <a:srgbClr val="FFFFFF"/>
              </a:buClr>
              <a:buFont typeface="Wingdings" panose="05000000000000000000" pitchFamily="2" charset="2"/>
              <a:buChar char="§"/>
              <a:defRPr sz="1200">
                <a:solidFill>
                  <a:prstClr val="black">
                    <a:tint val="75000"/>
                  </a:prstClr>
                </a:solidFill>
                <a:latin typeface="Arial" panose="020B0604020202020204" pitchFamily="34" charset="0"/>
                <a:cs typeface="+mn-cs"/>
              </a:defRPr>
            </a:lvl1pPr>
          </a:lstStyle>
          <a:p>
            <a:pPr>
              <a:defRPr/>
            </a:pPr>
            <a:fld id="{AF46EBC2-3838-48ED-BEDD-4E37266E682D}" type="datetimeFigureOut">
              <a:rPr lang="en-GB"/>
              <a:pPr>
                <a:defRPr/>
              </a:pPr>
              <a:t>05/07/2018</a:t>
            </a:fld>
            <a:endParaRPr lang="en-GB" dirty="0"/>
          </a:p>
        </p:txBody>
      </p:sp>
      <p:sp>
        <p:nvSpPr>
          <p:cNvPr id="4" name="Footer Placeholder 3"/>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lnSpc>
                <a:spcPct val="90000"/>
              </a:lnSpc>
              <a:spcBef>
                <a:spcPct val="50000"/>
              </a:spcBef>
              <a:buClr>
                <a:srgbClr val="FFFFFF"/>
              </a:buClr>
              <a:buFont typeface="Wingdings" panose="05000000000000000000" pitchFamily="2" charset="2"/>
              <a:buChar char="§"/>
              <a:defRPr sz="1200">
                <a:solidFill>
                  <a:prstClr val="black">
                    <a:tint val="75000"/>
                  </a:prstClr>
                </a:solidFill>
                <a:latin typeface="Arial" panose="020B0604020202020204" pitchFamily="34" charset="0"/>
                <a:cs typeface="+mn-cs"/>
              </a:defRPr>
            </a:lvl1pPr>
          </a:lstStyle>
          <a:p>
            <a:pPr>
              <a:defRPr/>
            </a:pPr>
            <a:endParaRPr lang="en-GB"/>
          </a:p>
        </p:txBody>
      </p:sp>
    </p:spTree>
    <p:extLst>
      <p:ext uri="{BB962C8B-B14F-4D97-AF65-F5344CB8AC3E}">
        <p14:creationId xmlns:p14="http://schemas.microsoft.com/office/powerpoint/2010/main" val="5807081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anose="020F0502020204030204" pitchFamily="34" charset="0"/>
        </a:defRPr>
      </a:lvl2pPr>
      <a:lvl3pPr algn="l" rtl="0" eaLnBrk="0" fontAlgn="base" hangingPunct="0">
        <a:spcBef>
          <a:spcPct val="0"/>
        </a:spcBef>
        <a:spcAft>
          <a:spcPct val="0"/>
        </a:spcAft>
        <a:defRPr sz="4000">
          <a:solidFill>
            <a:schemeClr val="tx1"/>
          </a:solidFill>
          <a:latin typeface="Calibri" panose="020F0502020204030204" pitchFamily="34" charset="0"/>
        </a:defRPr>
      </a:lvl3pPr>
      <a:lvl4pPr algn="l" rtl="0" eaLnBrk="0" fontAlgn="base" hangingPunct="0">
        <a:spcBef>
          <a:spcPct val="0"/>
        </a:spcBef>
        <a:spcAft>
          <a:spcPct val="0"/>
        </a:spcAft>
        <a:defRPr sz="4000">
          <a:solidFill>
            <a:schemeClr val="tx1"/>
          </a:solidFill>
          <a:latin typeface="Calibri" panose="020F0502020204030204" pitchFamily="34" charset="0"/>
        </a:defRPr>
      </a:lvl4pPr>
      <a:lvl5pPr algn="l" rtl="0" eaLnBrk="0" fontAlgn="base" hangingPunct="0">
        <a:spcBef>
          <a:spcPct val="0"/>
        </a:spcBef>
        <a:spcAft>
          <a:spcPct val="0"/>
        </a:spcAft>
        <a:defRPr sz="4000">
          <a:solidFill>
            <a:schemeClr val="tx1"/>
          </a:solidFill>
          <a:latin typeface="Calibri" panose="020F0502020204030204" pitchFamily="34" charset="0"/>
        </a:defRPr>
      </a:lvl5pPr>
      <a:lvl6pPr marL="457200" algn="l" rtl="0" fontAlgn="base">
        <a:spcBef>
          <a:spcPct val="0"/>
        </a:spcBef>
        <a:spcAft>
          <a:spcPct val="0"/>
        </a:spcAft>
        <a:defRPr sz="4000">
          <a:solidFill>
            <a:schemeClr val="tx1"/>
          </a:solidFill>
          <a:latin typeface="Calibri" panose="020F0502020204030204" pitchFamily="34" charset="0"/>
        </a:defRPr>
      </a:lvl6pPr>
      <a:lvl7pPr marL="914400" algn="l" rtl="0" fontAlgn="base">
        <a:spcBef>
          <a:spcPct val="0"/>
        </a:spcBef>
        <a:spcAft>
          <a:spcPct val="0"/>
        </a:spcAft>
        <a:defRPr sz="4000">
          <a:solidFill>
            <a:schemeClr val="tx1"/>
          </a:solidFill>
          <a:latin typeface="Calibri" panose="020F0502020204030204" pitchFamily="34" charset="0"/>
        </a:defRPr>
      </a:lvl7pPr>
      <a:lvl8pPr marL="1371600" algn="l" rtl="0" fontAlgn="base">
        <a:spcBef>
          <a:spcPct val="0"/>
        </a:spcBef>
        <a:spcAft>
          <a:spcPct val="0"/>
        </a:spcAft>
        <a:defRPr sz="4000">
          <a:solidFill>
            <a:schemeClr val="tx1"/>
          </a:solidFill>
          <a:latin typeface="Calibri" panose="020F0502020204030204" pitchFamily="34" charset="0"/>
        </a:defRPr>
      </a:lvl8pPr>
      <a:lvl9pPr marL="1828800" algn="l" rtl="0" fontAlgn="base">
        <a:spcBef>
          <a:spcPct val="0"/>
        </a:spcBef>
        <a:spcAft>
          <a:spcPct val="0"/>
        </a:spcAft>
        <a:defRPr sz="40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ext Placeholder 2"/>
          <p:cNvSpPr>
            <a:spLocks noGrp="1"/>
          </p:cNvSpPr>
          <p:nvPr>
            <p:ph type="body" idx="1"/>
          </p:nvPr>
        </p:nvSpPr>
        <p:spPr bwMode="auto">
          <a:xfrm>
            <a:off x="609600" y="184467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hangingPunct="1">
              <a:lnSpc>
                <a:spcPct val="90000"/>
              </a:lnSpc>
              <a:spcBef>
                <a:spcPct val="50000"/>
              </a:spcBef>
              <a:buClr>
                <a:srgbClr val="FFFFFF"/>
              </a:buClr>
              <a:buFont typeface="Wingdings" panose="05000000000000000000" pitchFamily="2" charset="2"/>
              <a:buChar char="§"/>
              <a:defRPr sz="1200">
                <a:solidFill>
                  <a:prstClr val="black">
                    <a:tint val="75000"/>
                  </a:prstClr>
                </a:solidFill>
                <a:latin typeface="Arial" panose="020B0604020202020204" pitchFamily="34" charset="0"/>
                <a:cs typeface="+mn-cs"/>
              </a:defRPr>
            </a:lvl1pPr>
          </a:lstStyle>
          <a:p>
            <a:pPr>
              <a:defRPr/>
            </a:pPr>
            <a:fld id="{957928C9-8F61-4428-AA17-0CC810A5806D}" type="slidenum">
              <a:rPr lang="en-GB" altLang="en-US"/>
              <a:pPr>
                <a:defRPr/>
              </a:pPr>
              <a:t>‹#›</a:t>
            </a:fld>
            <a:endParaRPr lang="en-GB" altLang="en-US" dirty="0"/>
          </a:p>
        </p:txBody>
      </p:sp>
      <p:pic>
        <p:nvPicPr>
          <p:cNvPr id="17412"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13333" y="-12700"/>
            <a:ext cx="28786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itle Placeholder 10"/>
          <p:cNvSpPr>
            <a:spLocks noGrp="1"/>
          </p:cNvSpPr>
          <p:nvPr>
            <p:ph type="title"/>
          </p:nvPr>
        </p:nvSpPr>
        <p:spPr bwMode="auto">
          <a:xfrm>
            <a:off x="609600" y="609600"/>
            <a:ext cx="8703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 name="Date Placeholder 1"/>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lnSpc>
                <a:spcPct val="90000"/>
              </a:lnSpc>
              <a:spcBef>
                <a:spcPct val="50000"/>
              </a:spcBef>
              <a:buClr>
                <a:srgbClr val="FFFFFF"/>
              </a:buClr>
              <a:buFont typeface="Wingdings" panose="05000000000000000000" pitchFamily="2" charset="2"/>
              <a:buChar char="§"/>
              <a:defRPr sz="1200">
                <a:solidFill>
                  <a:prstClr val="black">
                    <a:tint val="75000"/>
                  </a:prstClr>
                </a:solidFill>
                <a:latin typeface="Arial" panose="020B0604020202020204" pitchFamily="34" charset="0"/>
                <a:cs typeface="+mn-cs"/>
              </a:defRPr>
            </a:lvl1pPr>
          </a:lstStyle>
          <a:p>
            <a:pPr>
              <a:defRPr/>
            </a:pPr>
            <a:fld id="{9F110677-2B86-4D04-97F6-BCF54BD3C064}" type="datetimeFigureOut">
              <a:rPr lang="en-GB"/>
              <a:pPr>
                <a:defRPr/>
              </a:pPr>
              <a:t>05/07/2018</a:t>
            </a:fld>
            <a:endParaRPr lang="en-GB" dirty="0"/>
          </a:p>
        </p:txBody>
      </p:sp>
      <p:sp>
        <p:nvSpPr>
          <p:cNvPr id="4" name="Footer Placeholder 3"/>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lnSpc>
                <a:spcPct val="90000"/>
              </a:lnSpc>
              <a:spcBef>
                <a:spcPct val="50000"/>
              </a:spcBef>
              <a:buClr>
                <a:srgbClr val="FFFFFF"/>
              </a:buClr>
              <a:buFont typeface="Wingdings" panose="05000000000000000000" pitchFamily="2" charset="2"/>
              <a:buChar char="§"/>
              <a:defRPr sz="1200">
                <a:solidFill>
                  <a:prstClr val="black">
                    <a:tint val="75000"/>
                  </a:prstClr>
                </a:solidFill>
                <a:latin typeface="Arial" panose="020B0604020202020204" pitchFamily="34" charset="0"/>
                <a:cs typeface="+mn-cs"/>
              </a:defRPr>
            </a:lvl1pPr>
          </a:lstStyle>
          <a:p>
            <a:pPr>
              <a:defRPr/>
            </a:pPr>
            <a:endParaRPr lang="en-GB"/>
          </a:p>
        </p:txBody>
      </p:sp>
    </p:spTree>
    <p:extLst>
      <p:ext uri="{BB962C8B-B14F-4D97-AF65-F5344CB8AC3E}">
        <p14:creationId xmlns:p14="http://schemas.microsoft.com/office/powerpoint/2010/main" val="85157983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anose="020F0502020204030204" pitchFamily="34" charset="0"/>
        </a:defRPr>
      </a:lvl2pPr>
      <a:lvl3pPr algn="l" rtl="0" eaLnBrk="0" fontAlgn="base" hangingPunct="0">
        <a:spcBef>
          <a:spcPct val="0"/>
        </a:spcBef>
        <a:spcAft>
          <a:spcPct val="0"/>
        </a:spcAft>
        <a:defRPr sz="4000">
          <a:solidFill>
            <a:schemeClr val="tx1"/>
          </a:solidFill>
          <a:latin typeface="Calibri" panose="020F0502020204030204" pitchFamily="34" charset="0"/>
        </a:defRPr>
      </a:lvl3pPr>
      <a:lvl4pPr algn="l" rtl="0" eaLnBrk="0" fontAlgn="base" hangingPunct="0">
        <a:spcBef>
          <a:spcPct val="0"/>
        </a:spcBef>
        <a:spcAft>
          <a:spcPct val="0"/>
        </a:spcAft>
        <a:defRPr sz="4000">
          <a:solidFill>
            <a:schemeClr val="tx1"/>
          </a:solidFill>
          <a:latin typeface="Calibri" panose="020F0502020204030204" pitchFamily="34" charset="0"/>
        </a:defRPr>
      </a:lvl4pPr>
      <a:lvl5pPr algn="l" rtl="0" eaLnBrk="0" fontAlgn="base" hangingPunct="0">
        <a:spcBef>
          <a:spcPct val="0"/>
        </a:spcBef>
        <a:spcAft>
          <a:spcPct val="0"/>
        </a:spcAft>
        <a:defRPr sz="4000">
          <a:solidFill>
            <a:schemeClr val="tx1"/>
          </a:solidFill>
          <a:latin typeface="Calibri" panose="020F0502020204030204" pitchFamily="34" charset="0"/>
        </a:defRPr>
      </a:lvl5pPr>
      <a:lvl6pPr marL="457200" algn="l" rtl="0" fontAlgn="base">
        <a:spcBef>
          <a:spcPct val="0"/>
        </a:spcBef>
        <a:spcAft>
          <a:spcPct val="0"/>
        </a:spcAft>
        <a:defRPr sz="4000">
          <a:solidFill>
            <a:schemeClr val="tx1"/>
          </a:solidFill>
          <a:latin typeface="Calibri" panose="020F0502020204030204" pitchFamily="34" charset="0"/>
        </a:defRPr>
      </a:lvl6pPr>
      <a:lvl7pPr marL="914400" algn="l" rtl="0" fontAlgn="base">
        <a:spcBef>
          <a:spcPct val="0"/>
        </a:spcBef>
        <a:spcAft>
          <a:spcPct val="0"/>
        </a:spcAft>
        <a:defRPr sz="4000">
          <a:solidFill>
            <a:schemeClr val="tx1"/>
          </a:solidFill>
          <a:latin typeface="Calibri" panose="020F0502020204030204" pitchFamily="34" charset="0"/>
        </a:defRPr>
      </a:lvl7pPr>
      <a:lvl8pPr marL="1371600" algn="l" rtl="0" fontAlgn="base">
        <a:spcBef>
          <a:spcPct val="0"/>
        </a:spcBef>
        <a:spcAft>
          <a:spcPct val="0"/>
        </a:spcAft>
        <a:defRPr sz="4000">
          <a:solidFill>
            <a:schemeClr val="tx1"/>
          </a:solidFill>
          <a:latin typeface="Calibri" panose="020F0502020204030204" pitchFamily="34" charset="0"/>
        </a:defRPr>
      </a:lvl8pPr>
      <a:lvl9pPr marL="1828800" algn="l" rtl="0" fontAlgn="base">
        <a:spcBef>
          <a:spcPct val="0"/>
        </a:spcBef>
        <a:spcAft>
          <a:spcPct val="0"/>
        </a:spcAft>
        <a:defRPr sz="40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ext Placeholder 2"/>
          <p:cNvSpPr>
            <a:spLocks noGrp="1"/>
          </p:cNvSpPr>
          <p:nvPr>
            <p:ph type="body" idx="1"/>
          </p:nvPr>
        </p:nvSpPr>
        <p:spPr bwMode="auto">
          <a:xfrm>
            <a:off x="609600" y="184467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BD59253-9325-454E-A472-9831DEC31F91}" type="slidenum">
              <a:rPr lang="en-GB" altLang="en-US"/>
              <a:pPr>
                <a:defRPr/>
              </a:pPr>
              <a:t>‹#›</a:t>
            </a:fld>
            <a:endParaRPr lang="en-GB" altLang="en-US" dirty="0"/>
          </a:p>
        </p:txBody>
      </p:sp>
      <p:pic>
        <p:nvPicPr>
          <p:cNvPr id="14340"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13333" y="-12700"/>
            <a:ext cx="28786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itle Placeholder 10"/>
          <p:cNvSpPr>
            <a:spLocks noGrp="1"/>
          </p:cNvSpPr>
          <p:nvPr>
            <p:ph type="title"/>
          </p:nvPr>
        </p:nvSpPr>
        <p:spPr bwMode="auto">
          <a:xfrm>
            <a:off x="609600" y="609600"/>
            <a:ext cx="8703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 name="Date Placeholder 1"/>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B661BF5F-D333-45C5-BF6E-201066788684}" type="datetime1">
              <a:rPr lang="en-GB"/>
              <a:pPr>
                <a:defRPr/>
              </a:pPr>
              <a:t>05/07/2018</a:t>
            </a:fld>
            <a:endParaRPr lang="en-GB" dirty="0"/>
          </a:p>
        </p:txBody>
      </p:sp>
      <p:sp>
        <p:nvSpPr>
          <p:cNvPr id="4" name="Footer Placeholder 3"/>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GB"/>
          </a:p>
        </p:txBody>
      </p:sp>
    </p:spTree>
    <p:extLst>
      <p:ext uri="{BB962C8B-B14F-4D97-AF65-F5344CB8AC3E}">
        <p14:creationId xmlns:p14="http://schemas.microsoft.com/office/powerpoint/2010/main" val="25054548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sldNum="0" hdr="0" ft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fontAlgn="base">
        <a:spcBef>
          <a:spcPct val="0"/>
        </a:spcBef>
        <a:spcAft>
          <a:spcPct val="0"/>
        </a:spcAft>
        <a:defRPr sz="4000">
          <a:solidFill>
            <a:schemeClr val="tx1"/>
          </a:solidFill>
          <a:latin typeface="Calibri" pitchFamily="34" charset="0"/>
        </a:defRPr>
      </a:lvl6pPr>
      <a:lvl7pPr marL="914400" algn="l" rtl="0" fontAlgn="base">
        <a:spcBef>
          <a:spcPct val="0"/>
        </a:spcBef>
        <a:spcAft>
          <a:spcPct val="0"/>
        </a:spcAft>
        <a:defRPr sz="4000">
          <a:solidFill>
            <a:schemeClr val="tx1"/>
          </a:solidFill>
          <a:latin typeface="Calibri" pitchFamily="34" charset="0"/>
        </a:defRPr>
      </a:lvl7pPr>
      <a:lvl8pPr marL="1371600" algn="l" rtl="0" fontAlgn="base">
        <a:spcBef>
          <a:spcPct val="0"/>
        </a:spcBef>
        <a:spcAft>
          <a:spcPct val="0"/>
        </a:spcAft>
        <a:defRPr sz="4000">
          <a:solidFill>
            <a:schemeClr val="tx1"/>
          </a:solidFill>
          <a:latin typeface="Calibri" pitchFamily="34" charset="0"/>
        </a:defRPr>
      </a:lvl8pPr>
      <a:lvl9pPr marL="1828800" algn="l"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1376515" y="1548048"/>
            <a:ext cx="8809703" cy="4154984"/>
          </a:xfrm>
          <a:prstGeom prst="rect">
            <a:avLst/>
          </a:prstGeom>
        </p:spPr>
        <p:txBody>
          <a:bodyPr wrap="square">
            <a:spAutoFit/>
          </a:bodyPr>
          <a:lstStyle/>
          <a:p>
            <a:pPr>
              <a:spcBef>
                <a:spcPct val="0"/>
              </a:spcBef>
              <a:buFontTx/>
              <a:buNone/>
            </a:pPr>
            <a:r>
              <a:rPr lang="en-GB" altLang="en-US" sz="4400" dirty="0">
                <a:solidFill>
                  <a:srgbClr val="1F497D"/>
                </a:solidFill>
                <a:latin typeface="Times New Roman" panose="02020603050405020304" pitchFamily="18" charset="0"/>
                <a:cs typeface="Times New Roman" panose="02020603050405020304" pitchFamily="18" charset="0"/>
              </a:rPr>
              <a:t>Noticeboards in </a:t>
            </a:r>
            <a:r>
              <a:rPr lang="en-GB" altLang="en-US" sz="4400" dirty="0" err="1">
                <a:solidFill>
                  <a:srgbClr val="1F497D"/>
                </a:solidFill>
                <a:latin typeface="Times New Roman" panose="02020603050405020304" pitchFamily="18" charset="0"/>
                <a:cs typeface="Times New Roman" panose="02020603050405020304" pitchFamily="18" charset="0"/>
              </a:rPr>
              <a:t>Hallward</a:t>
            </a:r>
            <a:r>
              <a:rPr lang="en-GB" altLang="en-US" sz="4400" dirty="0">
                <a:solidFill>
                  <a:srgbClr val="1F497D"/>
                </a:solidFill>
                <a:latin typeface="Times New Roman" panose="02020603050405020304" pitchFamily="18" charset="0"/>
                <a:cs typeface="Times New Roman" panose="02020603050405020304" pitchFamily="18" charset="0"/>
              </a:rPr>
              <a:t> Library: a  Lean Management approach to improvement </a:t>
            </a:r>
          </a:p>
          <a:p>
            <a:pPr>
              <a:spcBef>
                <a:spcPct val="0"/>
              </a:spcBef>
              <a:buFontTx/>
              <a:buNone/>
            </a:pPr>
            <a:endParaRPr lang="en-GB" altLang="en-US" sz="4400" dirty="0">
              <a:solidFill>
                <a:srgbClr val="1F497D"/>
              </a:solidFill>
              <a:latin typeface="Times New Roman" panose="02020603050405020304" pitchFamily="18" charset="0"/>
              <a:cs typeface="Times New Roman" panose="02020603050405020304" pitchFamily="18" charset="0"/>
            </a:endParaRPr>
          </a:p>
          <a:p>
            <a:pPr>
              <a:spcBef>
                <a:spcPct val="0"/>
              </a:spcBef>
              <a:buFontTx/>
              <a:buNone/>
            </a:pPr>
            <a:r>
              <a:rPr lang="en-GB" altLang="en-US" sz="4400" dirty="0">
                <a:solidFill>
                  <a:srgbClr val="1F497D"/>
                </a:solidFill>
                <a:latin typeface="Times New Roman" panose="02020603050405020304" pitchFamily="18" charset="0"/>
                <a:cs typeface="Times New Roman" panose="02020603050405020304" pitchFamily="18" charset="0"/>
              </a:rPr>
              <a:t>Timothy Johnstone</a:t>
            </a:r>
          </a:p>
          <a:p>
            <a:pPr>
              <a:spcBef>
                <a:spcPct val="0"/>
              </a:spcBef>
              <a:buFontTx/>
              <a:buNone/>
            </a:pPr>
            <a:r>
              <a:rPr lang="en-GB" altLang="en-US" sz="4400" dirty="0">
                <a:solidFill>
                  <a:srgbClr val="1F497D"/>
                </a:solidFill>
                <a:latin typeface="Times New Roman" panose="02020603050405020304" pitchFamily="18" charset="0"/>
                <a:cs typeface="Times New Roman" panose="02020603050405020304" pitchFamily="18" charset="0"/>
              </a:rPr>
              <a:t>Sally Rowlatt</a:t>
            </a:r>
            <a:endParaRPr lang="en-GB"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8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achieved</a:t>
            </a:r>
            <a:endParaRPr lang="en-GB" dirty="0"/>
          </a:p>
        </p:txBody>
      </p:sp>
      <p:sp>
        <p:nvSpPr>
          <p:cNvPr id="3" name="Content Placeholder 2"/>
          <p:cNvSpPr>
            <a:spLocks noGrp="1"/>
          </p:cNvSpPr>
          <p:nvPr>
            <p:ph idx="4294967295"/>
          </p:nvPr>
        </p:nvSpPr>
        <p:spPr>
          <a:xfrm>
            <a:off x="1008063" y="1209675"/>
            <a:ext cx="11183937" cy="5232400"/>
          </a:xfrm>
          <a:prstGeom prst="rect">
            <a:avLst/>
          </a:prstGeom>
        </p:spPr>
        <p:txBody>
          <a:bodyPr anchor="t"/>
          <a:lstStyle/>
          <a:p>
            <a:endParaRPr lang="en-GB" dirty="0">
              <a:cs typeface="Arial"/>
            </a:endParaRPr>
          </a:p>
          <a:p>
            <a:r>
              <a:rPr lang="en-GB" dirty="0" smtClean="0">
                <a:cs typeface="Arial"/>
              </a:rPr>
              <a:t>New </a:t>
            </a:r>
            <a:r>
              <a:rPr lang="en-GB" i="1" dirty="0" smtClean="0">
                <a:cs typeface="Arial"/>
              </a:rPr>
              <a:t>Latest News </a:t>
            </a:r>
            <a:r>
              <a:rPr lang="en-GB" dirty="0" smtClean="0">
                <a:cs typeface="Arial"/>
              </a:rPr>
              <a:t>notice board</a:t>
            </a:r>
          </a:p>
          <a:p>
            <a:r>
              <a:rPr lang="en-GB" dirty="0" smtClean="0">
                <a:cs typeface="Arial"/>
              </a:rPr>
              <a:t>Survey</a:t>
            </a:r>
          </a:p>
          <a:p>
            <a:r>
              <a:rPr lang="en-GB" dirty="0" smtClean="0">
                <a:cs typeface="Arial"/>
              </a:rPr>
              <a:t>Numbered the boards</a:t>
            </a:r>
          </a:p>
          <a:p>
            <a:endParaRPr lang="en-GB" dirty="0" smtClean="0">
              <a:cs typeface="Arial"/>
            </a:endParaRPr>
          </a:p>
          <a:p>
            <a:endParaRPr lang="en-GB" dirty="0">
              <a:cs typeface="Arial"/>
            </a:endParaRPr>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420033" y="2632075"/>
            <a:ext cx="4038600" cy="3030538"/>
          </a:xfrm>
          <a:prstGeom prst="rect">
            <a:avLst/>
          </a:prstGeom>
        </p:spPr>
      </p:pic>
    </p:spTree>
    <p:extLst>
      <p:ext uri="{BB962C8B-B14F-4D97-AF65-F5344CB8AC3E}">
        <p14:creationId xmlns:p14="http://schemas.microsoft.com/office/powerpoint/2010/main" val="185176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Standard boards</a:t>
            </a:r>
            <a:endParaRPr lang="en-GB" dirty="0"/>
          </a:p>
        </p:txBody>
      </p:sp>
      <p:sp>
        <p:nvSpPr>
          <p:cNvPr id="4" name="Content Placeholder 3"/>
          <p:cNvSpPr>
            <a:spLocks noGrp="1"/>
          </p:cNvSpPr>
          <p:nvPr>
            <p:ph idx="4294967295"/>
          </p:nvPr>
        </p:nvSpPr>
        <p:spPr>
          <a:xfrm>
            <a:off x="1008063" y="963613"/>
            <a:ext cx="11183937" cy="5478462"/>
          </a:xfrm>
          <a:prstGeom prst="rect">
            <a:avLst/>
          </a:prstGeom>
        </p:spPr>
        <p:txBody>
          <a:bodyPr/>
          <a:lstStyle/>
          <a:p>
            <a:endParaRPr lang="en-GB" smtClean="0"/>
          </a:p>
          <a:p>
            <a:endParaRPr lang="en-GB" dirty="0"/>
          </a:p>
        </p:txBody>
      </p:sp>
      <p:sp>
        <p:nvSpPr>
          <p:cNvPr id="8" name="Content Placeholder 3"/>
          <p:cNvSpPr txBox="1">
            <a:spLocks/>
          </p:cNvSpPr>
          <p:nvPr/>
        </p:nvSpPr>
        <p:spPr>
          <a:xfrm>
            <a:off x="1888192" y="5955073"/>
            <a:ext cx="8387443" cy="598128"/>
          </a:xfrm>
          <a:prstGeom prst="rect">
            <a:avLst/>
          </a:prstGeom>
        </p:spPr>
        <p:txBody>
          <a:bodyPr/>
          <a:lstStyle>
            <a:lvl1pPr marL="457200" indent="-45720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1pPr>
            <a:lvl2pPr marL="685800" indent="-34290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j-lt"/>
                <a:ea typeface="+mn-ea"/>
                <a:cs typeface="+mn-cs"/>
              </a:defRPr>
            </a:lvl2pPr>
            <a:lvl3pPr marL="971550" indent="-2857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3pPr>
            <a:lvl4pPr marL="1314450" indent="-2857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a:p>
            <a:pPr marL="0" indent="0">
              <a:buNone/>
            </a:pPr>
            <a:endParaRPr lang="en-GB" dirty="0"/>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86232" y="1403986"/>
            <a:ext cx="4040188" cy="3030538"/>
          </a:xfrm>
          <a:prstGeom prst="rect">
            <a:avLst/>
          </a:prstGeom>
        </p:spPr>
      </p:pic>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469436" y="1482751"/>
            <a:ext cx="4041775" cy="3030538"/>
          </a:xfrm>
          <a:prstGeom prst="rect">
            <a:avLst/>
          </a:prstGeom>
        </p:spPr>
      </p:pic>
    </p:spTree>
    <p:extLst>
      <p:ext uri="{BB962C8B-B14F-4D97-AF65-F5344CB8AC3E}">
        <p14:creationId xmlns:p14="http://schemas.microsoft.com/office/powerpoint/2010/main" val="351525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8200" y="2066926"/>
            <a:ext cx="8229600" cy="3970318"/>
          </a:xfrm>
          <a:prstGeom prst="rect">
            <a:avLst/>
          </a:prstGeom>
          <a:noFill/>
        </p:spPr>
        <p:txBody>
          <a:bodyPr>
            <a:spAutoFit/>
          </a:bodyPr>
          <a:lstStyle/>
          <a:p>
            <a:pPr eaLnBrk="1" hangingPunct="1">
              <a:lnSpc>
                <a:spcPct val="150000"/>
              </a:lnSpc>
              <a:defRPr/>
            </a:pPr>
            <a:endParaRPr lang="en-GB" sz="2800" dirty="0" smtClean="0">
              <a:solidFill>
                <a:schemeClr val="tx2">
                  <a:lumMod val="75000"/>
                </a:schemeClr>
              </a:solidFill>
            </a:endParaRPr>
          </a:p>
          <a:p>
            <a:pPr eaLnBrk="1" hangingPunct="1">
              <a:lnSpc>
                <a:spcPct val="150000"/>
              </a:lnSpc>
              <a:defRPr/>
            </a:pPr>
            <a:r>
              <a:rPr lang="en-GB" sz="2800" dirty="0" smtClean="0">
                <a:solidFill>
                  <a:schemeClr val="tx2">
                    <a:lumMod val="75000"/>
                  </a:schemeClr>
                </a:solidFill>
              </a:rPr>
              <a:t>Conduct </a:t>
            </a:r>
            <a:r>
              <a:rPr lang="en-GB" sz="2800" dirty="0">
                <a:solidFill>
                  <a:schemeClr val="tx2">
                    <a:lumMod val="75000"/>
                  </a:schemeClr>
                </a:solidFill>
              </a:rPr>
              <a:t>any repeat verification of processes, steps, activities or things you measured.</a:t>
            </a:r>
          </a:p>
          <a:p>
            <a:pPr eaLnBrk="1" hangingPunct="1">
              <a:lnSpc>
                <a:spcPct val="150000"/>
              </a:lnSpc>
              <a:defRPr/>
            </a:pPr>
            <a:endParaRPr lang="en-GB" sz="2800" dirty="0">
              <a:solidFill>
                <a:srgbClr val="002060"/>
              </a:solidFill>
              <a:latin typeface="+mj-lt"/>
            </a:endParaRPr>
          </a:p>
          <a:p>
            <a:pPr eaLnBrk="1" hangingPunct="1">
              <a:lnSpc>
                <a:spcPct val="150000"/>
              </a:lnSpc>
              <a:defRPr/>
            </a:pPr>
            <a:r>
              <a:rPr lang="en-GB" sz="2800" dirty="0" smtClean="0">
                <a:solidFill>
                  <a:srgbClr val="002060"/>
                </a:solidFill>
                <a:latin typeface="+mj-lt"/>
              </a:rPr>
              <a:t>How </a:t>
            </a:r>
            <a:r>
              <a:rPr lang="en-GB" sz="2800" dirty="0">
                <a:solidFill>
                  <a:srgbClr val="002060"/>
                </a:solidFill>
                <a:latin typeface="+mj-lt"/>
              </a:rPr>
              <a:t>does it compare to your original analysis?</a:t>
            </a:r>
          </a:p>
          <a:p>
            <a:pPr eaLnBrk="1" hangingPunct="1">
              <a:lnSpc>
                <a:spcPct val="150000"/>
              </a:lnSpc>
              <a:defRPr/>
            </a:pPr>
            <a:r>
              <a:rPr lang="en-GB" sz="2800" i="1" dirty="0" smtClean="0">
                <a:solidFill>
                  <a:srgbClr val="002060"/>
                </a:solidFill>
                <a:latin typeface="+mj-lt"/>
              </a:rPr>
              <a:t>Lean never finishes</a:t>
            </a:r>
            <a:endParaRPr lang="en-GB" sz="2800" i="1" dirty="0">
              <a:solidFill>
                <a:srgbClr val="002060"/>
              </a:solidFill>
              <a:latin typeface="+mj-lt"/>
            </a:endParaRPr>
          </a:p>
        </p:txBody>
      </p:sp>
      <p:sp>
        <p:nvSpPr>
          <p:cNvPr id="3" name="TextBox 2"/>
          <p:cNvSpPr txBox="1"/>
          <p:nvPr/>
        </p:nvSpPr>
        <p:spPr>
          <a:xfrm>
            <a:off x="1927225" y="715963"/>
            <a:ext cx="8229600" cy="1569660"/>
          </a:xfrm>
          <a:prstGeom prst="rect">
            <a:avLst/>
          </a:prstGeom>
          <a:noFill/>
        </p:spPr>
        <p:txBody>
          <a:bodyPr>
            <a:spAutoFit/>
          </a:bodyPr>
          <a:lstStyle/>
          <a:p>
            <a:pPr eaLnBrk="1" hangingPunct="1">
              <a:defRPr/>
            </a:pPr>
            <a:endParaRPr lang="en-GB" sz="3200" dirty="0" smtClean="0"/>
          </a:p>
          <a:p>
            <a:pPr eaLnBrk="1" hangingPunct="1">
              <a:defRPr/>
            </a:pPr>
            <a:r>
              <a:rPr lang="en-GB" sz="3200" dirty="0" smtClean="0"/>
              <a:t>Review </a:t>
            </a:r>
            <a:r>
              <a:rPr lang="en-GB" sz="3200" dirty="0"/>
              <a:t>your Target Condition and Challenge  Statements</a:t>
            </a:r>
          </a:p>
        </p:txBody>
      </p:sp>
      <p:sp>
        <p:nvSpPr>
          <p:cNvPr id="5" name="Title 4"/>
          <p:cNvSpPr>
            <a:spLocks noGrp="1"/>
          </p:cNvSpPr>
          <p:nvPr>
            <p:ph type="title"/>
          </p:nvPr>
        </p:nvSpPr>
        <p:spPr/>
        <p:txBody>
          <a:bodyPr/>
          <a:lstStyle/>
          <a:p>
            <a:endParaRPr lang="en-GB" dirty="0"/>
          </a:p>
        </p:txBody>
      </p:sp>
    </p:spTree>
    <p:extLst>
      <p:ext uri="{BB962C8B-B14F-4D97-AF65-F5344CB8AC3E}">
        <p14:creationId xmlns:p14="http://schemas.microsoft.com/office/powerpoint/2010/main" val="177418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2701" y="2838451"/>
            <a:ext cx="7178675" cy="708025"/>
          </a:xfrm>
          <a:prstGeom prst="rect">
            <a:avLst/>
          </a:prstGeom>
          <a:noFill/>
        </p:spPr>
        <p:txBody>
          <a:bodyPr>
            <a:spAutoFit/>
          </a:bodyPr>
          <a:lstStyle/>
          <a:p>
            <a:pPr algn="ctr" eaLnBrk="1" hangingPunct="1">
              <a:defRPr/>
            </a:pPr>
            <a:r>
              <a:rPr lang="en-GB" sz="4000" dirty="0"/>
              <a:t>Report Out</a:t>
            </a:r>
          </a:p>
        </p:txBody>
      </p:sp>
      <p:sp>
        <p:nvSpPr>
          <p:cNvPr id="4" name="Title 3"/>
          <p:cNvSpPr>
            <a:spLocks noGrp="1"/>
          </p:cNvSpPr>
          <p:nvPr>
            <p:ph type="title"/>
          </p:nvPr>
        </p:nvSpPr>
        <p:spPr/>
        <p:txBody>
          <a:bodyPr/>
          <a:lstStyle/>
          <a:p>
            <a:r>
              <a:rPr lang="en-GB" dirty="0" smtClean="0"/>
              <a:t>Sharing success through</a:t>
            </a:r>
            <a:endParaRPr lang="en-GB" dirty="0"/>
          </a:p>
        </p:txBody>
      </p:sp>
    </p:spTree>
    <p:extLst>
      <p:ext uri="{BB962C8B-B14F-4D97-AF65-F5344CB8AC3E}">
        <p14:creationId xmlns:p14="http://schemas.microsoft.com/office/powerpoint/2010/main" val="38350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5" descr="C:\Users\bbzmg\AppData\Local\Microsoft\Windows\Temporary Internet Files\Content.IE5\G94ZIOMU\ques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4432301"/>
            <a:ext cx="13874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9" name="Picture 5" descr="C:\Users\bbzmg\AppData\Local\Microsoft\Windows\Temporary Internet Files\Content.IE5\G94ZIOMU\ques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1" y="3114676"/>
            <a:ext cx="2430463"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5" descr="C:\Users\bbzmg\AppData\Local\Microsoft\Windows\Temporary Internet Files\Content.IE5\G94ZIOMU\ques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939" y="2184401"/>
            <a:ext cx="250348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1" name="Picture 5" descr="C:\Users\bbzmg\AppData\Local\Microsoft\Windows\Temporary Internet Files\Content.IE5\G94ZIOMU\ques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76" y="1032387"/>
            <a:ext cx="4219575" cy="318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931025" y="5368870"/>
            <a:ext cx="3594100" cy="1323439"/>
          </a:xfrm>
          <a:prstGeom prst="rect">
            <a:avLst/>
          </a:prstGeom>
          <a:noFill/>
        </p:spPr>
        <p:txBody>
          <a:bodyPr>
            <a:spAutoFit/>
          </a:bodyPr>
          <a:lstStyle/>
          <a:p>
            <a:pPr eaLnBrk="1" hangingPunct="1">
              <a:defRPr/>
            </a:pPr>
            <a:r>
              <a:rPr lang="en-GB" sz="4000" dirty="0">
                <a:solidFill>
                  <a:schemeClr val="tx2">
                    <a:lumMod val="75000"/>
                  </a:schemeClr>
                </a:solidFill>
              </a:rPr>
              <a:t>Any questions..</a:t>
            </a:r>
            <a:endParaRPr lang="en-GB" sz="2800" dirty="0">
              <a:solidFill>
                <a:schemeClr val="tx2">
                  <a:lumMod val="75000"/>
                </a:schemeClr>
              </a:solidFill>
            </a:endParaRPr>
          </a:p>
        </p:txBody>
      </p:sp>
      <p:sp>
        <p:nvSpPr>
          <p:cNvPr id="2" name="Title 1"/>
          <p:cNvSpPr>
            <a:spLocks noGrp="1"/>
          </p:cNvSpPr>
          <p:nvPr>
            <p:ph type="title"/>
          </p:nvPr>
        </p:nvSpPr>
        <p:spPr/>
        <p:txBody>
          <a:bodyPr/>
          <a:lstStyle/>
          <a:p>
            <a:r>
              <a:rPr lang="en-GB" i="1" dirty="0" smtClean="0"/>
              <a:t>http://</a:t>
            </a:r>
            <a:r>
              <a:rPr lang="en-GB" i="1" dirty="0"/>
              <a:t>www.leanhehub.ac.uk/lean-he</a:t>
            </a:r>
            <a:endParaRPr lang="en-GB" dirty="0"/>
          </a:p>
        </p:txBody>
      </p:sp>
    </p:spTree>
    <p:extLst>
      <p:ext uri="{BB962C8B-B14F-4D97-AF65-F5344CB8AC3E}">
        <p14:creationId xmlns:p14="http://schemas.microsoft.com/office/powerpoint/2010/main" val="5358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Tree>
    <p:extLst>
      <p:ext uri="{BB962C8B-B14F-4D97-AF65-F5344CB8AC3E}">
        <p14:creationId xmlns:p14="http://schemas.microsoft.com/office/powerpoint/2010/main" val="30274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9462" y="1425677"/>
            <a:ext cx="8093075" cy="486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7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Removing obstacles - Kaizen</a:t>
            </a:r>
            <a:endParaRPr lang="en-GB" dirty="0"/>
          </a:p>
        </p:txBody>
      </p:sp>
      <p:sp>
        <p:nvSpPr>
          <p:cNvPr id="186370" name="Rectangle 3"/>
          <p:cNvSpPr>
            <a:spLocks noGrp="1" noChangeArrowheads="1"/>
          </p:cNvSpPr>
          <p:nvPr>
            <p:ph idx="4294967295"/>
          </p:nvPr>
        </p:nvSpPr>
        <p:spPr>
          <a:xfrm>
            <a:off x="0" y="2668588"/>
            <a:ext cx="8124825" cy="3763962"/>
          </a:xfrm>
          <a:prstGeom prst="rect">
            <a:avLst/>
          </a:prstGeom>
        </p:spPr>
        <p:txBody>
          <a:bodyPr/>
          <a:lstStyle/>
          <a:p>
            <a:pPr marL="0" indent="0" eaLnBrk="1" hangingPunct="1">
              <a:lnSpc>
                <a:spcPct val="140000"/>
              </a:lnSpc>
              <a:buNone/>
            </a:pPr>
            <a:r>
              <a:rPr lang="en-US" altLang="en-US" dirty="0" smtClean="0">
                <a:solidFill>
                  <a:srgbClr val="000000"/>
                </a:solidFill>
              </a:rPr>
              <a:t>	</a:t>
            </a:r>
            <a:endParaRPr lang="en-US" altLang="en-US" i="1" dirty="0" smtClean="0"/>
          </a:p>
        </p:txBody>
      </p:sp>
      <p:sp>
        <p:nvSpPr>
          <p:cNvPr id="7" name="Title 1"/>
          <p:cNvSpPr txBox="1">
            <a:spLocks/>
          </p:cNvSpPr>
          <p:nvPr/>
        </p:nvSpPr>
        <p:spPr>
          <a:xfrm>
            <a:off x="1776413" y="1151663"/>
            <a:ext cx="8604250" cy="988286"/>
          </a:xfrm>
          <a:prstGeom prst="rect">
            <a:avLst/>
          </a:prstGeom>
        </p:spPr>
        <p:txBody>
          <a:bodyPr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defRPr/>
            </a:pPr>
            <a:endParaRPr lang="en-GB" altLang="en-US" sz="2400" dirty="0">
              <a:solidFill>
                <a:srgbClr val="002060"/>
              </a:solidFill>
              <a:latin typeface="Calibri"/>
            </a:endParaRPr>
          </a:p>
        </p:txBody>
      </p:sp>
      <p:sp>
        <p:nvSpPr>
          <p:cNvPr id="186372" name="Text Box 2"/>
          <p:cNvSpPr txBox="1">
            <a:spLocks noChangeArrowheads="1"/>
          </p:cNvSpPr>
          <p:nvPr/>
        </p:nvSpPr>
        <p:spPr bwMode="auto">
          <a:xfrm>
            <a:off x="5876925" y="2360614"/>
            <a:ext cx="1857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GB" altLang="en-US" sz="1400">
              <a:solidFill>
                <a:prstClr val="black"/>
              </a:solidFill>
              <a:latin typeface="Chelsey"/>
              <a:ea typeface="MS PGothic" panose="020B0600070205080204" pitchFamily="34" charset="-128"/>
              <a:cs typeface="Times New Roman" panose="02020603050405020304" pitchFamily="18" charset="0"/>
            </a:endParaRPr>
          </a:p>
        </p:txBody>
      </p:sp>
      <p:grpSp>
        <p:nvGrpSpPr>
          <p:cNvPr id="186373" name="Group 3"/>
          <p:cNvGrpSpPr>
            <a:grpSpLocks/>
          </p:cNvGrpSpPr>
          <p:nvPr/>
        </p:nvGrpSpPr>
        <p:grpSpPr bwMode="auto">
          <a:xfrm>
            <a:off x="4510088" y="5013325"/>
            <a:ext cx="2919412" cy="1549400"/>
            <a:chOff x="1547664" y="3212976"/>
            <a:chExt cx="5712569" cy="3600400"/>
          </a:xfrm>
        </p:grpSpPr>
        <p:pic>
          <p:nvPicPr>
            <p:cNvPr id="186389" name="Picture 2" descr="http://www.kaizen-news.com/wp-content/uploads/2014/10/kaizen.png"/>
            <p:cNvPicPr>
              <a:picLocks noChangeAspect="1" noChangeArrowheads="1"/>
            </p:cNvPicPr>
            <p:nvPr/>
          </p:nvPicPr>
          <p:blipFill>
            <a:blip r:embed="rId3">
              <a:extLst>
                <a:ext uri="{28A0092B-C50C-407E-A947-70E740481C1C}">
                  <a14:useLocalDpi xmlns:a14="http://schemas.microsoft.com/office/drawing/2010/main" val="0"/>
                </a:ext>
              </a:extLst>
            </a:blip>
            <a:srcRect b="3957"/>
            <a:stretch>
              <a:fillRect/>
            </a:stretch>
          </p:blipFill>
          <p:spPr bwMode="auto">
            <a:xfrm>
              <a:off x="1547664" y="3212976"/>
              <a:ext cx="5712569" cy="339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90" name="Rectangle 2"/>
            <p:cNvSpPr>
              <a:spLocks noChangeArrowheads="1"/>
            </p:cNvSpPr>
            <p:nvPr/>
          </p:nvSpPr>
          <p:spPr bwMode="auto">
            <a:xfrm>
              <a:off x="1907704" y="6597352"/>
              <a:ext cx="2088232" cy="216024"/>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GB" altLang="en-US" sz="2400" baseline="-25000">
                <a:solidFill>
                  <a:prstClr val="black"/>
                </a:solidFill>
                <a:latin typeface="Times" panose="02020603050405020304" pitchFamily="18" charset="0"/>
                <a:cs typeface="Times New Roman" panose="02020603050405020304" pitchFamily="18" charset="0"/>
              </a:endParaRPr>
            </a:p>
          </p:txBody>
        </p:sp>
      </p:grpSp>
      <p:sp>
        <p:nvSpPr>
          <p:cNvPr id="11" name="Title 1"/>
          <p:cNvSpPr txBox="1">
            <a:spLocks/>
          </p:cNvSpPr>
          <p:nvPr/>
        </p:nvSpPr>
        <p:spPr>
          <a:xfrm>
            <a:off x="1847850" y="917575"/>
            <a:ext cx="8675688" cy="552450"/>
          </a:xfrm>
          <a:prstGeom prst="rect">
            <a:avLst/>
          </a:prstGeom>
        </p:spPr>
        <p:txBody>
          <a:bodyPr/>
          <a:lstStyle>
            <a:lvl1pPr algn="l" rtl="0" eaLnBrk="1" fontAlgn="base" hangingPunct="1">
              <a:spcBef>
                <a:spcPct val="0"/>
              </a:spcBef>
              <a:spcAft>
                <a:spcPct val="0"/>
              </a:spcAft>
              <a:defRPr sz="2800" b="1">
                <a:solidFill>
                  <a:srgbClr val="222268"/>
                </a:solidFill>
                <a:latin typeface="+mj-lt"/>
                <a:ea typeface="MS PGothic" pitchFamily="34" charset="-128"/>
                <a:cs typeface="ＭＳ Ｐゴシック" pitchFamily="-8" charset="-128"/>
              </a:defRPr>
            </a:lvl1pPr>
            <a:lvl2pPr algn="l" rtl="0" eaLnBrk="1" fontAlgn="base" hangingPunct="1">
              <a:spcBef>
                <a:spcPct val="0"/>
              </a:spcBef>
              <a:spcAft>
                <a:spcPct val="0"/>
              </a:spcAft>
              <a:defRPr sz="2800" b="1">
                <a:solidFill>
                  <a:srgbClr val="222268"/>
                </a:solidFill>
                <a:latin typeface="Arial" pitchFamily="-8" charset="0"/>
                <a:ea typeface="MS PGothic" pitchFamily="34" charset="-128"/>
                <a:cs typeface="ＭＳ Ｐゴシック" pitchFamily="-8" charset="-128"/>
              </a:defRPr>
            </a:lvl2pPr>
            <a:lvl3pPr algn="l" rtl="0" eaLnBrk="1" fontAlgn="base" hangingPunct="1">
              <a:spcBef>
                <a:spcPct val="0"/>
              </a:spcBef>
              <a:spcAft>
                <a:spcPct val="0"/>
              </a:spcAft>
              <a:defRPr sz="2800" b="1">
                <a:solidFill>
                  <a:srgbClr val="222268"/>
                </a:solidFill>
                <a:latin typeface="Arial" pitchFamily="-8" charset="0"/>
                <a:ea typeface="MS PGothic" pitchFamily="34" charset="-128"/>
                <a:cs typeface="ＭＳ Ｐゴシック" pitchFamily="-8" charset="-128"/>
              </a:defRPr>
            </a:lvl3pPr>
            <a:lvl4pPr algn="l" rtl="0" eaLnBrk="1" fontAlgn="base" hangingPunct="1">
              <a:spcBef>
                <a:spcPct val="0"/>
              </a:spcBef>
              <a:spcAft>
                <a:spcPct val="0"/>
              </a:spcAft>
              <a:defRPr sz="2800" b="1">
                <a:solidFill>
                  <a:srgbClr val="222268"/>
                </a:solidFill>
                <a:latin typeface="Arial" pitchFamily="-8" charset="0"/>
                <a:ea typeface="MS PGothic" pitchFamily="34" charset="-128"/>
                <a:cs typeface="ＭＳ Ｐゴシック" pitchFamily="-8" charset="-128"/>
              </a:defRPr>
            </a:lvl4pPr>
            <a:lvl5pPr algn="l" rtl="0" eaLnBrk="1" fontAlgn="base" hangingPunct="1">
              <a:spcBef>
                <a:spcPct val="0"/>
              </a:spcBef>
              <a:spcAft>
                <a:spcPct val="0"/>
              </a:spcAft>
              <a:defRPr sz="2800" b="1">
                <a:solidFill>
                  <a:srgbClr val="222268"/>
                </a:solidFill>
                <a:latin typeface="Arial" pitchFamily="-8" charset="0"/>
                <a:ea typeface="MS PGothic" pitchFamily="34" charset="-128"/>
                <a:cs typeface="ＭＳ Ｐゴシック" pitchFamily="-8" charset="-128"/>
              </a:defRPr>
            </a:lvl5pPr>
            <a:lvl6pPr marL="457200" algn="l" rtl="0" eaLnBrk="1" fontAlgn="base" hangingPunct="1">
              <a:spcBef>
                <a:spcPct val="0"/>
              </a:spcBef>
              <a:spcAft>
                <a:spcPct val="0"/>
              </a:spcAft>
              <a:defRPr sz="3200">
                <a:solidFill>
                  <a:srgbClr val="003366"/>
                </a:solidFill>
                <a:latin typeface="Arial" pitchFamily="-8" charset="0"/>
              </a:defRPr>
            </a:lvl6pPr>
            <a:lvl7pPr marL="914400" algn="l" rtl="0" eaLnBrk="1" fontAlgn="base" hangingPunct="1">
              <a:spcBef>
                <a:spcPct val="0"/>
              </a:spcBef>
              <a:spcAft>
                <a:spcPct val="0"/>
              </a:spcAft>
              <a:defRPr sz="3200">
                <a:solidFill>
                  <a:srgbClr val="003366"/>
                </a:solidFill>
                <a:latin typeface="Arial" pitchFamily="-8" charset="0"/>
              </a:defRPr>
            </a:lvl7pPr>
            <a:lvl8pPr marL="1371600" algn="l" rtl="0" eaLnBrk="1" fontAlgn="base" hangingPunct="1">
              <a:spcBef>
                <a:spcPct val="0"/>
              </a:spcBef>
              <a:spcAft>
                <a:spcPct val="0"/>
              </a:spcAft>
              <a:defRPr sz="3200">
                <a:solidFill>
                  <a:srgbClr val="003366"/>
                </a:solidFill>
                <a:latin typeface="Arial" pitchFamily="-8" charset="0"/>
              </a:defRPr>
            </a:lvl8pPr>
            <a:lvl9pPr marL="1828800" algn="l" rtl="0" eaLnBrk="1" fontAlgn="base" hangingPunct="1">
              <a:spcBef>
                <a:spcPct val="0"/>
              </a:spcBef>
              <a:spcAft>
                <a:spcPct val="0"/>
              </a:spcAft>
              <a:defRPr sz="3200">
                <a:solidFill>
                  <a:srgbClr val="003366"/>
                </a:solidFill>
                <a:latin typeface="Arial" pitchFamily="-8" charset="0"/>
              </a:defRPr>
            </a:lvl9pPr>
          </a:lstStyle>
          <a:p>
            <a:pPr>
              <a:defRPr/>
            </a:pPr>
            <a:endParaRPr lang="en-GB" sz="3600" b="0" dirty="0">
              <a:solidFill>
                <a:srgbClr val="1F497D">
                  <a:lumMod val="75000"/>
                </a:srgbClr>
              </a:solidFill>
              <a:latin typeface="Calibri"/>
              <a:cs typeface="+mj-cs"/>
            </a:endParaRPr>
          </a:p>
        </p:txBody>
      </p:sp>
      <p:grpSp>
        <p:nvGrpSpPr>
          <p:cNvPr id="186375" name="Group 1"/>
          <p:cNvGrpSpPr>
            <a:grpSpLocks/>
          </p:cNvGrpSpPr>
          <p:nvPr/>
        </p:nvGrpSpPr>
        <p:grpSpPr bwMode="auto">
          <a:xfrm>
            <a:off x="2027238" y="3057525"/>
            <a:ext cx="7885112" cy="1462088"/>
            <a:chOff x="352427" y="1638325"/>
            <a:chExt cx="8275318" cy="1985540"/>
          </a:xfrm>
        </p:grpSpPr>
        <p:sp>
          <p:nvSpPr>
            <p:cNvPr id="12" name="Rounded Rectangle 11"/>
            <p:cNvSpPr/>
            <p:nvPr/>
          </p:nvSpPr>
          <p:spPr bwMode="auto">
            <a:xfrm>
              <a:off x="368050" y="1647933"/>
              <a:ext cx="2003753" cy="74074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base">
                <a:spcBef>
                  <a:spcPct val="0"/>
                </a:spcBef>
                <a:spcAft>
                  <a:spcPct val="0"/>
                </a:spcAft>
                <a:defRPr/>
              </a:pPr>
              <a:r>
                <a:rPr lang="en-US" sz="2800" b="1" dirty="0">
                  <a:solidFill>
                    <a:prstClr val="white"/>
                  </a:solidFill>
                  <a:latin typeface="Arial" pitchFamily="34" charset="0"/>
                  <a:cs typeface="Times New Roman" panose="02020603050405020304" pitchFamily="18" charset="0"/>
                </a:rPr>
                <a:t>Kai</a:t>
              </a:r>
              <a:endParaRPr lang="en-GB" sz="2800" baseline="-25000" dirty="0">
                <a:solidFill>
                  <a:prstClr val="white"/>
                </a:solidFill>
                <a:latin typeface="Times" pitchFamily="-8" charset="0"/>
                <a:cs typeface="Times New Roman" panose="02020603050405020304" pitchFamily="18" charset="0"/>
              </a:endParaRPr>
            </a:p>
          </p:txBody>
        </p:sp>
        <p:sp>
          <p:nvSpPr>
            <p:cNvPr id="13" name="Rounded Rectangle 12"/>
            <p:cNvSpPr/>
            <p:nvPr/>
          </p:nvSpPr>
          <p:spPr bwMode="auto">
            <a:xfrm>
              <a:off x="352427" y="2883123"/>
              <a:ext cx="2003753" cy="74074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base">
                <a:spcBef>
                  <a:spcPct val="0"/>
                </a:spcBef>
                <a:spcAft>
                  <a:spcPct val="0"/>
                </a:spcAft>
                <a:defRPr/>
              </a:pPr>
              <a:r>
                <a:rPr lang="en-US" sz="2800" b="1" dirty="0">
                  <a:solidFill>
                    <a:prstClr val="white"/>
                  </a:solidFill>
                  <a:latin typeface="Arial" pitchFamily="34" charset="0"/>
                  <a:cs typeface="Times New Roman" panose="02020603050405020304" pitchFamily="18" charset="0"/>
                </a:rPr>
                <a:t>Zen</a:t>
              </a:r>
              <a:endParaRPr lang="en-GB" sz="2800" baseline="-25000" dirty="0">
                <a:solidFill>
                  <a:prstClr val="white"/>
                </a:solidFill>
                <a:latin typeface="Times" pitchFamily="-8" charset="0"/>
                <a:cs typeface="Times New Roman" panose="02020603050405020304" pitchFamily="18" charset="0"/>
              </a:endParaRPr>
            </a:p>
          </p:txBody>
        </p:sp>
        <p:sp>
          <p:nvSpPr>
            <p:cNvPr id="14" name="Rounded Rectangle 13"/>
            <p:cNvSpPr/>
            <p:nvPr/>
          </p:nvSpPr>
          <p:spPr bwMode="auto">
            <a:xfrm>
              <a:off x="2878858" y="1638325"/>
              <a:ext cx="5735107" cy="74074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base">
                <a:spcBef>
                  <a:spcPct val="0"/>
                </a:spcBef>
                <a:spcAft>
                  <a:spcPct val="0"/>
                </a:spcAft>
                <a:defRPr/>
              </a:pPr>
              <a:r>
                <a:rPr lang="en-US" sz="2800" dirty="0">
                  <a:solidFill>
                    <a:prstClr val="white"/>
                  </a:solidFill>
                  <a:latin typeface="Arial" pitchFamily="34" charset="0"/>
                  <a:cs typeface="Times New Roman" panose="02020603050405020304" pitchFamily="18" charset="0"/>
                </a:rPr>
                <a:t>Take apart and make new</a:t>
              </a:r>
              <a:endParaRPr lang="en-GB" sz="2800" baseline="-25000" dirty="0">
                <a:solidFill>
                  <a:prstClr val="white"/>
                </a:solidFill>
                <a:latin typeface="Times" pitchFamily="-8" charset="0"/>
                <a:cs typeface="Times New Roman" panose="02020603050405020304" pitchFamily="18" charset="0"/>
              </a:endParaRPr>
            </a:p>
          </p:txBody>
        </p:sp>
        <p:sp>
          <p:nvSpPr>
            <p:cNvPr id="15" name="Rounded Rectangle 14"/>
            <p:cNvSpPr/>
            <p:nvPr/>
          </p:nvSpPr>
          <p:spPr bwMode="auto">
            <a:xfrm>
              <a:off x="2892638" y="2883123"/>
              <a:ext cx="5735107" cy="74074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base">
                <a:spcBef>
                  <a:spcPct val="0"/>
                </a:spcBef>
                <a:spcAft>
                  <a:spcPct val="0"/>
                </a:spcAft>
                <a:defRPr/>
              </a:pPr>
              <a:r>
                <a:rPr lang="en-US" sz="2800" dirty="0">
                  <a:solidFill>
                    <a:prstClr val="white"/>
                  </a:solidFill>
                  <a:latin typeface="Arial" pitchFamily="34" charset="0"/>
                  <a:cs typeface="Times New Roman" panose="02020603050405020304" pitchFamily="18" charset="0"/>
                </a:rPr>
                <a:t>Think about, so as to help others</a:t>
              </a:r>
              <a:endParaRPr lang="en-GB" sz="2800" baseline="-25000" dirty="0">
                <a:solidFill>
                  <a:prstClr val="white"/>
                </a:solidFill>
                <a:latin typeface="Times" pitchFamily="-8" charset="0"/>
                <a:cs typeface="Times New Roman" panose="02020603050405020304" pitchFamily="18" charset="0"/>
              </a:endParaRPr>
            </a:p>
          </p:txBody>
        </p:sp>
      </p:grpSp>
      <p:sp>
        <p:nvSpPr>
          <p:cNvPr id="16" name="Title 1"/>
          <p:cNvSpPr txBox="1">
            <a:spLocks/>
          </p:cNvSpPr>
          <p:nvPr/>
        </p:nvSpPr>
        <p:spPr>
          <a:xfrm>
            <a:off x="2149476" y="1392238"/>
            <a:ext cx="7858125" cy="1143000"/>
          </a:xfrm>
          <a:prstGeom prst="rect">
            <a:avLst/>
          </a:prstGeom>
        </p:spPr>
        <p:txBody>
          <a:bodyPr anchor="ctr">
            <a:norm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fontAlgn="base">
              <a:spcAft>
                <a:spcPct val="0"/>
              </a:spcAft>
              <a:defRPr/>
            </a:pPr>
            <a:r>
              <a:rPr lang="en-GB" sz="5400" dirty="0">
                <a:solidFill>
                  <a:srgbClr val="1F497D">
                    <a:lumMod val="75000"/>
                  </a:srgbClr>
                </a:solidFill>
                <a:latin typeface="Calibri"/>
              </a:rPr>
              <a:t>A Definition</a:t>
            </a:r>
          </a:p>
        </p:txBody>
      </p:sp>
    </p:spTree>
    <p:extLst>
      <p:ext uri="{BB962C8B-B14F-4D97-AF65-F5344CB8AC3E}">
        <p14:creationId xmlns:p14="http://schemas.microsoft.com/office/powerpoint/2010/main" val="59498310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normAutofit fontScale="90000"/>
          </a:bodyPr>
          <a:lstStyle/>
          <a:p>
            <a:r>
              <a:rPr lang="en-GB" altLang="en-US" dirty="0" smtClean="0"/>
              <a:t/>
            </a:r>
            <a:br>
              <a:rPr lang="en-GB" altLang="en-US" dirty="0" smtClean="0"/>
            </a:br>
            <a:r>
              <a:rPr lang="en-GB" altLang="en-US" dirty="0" smtClean="0"/>
              <a:t>What our project was</a:t>
            </a:r>
            <a:r>
              <a:rPr lang="en-US" altLang="en-US" dirty="0" smtClean="0"/>
              <a:t/>
            </a:r>
            <a:br>
              <a:rPr lang="en-US" altLang="en-US" dirty="0" smtClean="0"/>
            </a:br>
            <a:endParaRPr lang="en-US" altLang="en-US" dirty="0" smtClean="0"/>
          </a:p>
        </p:txBody>
      </p:sp>
      <p:sp>
        <p:nvSpPr>
          <p:cNvPr id="188419" name="Content Placeholder 2"/>
          <p:cNvSpPr>
            <a:spLocks noGrp="1"/>
          </p:cNvSpPr>
          <p:nvPr>
            <p:ph sz="half" idx="4294967295"/>
          </p:nvPr>
        </p:nvSpPr>
        <p:spPr>
          <a:xfrm>
            <a:off x="0" y="1600200"/>
            <a:ext cx="5384800" cy="4525963"/>
          </a:xfrm>
        </p:spPr>
        <p:txBody>
          <a:bodyPr/>
          <a:lstStyle/>
          <a:p>
            <a:endParaRPr lang="en-GB" altLang="en-US" dirty="0" smtClean="0"/>
          </a:p>
          <a:p>
            <a:endParaRPr lang="en-GB" altLang="en-US" dirty="0" smtClean="0"/>
          </a:p>
        </p:txBody>
      </p:sp>
      <p:pic>
        <p:nvPicPr>
          <p:cNvPr id="188420"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8620125" y="3938588"/>
            <a:ext cx="3571875" cy="2678112"/>
          </a:xfrm>
        </p:spPr>
      </p:pic>
      <p:pic>
        <p:nvPicPr>
          <p:cNvPr id="1884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1" y="1245393"/>
            <a:ext cx="348932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808" y="1365530"/>
            <a:ext cx="337185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7186" y="3938588"/>
            <a:ext cx="3324225"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61644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used Lean techniques</a:t>
            </a:r>
            <a:endParaRPr lang="en-GB" dirty="0"/>
          </a:p>
        </p:txBody>
      </p:sp>
      <p:sp>
        <p:nvSpPr>
          <p:cNvPr id="4" name="Content Placeholder 3"/>
          <p:cNvSpPr>
            <a:spLocks noGrp="1"/>
          </p:cNvSpPr>
          <p:nvPr>
            <p:ph idx="4294967295"/>
          </p:nvPr>
        </p:nvSpPr>
        <p:spPr>
          <a:xfrm>
            <a:off x="0" y="1203325"/>
            <a:ext cx="8143875" cy="3911600"/>
          </a:xfrm>
          <a:prstGeom prst="rect">
            <a:avLst/>
          </a:prstGeom>
        </p:spPr>
        <p:txBody>
          <a:bodyPr rtlCol="0">
            <a:noAutofit/>
          </a:bodyPr>
          <a:lstStyle/>
          <a:p>
            <a:pPr marL="34290" indent="0" eaLnBrk="1" fontAlgn="auto" hangingPunct="1">
              <a:spcAft>
                <a:spcPts val="0"/>
              </a:spcAft>
              <a:buNone/>
              <a:defRPr/>
            </a:pPr>
            <a:r>
              <a:rPr lang="en-GB" sz="2000" dirty="0">
                <a:solidFill>
                  <a:schemeClr val="tx2">
                    <a:lumMod val="75000"/>
                  </a:schemeClr>
                </a:solidFill>
              </a:rPr>
              <a:t>	</a:t>
            </a:r>
          </a:p>
        </p:txBody>
      </p:sp>
      <p:sp>
        <p:nvSpPr>
          <p:cNvPr id="190467"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C4C87F00-5CAD-4697-9083-2494D3E76A51}" type="slidenum">
              <a:rPr lang="en-US" altLang="en-US" sz="900">
                <a:solidFill>
                  <a:srgbClr val="7F7F7F"/>
                </a:solidFill>
                <a:latin typeface="Times New Roman" panose="02020603050405020304" pitchFamily="18" charset="0"/>
                <a:cs typeface="Times New Roman" panose="02020603050405020304" pitchFamily="18" charset="0"/>
              </a:rPr>
              <a:pPr fontAlgn="base">
                <a:spcBef>
                  <a:spcPct val="0"/>
                </a:spcBef>
                <a:spcAft>
                  <a:spcPct val="0"/>
                </a:spcAft>
                <a:buNone/>
              </a:pPr>
              <a:t>5</a:t>
            </a:fld>
            <a:endParaRPr lang="en-US" altLang="en-US" sz="900">
              <a:solidFill>
                <a:srgbClr val="7F7F7F"/>
              </a:solidFill>
              <a:latin typeface="Times New Roman" panose="02020603050405020304" pitchFamily="18" charset="0"/>
              <a:cs typeface="Times New Roman" panose="02020603050405020304" pitchFamily="18" charset="0"/>
            </a:endParaRPr>
          </a:p>
        </p:txBody>
      </p:sp>
      <p:grpSp>
        <p:nvGrpSpPr>
          <p:cNvPr id="190468" name="Group 3"/>
          <p:cNvGrpSpPr>
            <a:grpSpLocks/>
          </p:cNvGrpSpPr>
          <p:nvPr/>
        </p:nvGrpSpPr>
        <p:grpSpPr bwMode="auto">
          <a:xfrm>
            <a:off x="2505076" y="2016125"/>
            <a:ext cx="7224713" cy="4006240"/>
            <a:chOff x="1653914" y="2186862"/>
            <a:chExt cx="5932956" cy="3055882"/>
          </a:xfrm>
        </p:grpSpPr>
        <p:grpSp>
          <p:nvGrpSpPr>
            <p:cNvPr id="190469" name="Group 39"/>
            <p:cNvGrpSpPr>
              <a:grpSpLocks/>
            </p:cNvGrpSpPr>
            <p:nvPr/>
          </p:nvGrpSpPr>
          <p:grpSpPr bwMode="auto">
            <a:xfrm>
              <a:off x="4880017" y="3870122"/>
              <a:ext cx="377190" cy="377190"/>
              <a:chOff x="4929190" y="4112298"/>
              <a:chExt cx="502920" cy="502920"/>
            </a:xfrm>
          </p:grpSpPr>
          <p:sp>
            <p:nvSpPr>
              <p:cNvPr id="42" name="Oval 41"/>
              <p:cNvSpPr/>
              <p:nvPr/>
            </p:nvSpPr>
            <p:spPr>
              <a:xfrm>
                <a:off x="4929797" y="4112179"/>
                <a:ext cx="502343" cy="503741"/>
              </a:xfrm>
              <a:prstGeom prst="ellipse">
                <a:avLst/>
              </a:prstGeom>
              <a:noFill/>
              <a:ln w="571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Calibri"/>
                </a:endParaRPr>
              </a:p>
            </p:txBody>
          </p:sp>
          <p:sp>
            <p:nvSpPr>
              <p:cNvPr id="43" name="Oval 42"/>
              <p:cNvSpPr>
                <a:spLocks noChangeAspect="1"/>
              </p:cNvSpPr>
              <p:nvPr/>
            </p:nvSpPr>
            <p:spPr>
              <a:xfrm>
                <a:off x="5042780" y="4225198"/>
                <a:ext cx="274638" cy="276089"/>
              </a:xfrm>
              <a:prstGeom prst="ellipse">
                <a:avLst/>
              </a:prstGeom>
              <a:noFill/>
              <a:ln w="571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Calibri"/>
                </a:endParaRPr>
              </a:p>
            </p:txBody>
          </p:sp>
          <p:sp>
            <p:nvSpPr>
              <p:cNvPr id="44" name="Oval 43"/>
              <p:cNvSpPr>
                <a:spLocks noChangeAspect="1"/>
              </p:cNvSpPr>
              <p:nvPr/>
            </p:nvSpPr>
            <p:spPr>
              <a:xfrm>
                <a:off x="5141859" y="4320457"/>
                <a:ext cx="83434" cy="82342"/>
              </a:xfrm>
              <a:prstGeom prst="ellipse">
                <a:avLst/>
              </a:prstGeom>
              <a:solidFill>
                <a:schemeClr val="tx1">
                  <a:lumMod val="65000"/>
                  <a:lumOff val="35000"/>
                </a:schemeClr>
              </a:solidFill>
              <a:ln w="63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Calibri"/>
                </a:endParaRPr>
              </a:p>
            </p:txBody>
          </p:sp>
        </p:grpSp>
        <p:sp>
          <p:nvSpPr>
            <p:cNvPr id="7" name="TextBox 6"/>
            <p:cNvSpPr txBox="1"/>
            <p:nvPr/>
          </p:nvSpPr>
          <p:spPr>
            <a:xfrm>
              <a:off x="2063263" y="2822592"/>
              <a:ext cx="451066" cy="320279"/>
            </a:xfrm>
            <a:prstGeom prst="rect">
              <a:avLst/>
            </a:prstGeom>
            <a:noFill/>
          </p:spPr>
          <p:txBody>
            <a:bodyPr lIns="61496" tIns="30746" rIns="61496" bIns="30746">
              <a:spAutoFit/>
            </a:bodyPr>
            <a:lstStyle/>
            <a:p>
              <a:pPr algn="ctr" eaLnBrk="0" fontAlgn="base" hangingPunct="0">
                <a:spcBef>
                  <a:spcPct val="0"/>
                </a:spcBef>
                <a:spcAft>
                  <a:spcPct val="0"/>
                </a:spcAft>
                <a:defRPr/>
              </a:pPr>
              <a:r>
                <a:rPr lang="en-US" sz="2325" b="1" dirty="0">
                  <a:solidFill>
                    <a:srgbClr val="002060"/>
                  </a:solidFill>
                  <a:latin typeface="Helvetica"/>
                  <a:cs typeface="Helvetica"/>
                </a:rPr>
                <a:t>1</a:t>
              </a:r>
            </a:p>
          </p:txBody>
        </p:sp>
        <p:sp>
          <p:nvSpPr>
            <p:cNvPr id="8" name="TextBox 7"/>
            <p:cNvSpPr txBox="1"/>
            <p:nvPr/>
          </p:nvSpPr>
          <p:spPr>
            <a:xfrm>
              <a:off x="3451661" y="2814116"/>
              <a:ext cx="451066" cy="320279"/>
            </a:xfrm>
            <a:prstGeom prst="rect">
              <a:avLst/>
            </a:prstGeom>
            <a:noFill/>
          </p:spPr>
          <p:txBody>
            <a:bodyPr lIns="61496" tIns="30746" rIns="61496" bIns="30746">
              <a:spAutoFit/>
            </a:bodyPr>
            <a:lstStyle/>
            <a:p>
              <a:pPr algn="ctr" eaLnBrk="0" fontAlgn="base" hangingPunct="0">
                <a:spcBef>
                  <a:spcPct val="0"/>
                </a:spcBef>
                <a:spcAft>
                  <a:spcPct val="0"/>
                </a:spcAft>
                <a:defRPr/>
              </a:pPr>
              <a:r>
                <a:rPr lang="en-US" sz="2325" b="1" dirty="0">
                  <a:solidFill>
                    <a:srgbClr val="002060"/>
                  </a:solidFill>
                  <a:latin typeface="Helvetica"/>
                  <a:cs typeface="Helvetica"/>
                </a:rPr>
                <a:t>2</a:t>
              </a:r>
            </a:p>
          </p:txBody>
        </p:sp>
        <p:sp>
          <p:nvSpPr>
            <p:cNvPr id="9" name="TextBox 8"/>
            <p:cNvSpPr txBox="1"/>
            <p:nvPr/>
          </p:nvSpPr>
          <p:spPr>
            <a:xfrm>
              <a:off x="4838755" y="2814116"/>
              <a:ext cx="451066" cy="320279"/>
            </a:xfrm>
            <a:prstGeom prst="rect">
              <a:avLst/>
            </a:prstGeom>
            <a:noFill/>
          </p:spPr>
          <p:txBody>
            <a:bodyPr lIns="61496" tIns="30746" rIns="61496" bIns="30746">
              <a:spAutoFit/>
            </a:bodyPr>
            <a:lstStyle/>
            <a:p>
              <a:pPr algn="ctr" eaLnBrk="0" fontAlgn="base" hangingPunct="0">
                <a:spcBef>
                  <a:spcPct val="0"/>
                </a:spcBef>
                <a:spcAft>
                  <a:spcPct val="0"/>
                </a:spcAft>
                <a:defRPr/>
              </a:pPr>
              <a:r>
                <a:rPr lang="en-US" sz="2325" b="1" dirty="0">
                  <a:solidFill>
                    <a:srgbClr val="002060"/>
                  </a:solidFill>
                  <a:latin typeface="Helvetica"/>
                  <a:cs typeface="Helvetica"/>
                </a:rPr>
                <a:t>3</a:t>
              </a:r>
            </a:p>
          </p:txBody>
        </p:sp>
        <p:sp>
          <p:nvSpPr>
            <p:cNvPr id="10" name="TextBox 9"/>
            <p:cNvSpPr txBox="1"/>
            <p:nvPr/>
          </p:nvSpPr>
          <p:spPr>
            <a:xfrm>
              <a:off x="6567408" y="2814116"/>
              <a:ext cx="451066" cy="320279"/>
            </a:xfrm>
            <a:prstGeom prst="rect">
              <a:avLst/>
            </a:prstGeom>
            <a:noFill/>
          </p:spPr>
          <p:txBody>
            <a:bodyPr lIns="61496" tIns="30746" rIns="61496" bIns="30746">
              <a:spAutoFit/>
            </a:bodyPr>
            <a:lstStyle/>
            <a:p>
              <a:pPr algn="ctr" eaLnBrk="0" fontAlgn="base" hangingPunct="0">
                <a:spcBef>
                  <a:spcPct val="0"/>
                </a:spcBef>
                <a:spcAft>
                  <a:spcPct val="0"/>
                </a:spcAft>
                <a:defRPr/>
              </a:pPr>
              <a:r>
                <a:rPr lang="en-US" sz="2325" b="1" dirty="0">
                  <a:solidFill>
                    <a:srgbClr val="002060"/>
                  </a:solidFill>
                  <a:latin typeface="Helvetica"/>
                  <a:cs typeface="Helvetica"/>
                </a:rPr>
                <a:t>4</a:t>
              </a:r>
            </a:p>
          </p:txBody>
        </p:sp>
        <p:cxnSp>
          <p:nvCxnSpPr>
            <p:cNvPr id="11" name="Straight Arrow Connector 10"/>
            <p:cNvCxnSpPr/>
            <p:nvPr/>
          </p:nvCxnSpPr>
          <p:spPr>
            <a:xfrm>
              <a:off x="2545617" y="3041767"/>
              <a:ext cx="872149" cy="0"/>
            </a:xfrm>
            <a:prstGeom prst="straightConnector1">
              <a:avLst/>
            </a:prstGeom>
            <a:ln w="38100">
              <a:solidFill>
                <a:schemeClr val="tx1">
                  <a:lumMod val="50000"/>
                  <a:lumOff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957481" y="3041767"/>
              <a:ext cx="873452" cy="0"/>
            </a:xfrm>
            <a:prstGeom prst="straightConnector1">
              <a:avLst/>
            </a:prstGeom>
            <a:ln w="38100">
              <a:solidFill>
                <a:schemeClr val="tx1">
                  <a:lumMod val="50000"/>
                  <a:lumOff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351093" y="3041767"/>
              <a:ext cx="873452" cy="0"/>
            </a:xfrm>
            <a:prstGeom prst="straightConnector1">
              <a:avLst/>
            </a:prstGeom>
            <a:ln w="38100">
              <a:solidFill>
                <a:schemeClr val="tx1">
                  <a:lumMod val="50000"/>
                  <a:lumOff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0477" name="TextBox 1"/>
            <p:cNvSpPr txBox="1">
              <a:spLocks noChangeArrowheads="1"/>
            </p:cNvSpPr>
            <p:nvPr/>
          </p:nvSpPr>
          <p:spPr bwMode="auto">
            <a:xfrm>
              <a:off x="1661985" y="2186862"/>
              <a:ext cx="5870459" cy="29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78" rIns="68555" bIns="3427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100" b="1">
                  <a:solidFill>
                    <a:srgbClr val="002060"/>
                  </a:solidFill>
                  <a:latin typeface="Helvetica" panose="020B0604020202020204" pitchFamily="34" charset="0"/>
                  <a:cs typeface="Helvetica" panose="020B0604020202020204" pitchFamily="34" charset="0"/>
                </a:rPr>
                <a:t>A systematic, scientific pattern of working</a:t>
              </a:r>
            </a:p>
          </p:txBody>
        </p:sp>
        <p:sp>
          <p:nvSpPr>
            <p:cNvPr id="15" name="Rounded Rectangle 14"/>
            <p:cNvSpPr>
              <a:spLocks noChangeAspect="1"/>
            </p:cNvSpPr>
            <p:nvPr/>
          </p:nvSpPr>
          <p:spPr>
            <a:xfrm>
              <a:off x="6053766" y="3262154"/>
              <a:ext cx="1533104" cy="1512432"/>
            </a:xfrm>
            <a:prstGeom prst="roundRect">
              <a:avLst>
                <a:gd name="adj" fmla="val 7086"/>
              </a:avLst>
            </a:prstGeom>
            <a:noFill/>
            <a:ln w="412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lIns="61496" tIns="30746" rIns="61496" bIns="30746" anchor="ctr"/>
            <a:lstStyle/>
            <a:p>
              <a:pPr algn="ctr" eaLnBrk="0" fontAlgn="base" hangingPunct="0">
                <a:spcBef>
                  <a:spcPct val="0"/>
                </a:spcBef>
                <a:spcAft>
                  <a:spcPct val="0"/>
                </a:spcAft>
                <a:defRPr/>
              </a:pPr>
              <a:endParaRPr lang="en-US" dirty="0">
                <a:solidFill>
                  <a:prstClr val="white"/>
                </a:solidFill>
                <a:latin typeface="Calibri"/>
              </a:endParaRPr>
            </a:p>
          </p:txBody>
        </p:sp>
        <p:sp>
          <p:nvSpPr>
            <p:cNvPr id="16" name="Rounded Rectangle 15"/>
            <p:cNvSpPr>
              <a:spLocks noChangeAspect="1"/>
            </p:cNvSpPr>
            <p:nvPr/>
          </p:nvSpPr>
          <p:spPr>
            <a:xfrm>
              <a:off x="3043615" y="3262154"/>
              <a:ext cx="1268461" cy="1512432"/>
            </a:xfrm>
            <a:prstGeom prst="roundRect">
              <a:avLst>
                <a:gd name="adj" fmla="val 7086"/>
              </a:avLst>
            </a:prstGeom>
            <a:noFill/>
            <a:ln w="412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lIns="61496" tIns="30746" rIns="61496" bIns="30746" anchor="ctr"/>
            <a:lstStyle/>
            <a:p>
              <a:pPr algn="ctr" eaLnBrk="0" fontAlgn="base" hangingPunct="0">
                <a:spcBef>
                  <a:spcPct val="0"/>
                </a:spcBef>
                <a:spcAft>
                  <a:spcPct val="0"/>
                </a:spcAft>
                <a:defRPr/>
              </a:pPr>
              <a:endParaRPr lang="en-US" dirty="0">
                <a:solidFill>
                  <a:prstClr val="white"/>
                </a:solidFill>
                <a:latin typeface="Calibri"/>
              </a:endParaRPr>
            </a:p>
          </p:txBody>
        </p:sp>
        <p:sp>
          <p:nvSpPr>
            <p:cNvPr id="17" name="Rounded Rectangle 16"/>
            <p:cNvSpPr>
              <a:spLocks noChangeAspect="1"/>
            </p:cNvSpPr>
            <p:nvPr/>
          </p:nvSpPr>
          <p:spPr>
            <a:xfrm>
              <a:off x="1653914" y="3262154"/>
              <a:ext cx="1268461" cy="1512432"/>
            </a:xfrm>
            <a:prstGeom prst="roundRect">
              <a:avLst>
                <a:gd name="adj" fmla="val 7086"/>
              </a:avLst>
            </a:prstGeom>
            <a:noFill/>
            <a:ln w="412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lIns="61496" tIns="30746" rIns="61496" bIns="30746" anchor="ctr"/>
            <a:lstStyle/>
            <a:p>
              <a:pPr algn="ctr" eaLnBrk="0" fontAlgn="base" hangingPunct="0">
                <a:spcBef>
                  <a:spcPct val="0"/>
                </a:spcBef>
                <a:spcAft>
                  <a:spcPct val="0"/>
                </a:spcAft>
                <a:defRPr/>
              </a:pPr>
              <a:endParaRPr lang="en-US" dirty="0">
                <a:solidFill>
                  <a:prstClr val="white"/>
                </a:solidFill>
                <a:latin typeface="Calibri"/>
              </a:endParaRPr>
            </a:p>
          </p:txBody>
        </p:sp>
        <p:sp>
          <p:nvSpPr>
            <p:cNvPr id="18" name="Rounded Rectangle 17"/>
            <p:cNvSpPr>
              <a:spLocks noChangeAspect="1"/>
            </p:cNvSpPr>
            <p:nvPr/>
          </p:nvSpPr>
          <p:spPr>
            <a:xfrm>
              <a:off x="4439835" y="3262154"/>
              <a:ext cx="1268461" cy="1512432"/>
            </a:xfrm>
            <a:prstGeom prst="roundRect">
              <a:avLst>
                <a:gd name="adj" fmla="val 7086"/>
              </a:avLst>
            </a:prstGeom>
            <a:noFill/>
            <a:ln w="412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lIns="61496" tIns="30746" rIns="61496" bIns="30746" anchor="ctr"/>
            <a:lstStyle/>
            <a:p>
              <a:pPr algn="ctr" eaLnBrk="0" fontAlgn="base" hangingPunct="0">
                <a:spcBef>
                  <a:spcPct val="0"/>
                </a:spcBef>
                <a:spcAft>
                  <a:spcPct val="0"/>
                </a:spcAft>
                <a:defRPr/>
              </a:pPr>
              <a:endParaRPr lang="en-US" dirty="0">
                <a:solidFill>
                  <a:prstClr val="white"/>
                </a:solidFill>
                <a:latin typeface="Calibri"/>
              </a:endParaRPr>
            </a:p>
          </p:txBody>
        </p:sp>
        <p:sp>
          <p:nvSpPr>
            <p:cNvPr id="190482" name="TextBox 49"/>
            <p:cNvSpPr txBox="1">
              <a:spLocks noChangeArrowheads="1"/>
            </p:cNvSpPr>
            <p:nvPr/>
          </p:nvSpPr>
          <p:spPr bwMode="auto">
            <a:xfrm>
              <a:off x="1653914" y="3296521"/>
              <a:ext cx="1268554" cy="61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96" tIns="30746" rIns="61496" bIns="3074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lnSpc>
                  <a:spcPct val="90000"/>
                </a:lnSpc>
                <a:spcBef>
                  <a:spcPct val="0"/>
                </a:spcBef>
                <a:spcAft>
                  <a:spcPct val="0"/>
                </a:spcAft>
                <a:buNone/>
              </a:pPr>
              <a:r>
                <a:rPr lang="en-US" altLang="en-US" sz="1800" b="1">
                  <a:solidFill>
                    <a:srgbClr val="002060"/>
                  </a:solidFill>
                  <a:latin typeface="Helvetica" panose="020B0604020202020204" pitchFamily="34" charset="0"/>
                  <a:cs typeface="Helvetica" panose="020B0604020202020204" pitchFamily="34" charset="0"/>
                </a:rPr>
                <a:t>Understand</a:t>
              </a:r>
            </a:p>
            <a:p>
              <a:pPr algn="ctr" eaLnBrk="0" fontAlgn="base" hangingPunct="0">
                <a:lnSpc>
                  <a:spcPct val="90000"/>
                </a:lnSpc>
                <a:spcBef>
                  <a:spcPct val="0"/>
                </a:spcBef>
                <a:spcAft>
                  <a:spcPct val="0"/>
                </a:spcAft>
                <a:buNone/>
              </a:pPr>
              <a:r>
                <a:rPr lang="en-US" altLang="en-US" sz="1800" b="1">
                  <a:solidFill>
                    <a:srgbClr val="002060"/>
                  </a:solidFill>
                  <a:latin typeface="Helvetica" panose="020B0604020202020204" pitchFamily="34" charset="0"/>
                  <a:cs typeface="Helvetica" panose="020B0604020202020204" pitchFamily="34" charset="0"/>
                </a:rPr>
                <a:t>the </a:t>
              </a:r>
              <a:r>
                <a:rPr lang="en-US" altLang="en-US" sz="1800" b="1">
                  <a:solidFill>
                    <a:srgbClr val="FF0000"/>
                  </a:solidFill>
                  <a:latin typeface="Helvetica" panose="020B0604020202020204" pitchFamily="34" charset="0"/>
                  <a:cs typeface="Helvetica" panose="020B0604020202020204" pitchFamily="34" charset="0"/>
                </a:rPr>
                <a:t>Direction</a:t>
              </a:r>
            </a:p>
            <a:p>
              <a:pPr algn="ctr" eaLnBrk="0" fontAlgn="base" hangingPunct="0">
                <a:lnSpc>
                  <a:spcPct val="90000"/>
                </a:lnSpc>
                <a:spcBef>
                  <a:spcPct val="0"/>
                </a:spcBef>
                <a:spcAft>
                  <a:spcPct val="0"/>
                </a:spcAft>
                <a:buNone/>
              </a:pPr>
              <a:r>
                <a:rPr lang="en-US" altLang="en-US" sz="1800" b="1">
                  <a:solidFill>
                    <a:srgbClr val="FF0000"/>
                  </a:solidFill>
                  <a:latin typeface="Helvetica" panose="020B0604020202020204" pitchFamily="34" charset="0"/>
                  <a:cs typeface="Helvetica" panose="020B0604020202020204" pitchFamily="34" charset="0"/>
                </a:rPr>
                <a:t>or Challenge</a:t>
              </a:r>
            </a:p>
          </p:txBody>
        </p:sp>
        <p:sp>
          <p:nvSpPr>
            <p:cNvPr id="190483" name="TextBox 50"/>
            <p:cNvSpPr txBox="1">
              <a:spLocks noChangeArrowheads="1"/>
            </p:cNvSpPr>
            <p:nvPr/>
          </p:nvSpPr>
          <p:spPr bwMode="auto">
            <a:xfrm>
              <a:off x="3043876" y="3307404"/>
              <a:ext cx="1268555" cy="55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96" tIns="30746" rIns="61496" bIns="3074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lnSpc>
                  <a:spcPct val="80000"/>
                </a:lnSpc>
                <a:spcBef>
                  <a:spcPct val="0"/>
                </a:spcBef>
                <a:spcAft>
                  <a:spcPct val="0"/>
                </a:spcAft>
                <a:buNone/>
              </a:pPr>
              <a:r>
                <a:rPr lang="en-US" altLang="en-US" sz="1800" b="1">
                  <a:solidFill>
                    <a:srgbClr val="002060"/>
                  </a:solidFill>
                  <a:latin typeface="Helvetica" panose="020B0604020202020204" pitchFamily="34" charset="0"/>
                  <a:cs typeface="Helvetica" panose="020B0604020202020204" pitchFamily="34" charset="0"/>
                </a:rPr>
                <a:t>Grasp the</a:t>
              </a:r>
            </a:p>
            <a:p>
              <a:pPr algn="ctr" eaLnBrk="0" fontAlgn="base" hangingPunct="0">
                <a:lnSpc>
                  <a:spcPct val="80000"/>
                </a:lnSpc>
                <a:spcBef>
                  <a:spcPct val="0"/>
                </a:spcBef>
                <a:spcAft>
                  <a:spcPct val="0"/>
                </a:spcAft>
                <a:buNone/>
              </a:pPr>
              <a:r>
                <a:rPr lang="en-US" altLang="en-US" sz="1800" b="1">
                  <a:solidFill>
                    <a:srgbClr val="FF0000"/>
                  </a:solidFill>
                  <a:latin typeface="Helvetica" panose="020B0604020202020204" pitchFamily="34" charset="0"/>
                  <a:cs typeface="Helvetica" panose="020B0604020202020204" pitchFamily="34" charset="0"/>
                </a:rPr>
                <a:t>Current</a:t>
              </a:r>
            </a:p>
            <a:p>
              <a:pPr algn="ctr" eaLnBrk="0" fontAlgn="base" hangingPunct="0">
                <a:lnSpc>
                  <a:spcPct val="80000"/>
                </a:lnSpc>
                <a:spcBef>
                  <a:spcPct val="0"/>
                </a:spcBef>
                <a:spcAft>
                  <a:spcPct val="0"/>
                </a:spcAft>
                <a:buNone/>
              </a:pPr>
              <a:r>
                <a:rPr lang="en-US" altLang="en-US" sz="1800" b="1">
                  <a:solidFill>
                    <a:srgbClr val="FF0000"/>
                  </a:solidFill>
                  <a:latin typeface="Helvetica" panose="020B0604020202020204" pitchFamily="34" charset="0"/>
                  <a:cs typeface="Helvetica" panose="020B0604020202020204" pitchFamily="34" charset="0"/>
                </a:rPr>
                <a:t>Condition</a:t>
              </a:r>
            </a:p>
          </p:txBody>
        </p:sp>
        <p:sp>
          <p:nvSpPr>
            <p:cNvPr id="190484" name="TextBox 51"/>
            <p:cNvSpPr txBox="1">
              <a:spLocks noChangeArrowheads="1"/>
            </p:cNvSpPr>
            <p:nvPr/>
          </p:nvSpPr>
          <p:spPr bwMode="auto">
            <a:xfrm>
              <a:off x="4439556" y="3292402"/>
              <a:ext cx="1268554" cy="5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96" tIns="30746" rIns="61496" bIns="3074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lnSpc>
                  <a:spcPct val="80000"/>
                </a:lnSpc>
                <a:spcBef>
                  <a:spcPct val="0"/>
                </a:spcBef>
                <a:spcAft>
                  <a:spcPct val="0"/>
                </a:spcAft>
                <a:buNone/>
              </a:pPr>
              <a:r>
                <a:rPr lang="en-US" altLang="en-US" sz="1800" b="1">
                  <a:solidFill>
                    <a:srgbClr val="002060"/>
                  </a:solidFill>
                  <a:latin typeface="Helvetica" panose="020B0604020202020204" pitchFamily="34" charset="0"/>
                  <a:cs typeface="Helvetica" panose="020B0604020202020204" pitchFamily="34" charset="0"/>
                </a:rPr>
                <a:t>Establish Next</a:t>
              </a:r>
              <a:r>
                <a:rPr lang="en-US" altLang="en-US" sz="1800" b="1">
                  <a:solidFill>
                    <a:srgbClr val="FF0000"/>
                  </a:solidFill>
                  <a:latin typeface="Helvetica" panose="020B0604020202020204" pitchFamily="34" charset="0"/>
                  <a:cs typeface="Helvetica" panose="020B0604020202020204" pitchFamily="34" charset="0"/>
                </a:rPr>
                <a:t> Target</a:t>
              </a:r>
            </a:p>
            <a:p>
              <a:pPr algn="ctr" eaLnBrk="0" fontAlgn="base" hangingPunct="0">
                <a:lnSpc>
                  <a:spcPct val="80000"/>
                </a:lnSpc>
                <a:spcBef>
                  <a:spcPct val="0"/>
                </a:spcBef>
                <a:spcAft>
                  <a:spcPct val="0"/>
                </a:spcAft>
                <a:buNone/>
              </a:pPr>
              <a:r>
                <a:rPr lang="en-US" altLang="en-US" sz="1800" b="1">
                  <a:solidFill>
                    <a:srgbClr val="FF0000"/>
                  </a:solidFill>
                  <a:latin typeface="Helvetica" panose="020B0604020202020204" pitchFamily="34" charset="0"/>
                  <a:cs typeface="Helvetica" panose="020B0604020202020204" pitchFamily="34" charset="0"/>
                </a:rPr>
                <a:t>Condition</a:t>
              </a:r>
            </a:p>
          </p:txBody>
        </p:sp>
        <p:pic>
          <p:nvPicPr>
            <p:cNvPr id="190485" name="Picture 52" descr="stock-vector-stick-figure-positions-set-vector-113066176.jpg"/>
            <p:cNvPicPr>
              <a:picLocks noChangeAspect="1"/>
            </p:cNvPicPr>
            <p:nvPr/>
          </p:nvPicPr>
          <p:blipFill>
            <a:blip r:embed="rId3">
              <a:extLst>
                <a:ext uri="{28A0092B-C50C-407E-A947-70E740481C1C}">
                  <a14:useLocalDpi xmlns:a14="http://schemas.microsoft.com/office/drawing/2010/main" val="0"/>
                </a:ext>
              </a:extLst>
            </a:blip>
            <a:srcRect l="28110" t="54498" r="51527" b="4581"/>
            <a:stretch>
              <a:fillRect/>
            </a:stretch>
          </p:blipFill>
          <p:spPr bwMode="auto">
            <a:xfrm>
              <a:off x="4531670" y="4034404"/>
              <a:ext cx="366862" cy="68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6" name="Picture 53" descr="stock-vector-stick-figure-positions-set-vector-113066176.jpg"/>
            <p:cNvPicPr>
              <a:picLocks noChangeAspect="1"/>
            </p:cNvPicPr>
            <p:nvPr/>
          </p:nvPicPr>
          <p:blipFill>
            <a:blip r:embed="rId3">
              <a:extLst>
                <a:ext uri="{28A0092B-C50C-407E-A947-70E740481C1C}">
                  <a14:useLocalDpi xmlns:a14="http://schemas.microsoft.com/office/drawing/2010/main" val="0"/>
                </a:ext>
              </a:extLst>
            </a:blip>
            <a:srcRect l="28110" t="54498" r="51527" b="4581"/>
            <a:stretch>
              <a:fillRect/>
            </a:stretch>
          </p:blipFill>
          <p:spPr bwMode="auto">
            <a:xfrm flipH="1">
              <a:off x="5257207" y="4030705"/>
              <a:ext cx="366863" cy="68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0487" name="Group 54"/>
            <p:cNvGrpSpPr>
              <a:grpSpLocks/>
            </p:cNvGrpSpPr>
            <p:nvPr/>
          </p:nvGrpSpPr>
          <p:grpSpPr bwMode="auto">
            <a:xfrm>
              <a:off x="6115036" y="3835616"/>
              <a:ext cx="1417078" cy="896588"/>
              <a:chOff x="7206728" y="3532935"/>
              <a:chExt cx="2078382" cy="1354844"/>
            </a:xfrm>
          </p:grpSpPr>
          <p:pic>
            <p:nvPicPr>
              <p:cNvPr id="190500" name="Picture 55" descr="man-on-stairs.png"/>
              <p:cNvPicPr>
                <a:picLocks noChangeAspect="1"/>
              </p:cNvPicPr>
              <p:nvPr/>
            </p:nvPicPr>
            <p:blipFill>
              <a:blip r:embed="rId4">
                <a:extLst>
                  <a:ext uri="{28A0092B-C50C-407E-A947-70E740481C1C}">
                    <a14:useLocalDpi xmlns:a14="http://schemas.microsoft.com/office/drawing/2010/main" val="0"/>
                  </a:ext>
                </a:extLst>
              </a:blip>
              <a:srcRect l="4601" t="12000" r="2400" b="13600"/>
              <a:stretch>
                <a:fillRect/>
              </a:stretch>
            </p:blipFill>
            <p:spPr bwMode="auto">
              <a:xfrm>
                <a:off x="7584708" y="3532935"/>
                <a:ext cx="1517244" cy="121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7"/>
              <p:cNvSpPr>
                <a:spLocks noChangeAspect="1"/>
              </p:cNvSpPr>
              <p:nvPr/>
            </p:nvSpPr>
            <p:spPr>
              <a:xfrm>
                <a:off x="7290857" y="4501686"/>
                <a:ext cx="388144" cy="386093"/>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Calibri"/>
                </a:endParaRPr>
              </a:p>
            </p:txBody>
          </p:sp>
          <p:sp>
            <p:nvSpPr>
              <p:cNvPr id="39" name="TextBox 38"/>
              <p:cNvSpPr txBox="1"/>
              <p:nvPr/>
            </p:nvSpPr>
            <p:spPr>
              <a:xfrm>
                <a:off x="7206728" y="4556581"/>
                <a:ext cx="546842" cy="255425"/>
              </a:xfrm>
              <a:prstGeom prst="rect">
                <a:avLst/>
              </a:prstGeom>
              <a:noFill/>
            </p:spPr>
            <p:txBody>
              <a:bodyPr>
                <a:spAutoFit/>
              </a:bodyPr>
              <a:lstStyle/>
              <a:p>
                <a:pPr algn="ctr" eaLnBrk="0" fontAlgn="base" hangingPunct="0">
                  <a:lnSpc>
                    <a:spcPct val="80000"/>
                  </a:lnSpc>
                  <a:spcBef>
                    <a:spcPct val="0"/>
                  </a:spcBef>
                  <a:spcAft>
                    <a:spcPct val="0"/>
                  </a:spcAft>
                  <a:defRPr/>
                </a:pPr>
                <a:r>
                  <a:rPr lang="en-US" sz="1050" b="1" dirty="0">
                    <a:solidFill>
                      <a:prstClr val="black"/>
                    </a:solidFill>
                    <a:latin typeface="Helvetica"/>
                    <a:cs typeface="Helvetica"/>
                  </a:rPr>
                  <a:t>CC</a:t>
                </a:r>
              </a:p>
            </p:txBody>
          </p:sp>
          <p:sp>
            <p:nvSpPr>
              <p:cNvPr id="40" name="Oval 39"/>
              <p:cNvSpPr>
                <a:spLocks noChangeAspect="1"/>
              </p:cNvSpPr>
              <p:nvPr/>
            </p:nvSpPr>
            <p:spPr>
              <a:xfrm>
                <a:off x="8812837" y="3665455"/>
                <a:ext cx="388144" cy="384263"/>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Calibri"/>
                </a:endParaRPr>
              </a:p>
            </p:txBody>
          </p:sp>
          <p:sp>
            <p:nvSpPr>
              <p:cNvPr id="41" name="TextBox 40"/>
              <p:cNvSpPr txBox="1"/>
              <p:nvPr/>
            </p:nvSpPr>
            <p:spPr>
              <a:xfrm>
                <a:off x="8728707" y="3718520"/>
                <a:ext cx="556403" cy="255425"/>
              </a:xfrm>
              <a:prstGeom prst="rect">
                <a:avLst/>
              </a:prstGeom>
              <a:noFill/>
            </p:spPr>
            <p:txBody>
              <a:bodyPr>
                <a:spAutoFit/>
              </a:bodyPr>
              <a:lstStyle/>
              <a:p>
                <a:pPr algn="ctr" eaLnBrk="0" fontAlgn="base" hangingPunct="0">
                  <a:lnSpc>
                    <a:spcPct val="80000"/>
                  </a:lnSpc>
                  <a:spcBef>
                    <a:spcPct val="0"/>
                  </a:spcBef>
                  <a:spcAft>
                    <a:spcPct val="0"/>
                  </a:spcAft>
                  <a:defRPr/>
                </a:pPr>
                <a:r>
                  <a:rPr lang="en-US" sz="1050" b="1" dirty="0">
                    <a:solidFill>
                      <a:prstClr val="black"/>
                    </a:solidFill>
                    <a:latin typeface="Helvetica"/>
                    <a:cs typeface="Helvetica"/>
                  </a:rPr>
                  <a:t>TC</a:t>
                </a:r>
              </a:p>
            </p:txBody>
          </p:sp>
        </p:grpSp>
        <p:cxnSp>
          <p:nvCxnSpPr>
            <p:cNvPr id="25" name="Straight Arrow Connector 24"/>
            <p:cNvCxnSpPr/>
            <p:nvPr/>
          </p:nvCxnSpPr>
          <p:spPr>
            <a:xfrm>
              <a:off x="2545617" y="3044189"/>
              <a:ext cx="872149" cy="0"/>
            </a:xfrm>
            <a:prstGeom prst="straightConnector1">
              <a:avLst/>
            </a:prstGeom>
            <a:ln w="38100">
              <a:solidFill>
                <a:schemeClr val="tx1">
                  <a:lumMod val="50000"/>
                  <a:lumOff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957481" y="3044189"/>
              <a:ext cx="873452" cy="0"/>
            </a:xfrm>
            <a:prstGeom prst="straightConnector1">
              <a:avLst/>
            </a:prstGeom>
            <a:ln w="38100">
              <a:solidFill>
                <a:schemeClr val="tx1">
                  <a:lumMod val="50000"/>
                  <a:lumOff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5351093" y="3044189"/>
              <a:ext cx="873452" cy="0"/>
            </a:xfrm>
            <a:prstGeom prst="straightConnector1">
              <a:avLst/>
            </a:prstGeom>
            <a:ln w="38100">
              <a:solidFill>
                <a:schemeClr val="tx1">
                  <a:lumMod val="50000"/>
                  <a:lumOff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0491" name="TextBox 63"/>
            <p:cNvSpPr txBox="1">
              <a:spLocks noChangeArrowheads="1"/>
            </p:cNvSpPr>
            <p:nvPr/>
          </p:nvSpPr>
          <p:spPr bwMode="auto">
            <a:xfrm>
              <a:off x="6053979" y="3288522"/>
              <a:ext cx="1532891" cy="72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96" tIns="30746" rIns="61496" bIns="3074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lnSpc>
                  <a:spcPct val="80000"/>
                </a:lnSpc>
                <a:spcBef>
                  <a:spcPct val="0"/>
                </a:spcBef>
                <a:spcAft>
                  <a:spcPct val="0"/>
                </a:spcAft>
                <a:buNone/>
              </a:pPr>
              <a:r>
                <a:rPr lang="en-US" altLang="en-US" sz="1800" b="1">
                  <a:solidFill>
                    <a:srgbClr val="FF0000"/>
                  </a:solidFill>
                  <a:latin typeface="Helvetica" panose="020B0604020202020204" pitchFamily="34" charset="0"/>
                  <a:cs typeface="Helvetica" panose="020B0604020202020204" pitchFamily="34" charset="0"/>
                </a:rPr>
                <a:t>Experiment</a:t>
              </a:r>
            </a:p>
            <a:p>
              <a:pPr algn="ctr" eaLnBrk="0" fontAlgn="base" hangingPunct="0">
                <a:lnSpc>
                  <a:spcPct val="80000"/>
                </a:lnSpc>
                <a:spcBef>
                  <a:spcPct val="0"/>
                </a:spcBef>
                <a:spcAft>
                  <a:spcPct val="0"/>
                </a:spcAft>
                <a:buNone/>
              </a:pPr>
              <a:r>
                <a:rPr lang="en-US" altLang="en-US" sz="1800" b="1">
                  <a:solidFill>
                    <a:srgbClr val="002060"/>
                  </a:solidFill>
                  <a:latin typeface="Helvetica" panose="020B0604020202020204" pitchFamily="34" charset="0"/>
                  <a:cs typeface="Helvetica" panose="020B0604020202020204" pitchFamily="34" charset="0"/>
                </a:rPr>
                <a:t>Toward the Target Condition</a:t>
              </a:r>
            </a:p>
          </p:txBody>
        </p:sp>
        <p:cxnSp>
          <p:nvCxnSpPr>
            <p:cNvPr id="29" name="Straight Connector 28"/>
            <p:cNvCxnSpPr/>
            <p:nvPr/>
          </p:nvCxnSpPr>
          <p:spPr>
            <a:xfrm>
              <a:off x="1653914" y="5062784"/>
              <a:ext cx="4054382" cy="0"/>
            </a:xfrm>
            <a:prstGeom prst="line">
              <a:avLst/>
            </a:prstGeom>
            <a:ln w="53975">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0493" name="TextBox 65"/>
            <p:cNvSpPr txBox="1">
              <a:spLocks noChangeArrowheads="1"/>
            </p:cNvSpPr>
            <p:nvPr/>
          </p:nvSpPr>
          <p:spPr bwMode="auto">
            <a:xfrm>
              <a:off x="3126228" y="4850196"/>
              <a:ext cx="1136681" cy="390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5" tIns="34278" rIns="68555" bIns="3427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lnSpc>
                  <a:spcPct val="80000"/>
                </a:lnSpc>
                <a:spcBef>
                  <a:spcPct val="0"/>
                </a:spcBef>
                <a:spcAft>
                  <a:spcPct val="0"/>
                </a:spcAft>
                <a:buNone/>
              </a:pPr>
              <a:r>
                <a:rPr lang="en-US" altLang="en-US" sz="1800" b="1">
                  <a:solidFill>
                    <a:srgbClr val="FF0000"/>
                  </a:solidFill>
                  <a:latin typeface="Helvetica" panose="020B0604020202020204" pitchFamily="34" charset="0"/>
                  <a:cs typeface="Helvetica" panose="020B0604020202020204" pitchFamily="34" charset="0"/>
                </a:rPr>
                <a:t>Planning</a:t>
              </a:r>
            </a:p>
            <a:p>
              <a:pPr algn="ctr" eaLnBrk="0" fontAlgn="base" hangingPunct="0">
                <a:lnSpc>
                  <a:spcPct val="80000"/>
                </a:lnSpc>
                <a:spcBef>
                  <a:spcPct val="0"/>
                </a:spcBef>
                <a:spcAft>
                  <a:spcPct val="0"/>
                </a:spcAft>
                <a:buNone/>
              </a:pPr>
              <a:r>
                <a:rPr lang="en-US" altLang="en-US" sz="1800" b="1">
                  <a:solidFill>
                    <a:srgbClr val="FF0000"/>
                  </a:solidFill>
                  <a:latin typeface="Helvetica" panose="020B0604020202020204" pitchFamily="34" charset="0"/>
                  <a:cs typeface="Helvetica" panose="020B0604020202020204" pitchFamily="34" charset="0"/>
                </a:rPr>
                <a:t>Phase</a:t>
              </a:r>
            </a:p>
          </p:txBody>
        </p:sp>
        <p:sp>
          <p:nvSpPr>
            <p:cNvPr id="190494" name="TextBox 66"/>
            <p:cNvSpPr txBox="1">
              <a:spLocks noChangeArrowheads="1"/>
            </p:cNvSpPr>
            <p:nvPr/>
          </p:nvSpPr>
          <p:spPr bwMode="auto">
            <a:xfrm>
              <a:off x="6187768" y="4851877"/>
              <a:ext cx="1291481" cy="3908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5" tIns="34278" rIns="68555" bIns="3427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lnSpc>
                  <a:spcPct val="80000"/>
                </a:lnSpc>
                <a:spcBef>
                  <a:spcPct val="0"/>
                </a:spcBef>
                <a:spcAft>
                  <a:spcPct val="0"/>
                </a:spcAft>
                <a:buNone/>
              </a:pPr>
              <a:r>
                <a:rPr lang="en-US" altLang="en-US" sz="1800" b="1">
                  <a:solidFill>
                    <a:srgbClr val="FF0000"/>
                  </a:solidFill>
                  <a:latin typeface="Helvetica" panose="020B0604020202020204" pitchFamily="34" charset="0"/>
                  <a:cs typeface="Helvetica" panose="020B0604020202020204" pitchFamily="34" charset="0"/>
                </a:rPr>
                <a:t>Executing</a:t>
              </a:r>
            </a:p>
            <a:p>
              <a:pPr algn="ctr" eaLnBrk="0" fontAlgn="base" hangingPunct="0">
                <a:lnSpc>
                  <a:spcPct val="80000"/>
                </a:lnSpc>
                <a:spcBef>
                  <a:spcPct val="0"/>
                </a:spcBef>
                <a:spcAft>
                  <a:spcPct val="0"/>
                </a:spcAft>
                <a:buNone/>
              </a:pPr>
              <a:r>
                <a:rPr lang="en-US" altLang="en-US" sz="1800" b="1">
                  <a:solidFill>
                    <a:srgbClr val="FF0000"/>
                  </a:solidFill>
                  <a:latin typeface="Helvetica" panose="020B0604020202020204" pitchFamily="34" charset="0"/>
                  <a:cs typeface="Helvetica" panose="020B0604020202020204" pitchFamily="34" charset="0"/>
                </a:rPr>
                <a:t>Phase</a:t>
              </a:r>
            </a:p>
          </p:txBody>
        </p:sp>
        <p:pic>
          <p:nvPicPr>
            <p:cNvPr id="190495" name="Picture 42" descr="stock-vector-black-and-white-vector-illustration-of-man-looking-through-binoculars-128093363.jpg"/>
            <p:cNvPicPr>
              <a:picLocks noChangeAspect="1"/>
            </p:cNvPicPr>
            <p:nvPr/>
          </p:nvPicPr>
          <p:blipFill>
            <a:blip r:embed="rId5">
              <a:extLst>
                <a:ext uri="{28A0092B-C50C-407E-A947-70E740481C1C}">
                  <a14:useLocalDpi xmlns:a14="http://schemas.microsoft.com/office/drawing/2010/main" val="0"/>
                </a:ext>
              </a:extLst>
            </a:blip>
            <a:srcRect t="-2" b="33417"/>
            <a:stretch>
              <a:fillRect/>
            </a:stretch>
          </p:blipFill>
          <p:spPr bwMode="auto">
            <a:xfrm>
              <a:off x="1940129" y="3927341"/>
              <a:ext cx="690795" cy="74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0496" name="Group 43"/>
            <p:cNvGrpSpPr>
              <a:grpSpLocks/>
            </p:cNvGrpSpPr>
            <p:nvPr/>
          </p:nvGrpSpPr>
          <p:grpSpPr bwMode="auto">
            <a:xfrm>
              <a:off x="3278626" y="3909723"/>
              <a:ext cx="862229" cy="779550"/>
              <a:chOff x="2794001" y="3240501"/>
              <a:chExt cx="1149639" cy="1039400"/>
            </a:xfrm>
          </p:grpSpPr>
          <p:pic>
            <p:nvPicPr>
              <p:cNvPr id="190497" name="Picture 44" descr="Guy with Magnifying Glas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94001" y="3240501"/>
                <a:ext cx="1149639" cy="103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3699141" y="3567000"/>
                <a:ext cx="245088" cy="213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Calibri"/>
                </a:endParaRPr>
              </a:p>
            </p:txBody>
          </p:sp>
          <p:sp>
            <p:nvSpPr>
              <p:cNvPr id="36" name="Rectangle 35"/>
              <p:cNvSpPr/>
              <p:nvPr/>
            </p:nvSpPr>
            <p:spPr>
              <a:xfrm>
                <a:off x="2899563" y="3303828"/>
                <a:ext cx="288544" cy="285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Calibri"/>
                </a:endParaRPr>
              </a:p>
            </p:txBody>
          </p:sp>
        </p:grpSp>
      </p:grpSp>
    </p:spTree>
    <p:extLst>
      <p:ext uri="{BB962C8B-B14F-4D97-AF65-F5344CB8AC3E}">
        <p14:creationId xmlns:p14="http://schemas.microsoft.com/office/powerpoint/2010/main" val="73597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51" y="3520609"/>
            <a:ext cx="10185400" cy="698501"/>
          </a:xfrm>
        </p:spPr>
        <p:txBody>
          <a:bodyPr rtlCol="0">
            <a:normAutofit fontScale="90000"/>
          </a:bodyPr>
          <a:lstStyle/>
          <a:p>
            <a:pPr>
              <a:defRPr/>
            </a:pPr>
            <a:r>
              <a:rPr lang="en-GB" sz="2400" b="0" dirty="0" smtClean="0">
                <a:solidFill>
                  <a:schemeClr val="accent1"/>
                </a:solidFill>
                <a:latin typeface="Times New Roman" panose="02020603050405020304" pitchFamily="18" charset="0"/>
                <a:ea typeface="+mn-ea"/>
                <a:cs typeface="Times New Roman" panose="02020603050405020304" pitchFamily="18" charset="0"/>
              </a:rPr>
              <a:t>To make all information on noticeboards and notices clear, concise and accessible, so that all users are able to find the relevant information required easily and quickly.  To create interesting, creative and inspiring displays.  To make all communications/information positive and welcoming</a:t>
            </a:r>
            <a:endParaRPr lang="en-GB" sz="2400" b="0" dirty="0">
              <a:solidFill>
                <a:schemeClr val="accent1"/>
              </a:solidFill>
              <a:latin typeface="Times New Roman" panose="02020603050405020304" pitchFamily="18" charset="0"/>
              <a:ea typeface="+mn-ea"/>
              <a:cs typeface="Times New Roman" panose="02020603050405020304" pitchFamily="18" charset="0"/>
            </a:endParaRPr>
          </a:p>
        </p:txBody>
      </p:sp>
      <p:sp>
        <p:nvSpPr>
          <p:cNvPr id="4" name="Title 1"/>
          <p:cNvSpPr txBox="1">
            <a:spLocks/>
          </p:cNvSpPr>
          <p:nvPr/>
        </p:nvSpPr>
        <p:spPr>
          <a:xfrm>
            <a:off x="1776413" y="1612490"/>
            <a:ext cx="8604250" cy="471949"/>
          </a:xfrm>
          <a:prstGeom prst="rect">
            <a:avLst/>
          </a:prstGeom>
        </p:spPr>
        <p:txBody>
          <a:bodyPr anchor="ctr">
            <a:normAutofit fontScale="62500" lnSpcReduction="20000"/>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defRPr/>
            </a:pPr>
            <a:r>
              <a:rPr lang="en-GB" altLang="en-US" dirty="0">
                <a:solidFill>
                  <a:srgbClr val="002060"/>
                </a:solidFill>
              </a:rPr>
              <a:t>Challenge statement (understanding the direction or challenge) </a:t>
            </a:r>
          </a:p>
        </p:txBody>
      </p:sp>
    </p:spTree>
    <p:extLst>
      <p:ext uri="{BB962C8B-B14F-4D97-AF65-F5344CB8AC3E}">
        <p14:creationId xmlns:p14="http://schemas.microsoft.com/office/powerpoint/2010/main" val="222369923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normAutofit fontScale="90000"/>
          </a:bodyPr>
          <a:lstStyle/>
          <a:p>
            <a:pPr algn="ctr"/>
            <a:r>
              <a:rPr lang="en-GB" altLang="en-US" sz="3200" dirty="0"/>
              <a:t>Process Mapping and Turn Around Time Analysis (reviewing the current condition)</a:t>
            </a:r>
            <a:endParaRPr lang="en-US" altLang="en-US" sz="3200" dirty="0"/>
          </a:p>
        </p:txBody>
      </p:sp>
      <p:pic>
        <p:nvPicPr>
          <p:cNvPr id="194563"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444181" y="1160207"/>
            <a:ext cx="3371850" cy="4463180"/>
          </a:xfrm>
          <a:prstGeom prst="rect">
            <a:avLst/>
          </a:prstGeom>
        </p:spPr>
      </p:pic>
    </p:spTree>
    <p:extLst>
      <p:ext uri="{BB962C8B-B14F-4D97-AF65-F5344CB8AC3E}">
        <p14:creationId xmlns:p14="http://schemas.microsoft.com/office/powerpoint/2010/main" val="296587387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Kaizen day</a:t>
            </a:r>
            <a:endParaRPr lang="en-GB" dirty="0"/>
          </a:p>
        </p:txBody>
      </p:sp>
      <p:pic>
        <p:nvPicPr>
          <p:cNvPr id="196612" name="Content Placeholder 6"/>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941388"/>
            <a:ext cx="8253412"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65079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Title 1"/>
          <p:cNvSpPr txBox="1">
            <a:spLocks/>
          </p:cNvSpPr>
          <p:nvPr/>
        </p:nvSpPr>
        <p:spPr bwMode="auto">
          <a:xfrm>
            <a:off x="2146300" y="968375"/>
            <a:ext cx="860425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GB" altLang="en-US" sz="2400" i="1" dirty="0">
              <a:solidFill>
                <a:srgbClr val="FF0000"/>
              </a:solidFill>
              <a:latin typeface="Calibri"/>
            </a:endParaRPr>
          </a:p>
        </p:txBody>
      </p:sp>
      <p:sp>
        <p:nvSpPr>
          <p:cNvPr id="5" name="Rectangle 4"/>
          <p:cNvSpPr/>
          <p:nvPr/>
        </p:nvSpPr>
        <p:spPr>
          <a:xfrm>
            <a:off x="1808164" y="1371418"/>
            <a:ext cx="8528050" cy="677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Target Condition statement</a:t>
            </a:r>
          </a:p>
        </p:txBody>
      </p:sp>
      <p:sp>
        <p:nvSpPr>
          <p:cNvPr id="6" name="Rectangle 5"/>
          <p:cNvSpPr/>
          <p:nvPr/>
        </p:nvSpPr>
        <p:spPr>
          <a:xfrm>
            <a:off x="1822451" y="3589338"/>
            <a:ext cx="8513763" cy="2647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a:t>seeeeessddddddddddddddddddddddd</a:t>
            </a:r>
            <a:endParaRPr lang="en-GB" dirty="0"/>
          </a:p>
        </p:txBody>
      </p:sp>
      <p:sp>
        <p:nvSpPr>
          <p:cNvPr id="198661" name="Title 3"/>
          <p:cNvSpPr>
            <a:spLocks noGrp="1"/>
          </p:cNvSpPr>
          <p:nvPr>
            <p:ph type="title"/>
          </p:nvPr>
        </p:nvSpPr>
        <p:spPr/>
        <p:txBody>
          <a:bodyPr>
            <a:normAutofit/>
          </a:bodyPr>
          <a:lstStyle/>
          <a:p>
            <a:r>
              <a:rPr lang="en-US" altLang="en-US" sz="3600" dirty="0" smtClean="0"/>
              <a:t>Setting Next Target Conditions</a:t>
            </a:r>
            <a:endParaRPr lang="en-US" altLang="en-US" sz="3600" dirty="0"/>
          </a:p>
        </p:txBody>
      </p:sp>
      <p:sp>
        <p:nvSpPr>
          <p:cNvPr id="198662" name="Content Placeholder 6"/>
          <p:cNvSpPr>
            <a:spLocks noGrp="1"/>
          </p:cNvSpPr>
          <p:nvPr>
            <p:ph idx="4294967295"/>
          </p:nvPr>
        </p:nvSpPr>
        <p:spPr>
          <a:xfrm>
            <a:off x="2146300" y="3923071"/>
            <a:ext cx="8118577" cy="4266842"/>
          </a:xfrm>
          <a:prstGeom prst="rect">
            <a:avLst/>
          </a:prstGeom>
        </p:spPr>
        <p:txBody>
          <a:bodyPr/>
          <a:lstStyle/>
          <a:p>
            <a:r>
              <a:rPr lang="en-GB" altLang="en-US" dirty="0" smtClean="0"/>
              <a:t>That notice boards are up to date, relevant and regularly checked</a:t>
            </a:r>
          </a:p>
          <a:p>
            <a:r>
              <a:rPr lang="en-GB" altLang="en-US" dirty="0" smtClean="0"/>
              <a:t>Establish the next Target Condition to head towards the Challenge statement</a:t>
            </a:r>
          </a:p>
        </p:txBody>
      </p:sp>
    </p:spTree>
    <p:extLst>
      <p:ext uri="{BB962C8B-B14F-4D97-AF65-F5344CB8AC3E}">
        <p14:creationId xmlns:p14="http://schemas.microsoft.com/office/powerpoint/2010/main" val="343828588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2.xml><?xml version="1.0" encoding="utf-8"?>
<a:theme xmlns:a="http://schemas.openxmlformats.org/drawingml/2006/main" name="2_Lean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Lean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ean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CBF3571491CD4AB12F1524195D46A2" ma:contentTypeVersion="4" ma:contentTypeDescription="Create a new document." ma:contentTypeScope="" ma:versionID="8d9bb3dbd2352f924735608db789bc7a">
  <xsd:schema xmlns:xsd="http://www.w3.org/2001/XMLSchema" xmlns:xs="http://www.w3.org/2001/XMLSchema" xmlns:p="http://schemas.microsoft.com/office/2006/metadata/properties" xmlns:ns2="9502ccd7-2a58-449c-afe1-21d8882db493" xmlns:ns3="672e3367-a78f-448c-8029-996b43a016a6" targetNamespace="http://schemas.microsoft.com/office/2006/metadata/properties" ma:root="true" ma:fieldsID="87872906090b379f120c61c1aa716192" ns2:_="" ns3:_="">
    <xsd:import namespace="9502ccd7-2a58-449c-afe1-21d8882db493"/>
    <xsd:import namespace="672e3367-a78f-448c-8029-996b43a016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02ccd7-2a58-449c-afe1-21d8882db49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2e3367-a78f-448c-8029-996b43a016a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72e3367-a78f-448c-8029-996b43a016a6">
      <UserInfo>
        <DisplayName>Timothy Johnstone</DisplayName>
        <AccountId>65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0195D1-EBED-450D-8E2E-83A90F5F2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02ccd7-2a58-449c-afe1-21d8882db493"/>
    <ds:schemaRef ds:uri="672e3367-a78f-448c-8029-996b43a016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5528B2-634A-462F-8B3C-9BEE8871BBEC}">
  <ds:schemaRefs>
    <ds:schemaRef ds:uri="http://schemas.microsoft.com/office/2006/metadata/properties"/>
    <ds:schemaRef ds:uri="9502ccd7-2a58-449c-afe1-21d8882db49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672e3367-a78f-448c-8029-996b43a016a6"/>
    <ds:schemaRef ds:uri="http://www.w3.org/XML/1998/namespace"/>
  </ds:schemaRefs>
</ds:datastoreItem>
</file>

<file path=customXml/itemProps3.xml><?xml version="1.0" encoding="utf-8"?>
<ds:datastoreItem xmlns:ds="http://schemas.openxmlformats.org/officeDocument/2006/customXml" ds:itemID="{1F4AB938-863F-43F1-82FE-181DEBDE96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NOTT_6103 (PowerPoint Guidelines) POT_Widescreen_002</Template>
  <TotalTime>1758</TotalTime>
  <Words>1655</Words>
  <Application>Microsoft Office PowerPoint</Application>
  <PresentationFormat>Widescreen</PresentationFormat>
  <Paragraphs>160</Paragraphs>
  <Slides>15</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ＭＳ Ｐゴシック</vt:lpstr>
      <vt:lpstr>ＭＳ Ｐゴシック</vt:lpstr>
      <vt:lpstr>Arial</vt:lpstr>
      <vt:lpstr>Calibri</vt:lpstr>
      <vt:lpstr>Chelsey</vt:lpstr>
      <vt:lpstr>Georgia</vt:lpstr>
      <vt:lpstr>Helvetica</vt:lpstr>
      <vt:lpstr>Times</vt:lpstr>
      <vt:lpstr>Times New Roman</vt:lpstr>
      <vt:lpstr>Wingdings</vt:lpstr>
      <vt:lpstr>Office Theme</vt:lpstr>
      <vt:lpstr>2_Lean Presentation</vt:lpstr>
      <vt:lpstr>3_Lean Presentation</vt:lpstr>
      <vt:lpstr>1_Lean Presentation</vt:lpstr>
      <vt:lpstr>PowerPoint Presentation</vt:lpstr>
      <vt:lpstr>PowerPoint Presentation</vt:lpstr>
      <vt:lpstr>Removing obstacles - Kaizen</vt:lpstr>
      <vt:lpstr> What our project was </vt:lpstr>
      <vt:lpstr>How we used Lean techniques</vt:lpstr>
      <vt:lpstr>To make all information on noticeboards and notices clear, concise and accessible, so that all users are able to find the relevant information required easily and quickly.  To create interesting, creative and inspiring displays.  To make all communications/information positive and welcoming</vt:lpstr>
      <vt:lpstr>Process Mapping and Turn Around Time Analysis (reviewing the current condition)</vt:lpstr>
      <vt:lpstr>Kaizen day</vt:lpstr>
      <vt:lpstr>Setting Next Target Conditions</vt:lpstr>
      <vt:lpstr>Results achieved</vt:lpstr>
      <vt:lpstr>Standard boards</vt:lpstr>
      <vt:lpstr>PowerPoint Presentation</vt:lpstr>
      <vt:lpstr>Sharing success through</vt:lpstr>
      <vt:lpstr>http://www.leanhehub.ac.uk/lean-he</vt:lpstr>
      <vt:lpstr>PowerPoint Presentation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Hallward vision</dc:title>
  <dc:creator>Brown Lynn</dc:creator>
  <cp:lastModifiedBy>Timothy Johnstone</cp:lastModifiedBy>
  <cp:revision>172</cp:revision>
  <cp:lastPrinted>2018-07-05T07:43:52Z</cp:lastPrinted>
  <dcterms:created xsi:type="dcterms:W3CDTF">2018-02-21T08:23:58Z</dcterms:created>
  <dcterms:modified xsi:type="dcterms:W3CDTF">2018-07-05T07:48:22Z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0x010100CACBF3571491CD4AB12F1524195D46A2</vt:lpwstr>
  </property>
</Properties>
</file>