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 id="2147483699" r:id="rId5"/>
    <p:sldMasterId id="2147483712" r:id="rId6"/>
    <p:sldMasterId id="2147483725" r:id="rId7"/>
    <p:sldMasterId id="2147483738" r:id="rId8"/>
    <p:sldMasterId id="2147483751" r:id="rId9"/>
  </p:sldMasterIdLst>
  <p:notesMasterIdLst>
    <p:notesMasterId r:id="rId26"/>
  </p:notesMasterIdLst>
  <p:sldIdLst>
    <p:sldId id="264" r:id="rId10"/>
    <p:sldId id="269" r:id="rId11"/>
    <p:sldId id="263" r:id="rId12"/>
    <p:sldId id="265" r:id="rId13"/>
    <p:sldId id="268" r:id="rId14"/>
    <p:sldId id="270" r:id="rId15"/>
    <p:sldId id="271" r:id="rId16"/>
    <p:sldId id="272" r:id="rId17"/>
    <p:sldId id="273" r:id="rId18"/>
    <p:sldId id="275" r:id="rId19"/>
    <p:sldId id="276" r:id="rId20"/>
    <p:sldId id="278" r:id="rId21"/>
    <p:sldId id="279" r:id="rId22"/>
    <p:sldId id="280" r:id="rId23"/>
    <p:sldId id="281" r:id="rId24"/>
    <p:sldId id="277" r:id="rId25"/>
  </p:sldIdLst>
  <p:sldSz cx="12192000" cy="6858000"/>
  <p:notesSz cx="6858000" cy="962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97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62" autoAdjust="0"/>
    <p:restoredTop sz="49235" autoAdjust="0"/>
  </p:normalViewPr>
  <p:slideViewPr>
    <p:cSldViewPr snapToGrid="0">
      <p:cViewPr varScale="1">
        <p:scale>
          <a:sx n="36" d="100"/>
          <a:sy n="36" d="100"/>
        </p:scale>
        <p:origin x="173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Clover" userId="S::clover@uel.ac.uk::fe605ce7-a79a-48bf-9ed7-4acb7209b339" providerId="AD" clId="Web-{CC1B3D54-C352-4ECF-94B8-DEFDC8108F68}"/>
    <pc:docChg chg="addSld modSld">
      <pc:chgData name="David Clover" userId="S::clover@uel.ac.uk::fe605ce7-a79a-48bf-9ed7-4acb7209b339" providerId="AD" clId="Web-{CC1B3D54-C352-4ECF-94B8-DEFDC8108F68}" dt="2018-10-08T08:31:39.444" v="12"/>
      <pc:docMkLst>
        <pc:docMk/>
      </pc:docMkLst>
      <pc:sldChg chg="modNotes">
        <pc:chgData name="David Clover" userId="S::clover@uel.ac.uk::fe605ce7-a79a-48bf-9ed7-4acb7209b339" providerId="AD" clId="Web-{CC1B3D54-C352-4ECF-94B8-DEFDC8108F68}" dt="2018-10-08T08:30:56.398" v="9"/>
        <pc:sldMkLst>
          <pc:docMk/>
          <pc:sldMk cId="1287146887" sldId="256"/>
        </pc:sldMkLst>
      </pc:sldChg>
      <pc:sldChg chg="addSp modSp new mod modClrScheme chgLayout modNotes">
        <pc:chgData name="David Clover" userId="S::clover@uel.ac.uk::fe605ce7-a79a-48bf-9ed7-4acb7209b339" providerId="AD" clId="Web-{CC1B3D54-C352-4ECF-94B8-DEFDC8108F68}" dt="2018-10-08T08:30:09.117" v="5" actId="20577"/>
        <pc:sldMkLst>
          <pc:docMk/>
          <pc:sldMk cId="2700321077" sldId="261"/>
        </pc:sldMkLst>
        <pc:spChg chg="add mod">
          <ac:chgData name="David Clover" userId="S::clover@uel.ac.uk::fe605ce7-a79a-48bf-9ed7-4acb7209b339" providerId="AD" clId="Web-{CC1B3D54-C352-4ECF-94B8-DEFDC8108F68}" dt="2018-10-08T08:30:09.117" v="5" actId="20577"/>
          <ac:spMkLst>
            <pc:docMk/>
            <pc:sldMk cId="2700321077" sldId="261"/>
            <ac:spMk id="2" creationId="{825EAEC7-5773-4473-8027-DD128B723F74}"/>
          </ac:spMkLst>
        </pc:spChg>
      </pc:sldChg>
      <pc:sldChg chg="new modNotes">
        <pc:chgData name="David Clover" userId="S::clover@uel.ac.uk::fe605ce7-a79a-48bf-9ed7-4acb7209b339" providerId="AD" clId="Web-{CC1B3D54-C352-4ECF-94B8-DEFDC8108F68}" dt="2018-10-08T08:31:39.444" v="12"/>
        <pc:sldMkLst>
          <pc:docMk/>
          <pc:sldMk cId="3157563928" sldId="26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1CE957-15E4-4418-978E-D309DACAA020}" type="datetimeFigureOut">
              <a:rPr lang="en-GB" smtClean="0"/>
              <a:t>12/11/2018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6A0318-BC62-40AC-8236-4C9C92982775}" type="slidenum">
              <a:rPr lang="en-GB" smtClean="0"/>
              <a:t>‹#›</a:t>
            </a:fld>
            <a:endParaRPr lang="en-GB"/>
          </a:p>
        </p:txBody>
      </p:sp>
    </p:spTree>
    <p:extLst>
      <p:ext uri="{BB962C8B-B14F-4D97-AF65-F5344CB8AC3E}">
        <p14:creationId xmlns:p14="http://schemas.microsoft.com/office/powerpoint/2010/main" val="3668678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"The Dancing Floor": Developing inclusive services for "non-traditional" students</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"I want it all, and I want it now!": Managing changing user expectations of customer services </a:t>
            </a:r>
          </a:p>
          <a:p>
            <a:endParaRPr lang="en-GB" dirty="0" smtClean="0"/>
          </a:p>
          <a:p>
            <a:r>
              <a:rPr lang="en-GB" dirty="0" smtClean="0"/>
              <a:t>The presentation will discuss how the University of East London library is working to offer an inclusive service to a diverse student body, including so-called “non-traditional” students.  At UEL we’ve reviewed ideas about customer segmentation as we engaged with the Customer Service Excellence standard; moving beyond simplistic groupings such as undergraduate/postgraduate or part-time/fulltime to consider students’ lives and identities outside as well as within the institution and the impact of this on student needs and behaviours in and outside library (physical and digital) spaces. This presentation will discuss the importance of a focus on specific groups of students who may otherwise be marginalised or silenced in user experience measures and how inclusive services that are therefore developed can meet the needs of all students.  </a:t>
            </a:r>
            <a:endParaRPr lang="en-US" dirty="0" smtClean="0"/>
          </a:p>
          <a:p>
            <a:endParaRPr lang="en-US" dirty="0" smtClean="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endParaRPr>
          </a:p>
        </p:txBody>
      </p:sp>
      <p:sp>
        <p:nvSpPr>
          <p:cNvPr id="4" name="Slide Number Placeholder 3"/>
          <p:cNvSpPr>
            <a:spLocks noGrp="1"/>
          </p:cNvSpPr>
          <p:nvPr>
            <p:ph type="sldNum" sz="quarter" idx="10"/>
          </p:nvPr>
        </p:nvSpPr>
        <p:spPr/>
        <p:txBody>
          <a:bodyPr/>
          <a:lstStyle/>
          <a:p>
            <a:pPr>
              <a:defRPr/>
            </a:pPr>
            <a:fld id="{B9F25709-7778-43CE-98E5-3FF9E9E9EA5C}" type="slidenum">
              <a:rPr lang="en-GB" smtClean="0">
                <a:solidFill>
                  <a:prstClr val="black"/>
                </a:solidFill>
              </a:rPr>
              <a:pPr>
                <a:defRPr/>
              </a:pPr>
              <a:t>1</a:t>
            </a:fld>
            <a:endParaRPr lang="en-GB">
              <a:solidFill>
                <a:prstClr val="black"/>
              </a:solidFill>
            </a:endParaRPr>
          </a:p>
        </p:txBody>
      </p:sp>
    </p:spTree>
    <p:extLst>
      <p:ext uri="{BB962C8B-B14F-4D97-AF65-F5344CB8AC3E}">
        <p14:creationId xmlns:p14="http://schemas.microsoft.com/office/powerpoint/2010/main" val="2574415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While</a:t>
            </a:r>
            <a:r>
              <a:rPr lang="en-GB" baseline="0" dirty="0" smtClean="0"/>
              <a:t> we’ve been concerned about changes within library services our impact has been wider – the institution now collects data on student parent status in the enrolment task and has a student finance advisor part of </a:t>
            </a:r>
            <a:r>
              <a:rPr lang="en-GB" baseline="0" dirty="0" err="1" smtClean="0"/>
              <a:t>whom’s</a:t>
            </a:r>
            <a:r>
              <a:rPr lang="en-GB" baseline="0" dirty="0" smtClean="0"/>
              <a:t> role is student parents.  </a:t>
            </a:r>
            <a:r>
              <a:rPr lang="en-GB" dirty="0" smtClean="0"/>
              <a:t>Last year a </a:t>
            </a:r>
            <a:r>
              <a:rPr lang="en-GB" dirty="0" smtClean="0"/>
              <a:t>London </a:t>
            </a:r>
            <a:r>
              <a:rPr lang="en-GB" dirty="0" smtClean="0"/>
              <a:t>Scholars project explored the experience of student parents</a:t>
            </a:r>
            <a:r>
              <a:rPr lang="en-GB" baseline="0" dirty="0" smtClean="0"/>
              <a:t> and carers – and is repeating this year as a </a:t>
            </a:r>
            <a:r>
              <a:rPr lang="en-GB" baseline="0" dirty="0" smtClean="0"/>
              <a:t>wholly student </a:t>
            </a:r>
            <a:r>
              <a:rPr lang="en-GB" baseline="0" dirty="0" smtClean="0"/>
              <a:t>led project. We’re working with the Who cares? Collective, and feedback on library services have been hugely positive – being described as a place on campus student parents feel welcome – but has also served to remind us to ensure that for example security staff reinforce this attitude. Work with parents and carers in now in its third year and it is only now we feel we are really achieving the goal of students as partners.</a:t>
            </a:r>
          </a:p>
        </p:txBody>
      </p:sp>
      <p:sp>
        <p:nvSpPr>
          <p:cNvPr id="4" name="Slide Number Placeholder 3"/>
          <p:cNvSpPr>
            <a:spLocks noGrp="1"/>
          </p:cNvSpPr>
          <p:nvPr>
            <p:ph type="sldNum" sz="quarter" idx="10"/>
          </p:nvPr>
        </p:nvSpPr>
        <p:spPr/>
        <p:txBody>
          <a:bodyPr/>
          <a:lstStyle/>
          <a:p>
            <a:fld id="{B26A0318-BC62-40AC-8236-4C9C92982775}" type="slidenum">
              <a:rPr lang="en-GB" smtClean="0"/>
              <a:t>10</a:t>
            </a:fld>
            <a:endParaRPr lang="en-GB"/>
          </a:p>
        </p:txBody>
      </p:sp>
    </p:spTree>
    <p:extLst>
      <p:ext uri="{BB962C8B-B14F-4D97-AF65-F5344CB8AC3E}">
        <p14:creationId xmlns:p14="http://schemas.microsoft.com/office/powerpoint/2010/main" val="2050984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Current project – using</a:t>
            </a:r>
            <a:r>
              <a:rPr lang="en-GB" baseline="0" dirty="0" smtClean="0"/>
              <a:t> cognitive mapping and individual interviews to explore ideas of belonging and comfort with specific groups of students – BAME, mature, </a:t>
            </a:r>
            <a:r>
              <a:rPr lang="en-GB" baseline="0" dirty="0" smtClean="0"/>
              <a:t>international, LBTQ</a:t>
            </a:r>
            <a:endParaRPr lang="en-GB" baseline="0" dirty="0" smtClean="0"/>
          </a:p>
          <a:p>
            <a:endParaRPr lang="en-GB" baseline="0" dirty="0" smtClean="0"/>
          </a:p>
          <a:p>
            <a:r>
              <a:rPr lang="en-GB" dirty="0" smtClean="0"/>
              <a:t>Students provide rich and diverse feedback</a:t>
            </a:r>
            <a:r>
              <a:rPr lang="en-GB" baseline="0" dirty="0" smtClean="0"/>
              <a:t> – for example some favouring space where can see other working </a:t>
            </a:r>
            <a:r>
              <a:rPr lang="en-GB" baseline="0" dirty="0" smtClean="0"/>
              <a:t>and a </a:t>
            </a:r>
            <a:r>
              <a:rPr lang="en-GB" baseline="0" dirty="0" smtClean="0"/>
              <a:t>stream of activity, some liking quiet and secluded spaces and others describing complex strategies to manage </a:t>
            </a:r>
            <a:r>
              <a:rPr lang="en-GB" baseline="0" dirty="0" smtClean="0"/>
              <a:t>their use </a:t>
            </a:r>
            <a:r>
              <a:rPr lang="en-GB" baseline="0" dirty="0" smtClean="0"/>
              <a:t>of space</a:t>
            </a:r>
          </a:p>
          <a:p>
            <a:r>
              <a:rPr lang="en-GB" baseline="0" dirty="0" smtClean="0"/>
              <a:t>Interestingly many use metaphors of “home” to describe spaces in which they feel a sense of belonging, and many also make explicit reference to the importance of helpful staff </a:t>
            </a:r>
          </a:p>
          <a:p>
            <a:endParaRPr lang="en-GB" baseline="0" dirty="0" smtClean="0"/>
          </a:p>
          <a:p>
            <a:r>
              <a:rPr lang="en-GB" dirty="0" smtClean="0"/>
              <a:t>It seems appropriate</a:t>
            </a:r>
            <a:r>
              <a:rPr lang="en-GB" baseline="0" dirty="0" smtClean="0"/>
              <a:t> </a:t>
            </a:r>
            <a:r>
              <a:rPr lang="en-GB" baseline="0" dirty="0" smtClean="0"/>
              <a:t>to use the </a:t>
            </a:r>
            <a:r>
              <a:rPr lang="en-GB" dirty="0" smtClean="0"/>
              <a:t>words</a:t>
            </a:r>
            <a:r>
              <a:rPr lang="en-GB" baseline="0" dirty="0" smtClean="0"/>
              <a:t> of one of our users – self described as </a:t>
            </a:r>
            <a:r>
              <a:rPr lang="en-GB" dirty="0" smtClean="0"/>
              <a:t>“a female student</a:t>
            </a:r>
            <a:r>
              <a:rPr lang="en-GB" baseline="0" dirty="0" smtClean="0"/>
              <a:t> of Arab origin, a British national and a Londoner of Muslim faith” studying engineering</a:t>
            </a:r>
          </a:p>
          <a:p>
            <a:endParaRPr lang="en-GB" dirty="0"/>
          </a:p>
        </p:txBody>
      </p:sp>
      <p:sp>
        <p:nvSpPr>
          <p:cNvPr id="4" name="Slide Number Placeholder 3"/>
          <p:cNvSpPr>
            <a:spLocks noGrp="1"/>
          </p:cNvSpPr>
          <p:nvPr>
            <p:ph type="sldNum" sz="quarter" idx="10"/>
          </p:nvPr>
        </p:nvSpPr>
        <p:spPr/>
        <p:txBody>
          <a:bodyPr/>
          <a:lstStyle/>
          <a:p>
            <a:fld id="{B26A0318-BC62-40AC-8236-4C9C92982775}" type="slidenum">
              <a:rPr lang="en-GB" smtClean="0"/>
              <a:t>11</a:t>
            </a:fld>
            <a:endParaRPr lang="en-GB"/>
          </a:p>
        </p:txBody>
      </p:sp>
    </p:spTree>
    <p:extLst>
      <p:ext uri="{BB962C8B-B14F-4D97-AF65-F5344CB8AC3E}">
        <p14:creationId xmlns:p14="http://schemas.microsoft.com/office/powerpoint/2010/main" val="3553363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a:t>
            </a:r>
            <a:r>
              <a:rPr lang="en-GB" dirty="0" smtClean="0"/>
              <a:t>I </a:t>
            </a:r>
            <a:r>
              <a:rPr lang="en-GB" dirty="0"/>
              <a:t>like the second floor in the library because you have the, I still think its referred to as the </a:t>
            </a:r>
            <a:r>
              <a:rPr lang="en-GB" dirty="0" err="1"/>
              <a:t>Skillzone</a:t>
            </a:r>
            <a:r>
              <a:rPr lang="en-GB" dirty="0"/>
              <a:t> area, because that is a collective area where people can meet up and </a:t>
            </a:r>
            <a:r>
              <a:rPr lang="en-GB" dirty="0" smtClean="0"/>
              <a:t>there’s </a:t>
            </a:r>
            <a:r>
              <a:rPr lang="en-GB" dirty="0"/>
              <a:t>a bit of a noise - and then the other side is like a silent area and you can sit on your own and just focus on your work and I like that balance. I wouldn’t want just one floor of quiet… </a:t>
            </a:r>
            <a:r>
              <a:rPr lang="en-GB" dirty="0" smtClean="0"/>
              <a:t>“</a:t>
            </a:r>
          </a:p>
          <a:p>
            <a:r>
              <a:rPr lang="en-GB" dirty="0" smtClean="0"/>
              <a:t>So </a:t>
            </a:r>
            <a:r>
              <a:rPr lang="en-GB" dirty="0"/>
              <a:t>you like that ability to move between spaces? </a:t>
            </a:r>
            <a:endParaRPr lang="en-GB" dirty="0" smtClean="0"/>
          </a:p>
          <a:p>
            <a:r>
              <a:rPr lang="en-GB" dirty="0" smtClean="0"/>
              <a:t>“Exactly</a:t>
            </a:r>
            <a:r>
              <a:rPr lang="en-GB" dirty="0"/>
              <a:t>. Which is what I do pretty much every day. So I have a group of friends who like all to work together…  </a:t>
            </a:r>
          </a:p>
          <a:p>
            <a:r>
              <a:rPr lang="en-GB" dirty="0"/>
              <a:t>And I understand the benefits of group work but I also like to sit on my own, so I like to hop in between. So that is really, really good for </a:t>
            </a:r>
            <a:r>
              <a:rPr lang="en-GB" dirty="0" smtClean="0"/>
              <a:t>me.”</a:t>
            </a:r>
            <a:endParaRPr lang="en-GB" dirty="0"/>
          </a:p>
          <a:p>
            <a:endParaRPr lang="en-GB" dirty="0"/>
          </a:p>
          <a:p>
            <a:r>
              <a:rPr lang="en-GB" dirty="0" smtClean="0"/>
              <a:t>“I’m </a:t>
            </a:r>
            <a:r>
              <a:rPr lang="en-GB" dirty="0"/>
              <a:t>thinking maybe my collection of identities would mean that I prefer to be able to sit on my own rather than constantly being in a group. </a:t>
            </a:r>
            <a:r>
              <a:rPr lang="en-GB" dirty="0" smtClean="0"/>
              <a:t> </a:t>
            </a:r>
            <a:r>
              <a:rPr lang="en-GB" dirty="0"/>
              <a:t>I couldn’t say that confidently. I think it depends. But I would say that I’m less comfortable being in a group of people than someone else with a different identity. So they’d be happy to say, sit in the </a:t>
            </a:r>
            <a:r>
              <a:rPr lang="en-GB" dirty="0" err="1"/>
              <a:t>Skillzone</a:t>
            </a:r>
            <a:r>
              <a:rPr lang="en-GB" dirty="0"/>
              <a:t> with five or ten people shouting, “my idea’s better than yours”. I’d rather sit down and get on with my work. </a:t>
            </a:r>
          </a:p>
          <a:p>
            <a:endParaRPr lang="en-GB" dirty="0"/>
          </a:p>
          <a:p>
            <a:r>
              <a:rPr lang="en-GB" dirty="0" smtClean="0"/>
              <a:t>“So</a:t>
            </a:r>
            <a:r>
              <a:rPr lang="en-GB" dirty="0"/>
              <a:t>, my course is predominantly male, but I basically from the start of my course  I have been working on my assignments and stuff and my studies with the females and with a few of the males, but the majority of them I don’t really make any efforts to work with them. They are very rowdy and argumentative. I’m not slating them – they’re just themselves… </a:t>
            </a:r>
            <a:r>
              <a:rPr lang="en-GB" dirty="0" smtClean="0"/>
              <a:t> </a:t>
            </a:r>
            <a:r>
              <a:rPr lang="en-GB" dirty="0"/>
              <a:t>but if I have to work with those people then it is nice to have my things somewhere else and just go between</a:t>
            </a:r>
            <a:r>
              <a:rPr lang="en-GB" dirty="0" smtClean="0"/>
              <a:t>…”</a:t>
            </a:r>
            <a:endParaRPr lang="en-GB" dirty="0"/>
          </a:p>
          <a:p>
            <a:endParaRPr lang="en-GB" dirty="0"/>
          </a:p>
          <a:p>
            <a:r>
              <a:rPr lang="en-GB" dirty="0" smtClean="0"/>
              <a:t>What </a:t>
            </a:r>
            <a:r>
              <a:rPr lang="en-GB" dirty="0"/>
              <a:t>do you like about the </a:t>
            </a:r>
            <a:r>
              <a:rPr lang="en-GB" dirty="0" err="1"/>
              <a:t>C</a:t>
            </a:r>
            <a:r>
              <a:rPr lang="en-GB" dirty="0" err="1" smtClean="0"/>
              <a:t>ubbis</a:t>
            </a:r>
            <a:r>
              <a:rPr lang="en-GB" dirty="0"/>
              <a:t>? </a:t>
            </a:r>
            <a:endParaRPr lang="en-GB" dirty="0" smtClean="0"/>
          </a:p>
          <a:p>
            <a:r>
              <a:rPr lang="en-GB" dirty="0" smtClean="0"/>
              <a:t>“…because </a:t>
            </a:r>
            <a:r>
              <a:rPr lang="en-GB" dirty="0"/>
              <a:t>it’s my own space and I can like, I can basically control it. Now there’s lamps in there, which I’m very happy about. I didn’t suggest it… </a:t>
            </a:r>
          </a:p>
          <a:p>
            <a:r>
              <a:rPr lang="en-GB" dirty="0" smtClean="0"/>
              <a:t> </a:t>
            </a:r>
            <a:r>
              <a:rPr lang="en-GB" dirty="0"/>
              <a:t>I don’t know why. I never thought about it but those lamps are great, so obviously I can change the lighting as I want and also there’s the things you can close… the sound barriers which you can open and close… For me it’s particularly important if I know I’m going to be spending several hours in the library I’ll use those sound barriers and you know I’ll get a bit more relaxed, I’ll take my layers off, I’ll take this off, as well, my hijab off… to basically to feel like I’m at home, again. And that’s why I use those spaces as well. And obviously there are plugs right there. Because I usually come with a lot of electronics, a laptop, a tablet and my phone</a:t>
            </a:r>
            <a:r>
              <a:rPr lang="en-GB" dirty="0" smtClean="0"/>
              <a:t>.”</a:t>
            </a:r>
            <a:endParaRPr lang="en-GB" dirty="0"/>
          </a:p>
          <a:p>
            <a:endParaRPr lang="en-GB" dirty="0" smtClean="0"/>
          </a:p>
          <a:p>
            <a:r>
              <a:rPr lang="en-GB" sz="1200" b="0" i="0" u="none" strike="noStrike" kern="1200" dirty="0" smtClean="0">
                <a:solidFill>
                  <a:schemeClr val="tx1"/>
                </a:solidFill>
                <a:effectLst/>
                <a:latin typeface="+mn-lt"/>
                <a:ea typeface="+mn-ea"/>
                <a:cs typeface="+mn-cs"/>
              </a:rPr>
              <a:t>You will note the powerful statement about being comfortable enough to remove her hijab sits between being able to adjust light and having access to power sockets</a:t>
            </a:r>
            <a:r>
              <a:rPr lang="en-GB" sz="1200" b="0" i="0" kern="1200" dirty="0" smtClean="0">
                <a:solidFill>
                  <a:schemeClr val="tx1"/>
                </a:solidFill>
                <a:effectLst/>
                <a:latin typeface="+mn-lt"/>
                <a:ea typeface="+mn-ea"/>
                <a:cs typeface="+mn-cs"/>
              </a:rPr>
              <a:t>​. One of the key findings</a:t>
            </a:r>
            <a:r>
              <a:rPr lang="en-GB" sz="1200" b="0" i="0" kern="1200" baseline="0" dirty="0" smtClean="0">
                <a:solidFill>
                  <a:schemeClr val="tx1"/>
                </a:solidFill>
                <a:effectLst/>
                <a:latin typeface="+mn-lt"/>
                <a:ea typeface="+mn-ea"/>
                <a:cs typeface="+mn-cs"/>
              </a:rPr>
              <a:t> of the Belonging project so far is a reminder that the basic needs of appropriate temperature, light and noise, and access to </a:t>
            </a:r>
            <a:r>
              <a:rPr lang="en-GB" sz="1200" b="0" i="0" kern="1200" baseline="0" dirty="0" err="1" smtClean="0">
                <a:solidFill>
                  <a:schemeClr val="tx1"/>
                </a:solidFill>
                <a:effectLst/>
                <a:latin typeface="+mn-lt"/>
                <a:ea typeface="+mn-ea"/>
                <a:cs typeface="+mn-cs"/>
              </a:rPr>
              <a:t>WiFi</a:t>
            </a:r>
            <a:r>
              <a:rPr lang="en-GB" sz="1200" b="0" i="0" kern="1200" baseline="0" dirty="0" smtClean="0">
                <a:solidFill>
                  <a:schemeClr val="tx1"/>
                </a:solidFill>
                <a:effectLst/>
                <a:latin typeface="+mn-lt"/>
                <a:ea typeface="+mn-ea"/>
                <a:cs typeface="+mn-cs"/>
              </a:rPr>
              <a:t> and power supplies (and food and drink!) form the basis of any other work we do.</a:t>
            </a:r>
            <a:endParaRPr lang="en-GB" dirty="0"/>
          </a:p>
          <a:p>
            <a:endParaRPr lang="en-GB" dirty="0"/>
          </a:p>
        </p:txBody>
      </p:sp>
      <p:sp>
        <p:nvSpPr>
          <p:cNvPr id="4" name="Slide Number Placeholder 3"/>
          <p:cNvSpPr>
            <a:spLocks noGrp="1"/>
          </p:cNvSpPr>
          <p:nvPr>
            <p:ph type="sldNum" sz="quarter" idx="10"/>
          </p:nvPr>
        </p:nvSpPr>
        <p:spPr/>
        <p:txBody>
          <a:bodyPr/>
          <a:lstStyle/>
          <a:p>
            <a:fld id="{B9F25709-7778-43CE-98E5-3FF9E9E9EA5C}"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2604894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a:t>
            </a:r>
            <a:r>
              <a:rPr lang="en-GB" baseline="0" dirty="0" smtClean="0"/>
              <a:t> work with students with disabilities (another broad group of students, with a wide range of sometimes conflicting needs) was prompted by changes to the DSA or Disabled Student Allowances. Within UEL I was part of an institutional wide DSA Working Group to assess the impact of the changes to disabled student allowances and how the university has a whole could respond in a way that ensured students with disabilities were supported to be successful. This has prompted greater moves towards inclusive teaching and learning within the wider institution as well as assessment of and improvements to our own service provision.</a:t>
            </a:r>
            <a:endParaRPr lang="en-GB" dirty="0"/>
          </a:p>
        </p:txBody>
      </p:sp>
      <p:sp>
        <p:nvSpPr>
          <p:cNvPr id="4" name="Slide Number Placeholder 3"/>
          <p:cNvSpPr>
            <a:spLocks noGrp="1"/>
          </p:cNvSpPr>
          <p:nvPr>
            <p:ph type="sldNum" sz="quarter" idx="10"/>
          </p:nvPr>
        </p:nvSpPr>
        <p:spPr/>
        <p:txBody>
          <a:bodyPr/>
          <a:lstStyle/>
          <a:p>
            <a:fld id="{B26A0318-BC62-40AC-8236-4C9C92982775}" type="slidenum">
              <a:rPr lang="en-GB" smtClean="0"/>
              <a:t>13</a:t>
            </a:fld>
            <a:endParaRPr lang="en-GB"/>
          </a:p>
        </p:txBody>
      </p:sp>
    </p:spTree>
    <p:extLst>
      <p:ext uri="{BB962C8B-B14F-4D97-AF65-F5344CB8AC3E}">
        <p14:creationId xmlns:p14="http://schemas.microsoft.com/office/powerpoint/2010/main" val="1143355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Increased numbers of students are reporting disability</a:t>
            </a:r>
          </a:p>
          <a:p>
            <a:r>
              <a:rPr lang="en-GB" dirty="0" smtClean="0"/>
              <a:t>See HEFCE figures on slide</a:t>
            </a:r>
          </a:p>
          <a:p>
            <a:r>
              <a:rPr lang="en-GB" dirty="0" smtClean="0"/>
              <a:t>Reasons</a:t>
            </a:r>
            <a:r>
              <a:rPr lang="en-GB" baseline="0" dirty="0" smtClean="0"/>
              <a:t> for this?</a:t>
            </a:r>
          </a:p>
          <a:p>
            <a:pPr marL="171450" indent="-171450">
              <a:buFont typeface="Arial" panose="020B0604020202020204" pitchFamily="34" charset="0"/>
              <a:buChar char="•"/>
            </a:pPr>
            <a:r>
              <a:rPr lang="en-GB" baseline="0" dirty="0" smtClean="0"/>
              <a:t>Increased number of students being diagnosed</a:t>
            </a:r>
          </a:p>
          <a:p>
            <a:pPr marL="171450" indent="-171450">
              <a:buFont typeface="Arial" panose="020B0604020202020204" pitchFamily="34" charset="0"/>
              <a:buChar char="•"/>
            </a:pPr>
            <a:r>
              <a:rPr lang="en-GB" baseline="0" dirty="0" smtClean="0"/>
              <a:t>Better support at school level meaning students able to choose to progress</a:t>
            </a:r>
          </a:p>
          <a:p>
            <a:pPr marL="171450" indent="-171450">
              <a:buFont typeface="Arial" panose="020B0604020202020204" pitchFamily="34" charset="0"/>
              <a:buChar char="•"/>
            </a:pPr>
            <a:r>
              <a:rPr lang="en-GB" baseline="0" dirty="0" smtClean="0"/>
              <a:t>Increased levels of disclosure</a:t>
            </a:r>
          </a:p>
          <a:p>
            <a:endParaRPr lang="en-GB" dirty="0" smtClean="0"/>
          </a:p>
          <a:p>
            <a:pPr fontAlgn="base"/>
            <a:r>
              <a:rPr lang="en-GB" sz="1200" b="0" i="0" kern="1200" dirty="0" smtClean="0">
                <a:solidFill>
                  <a:schemeClr val="tx1"/>
                </a:solidFill>
                <a:effectLst/>
                <a:latin typeface="+mn-lt"/>
                <a:ea typeface="+mn-ea"/>
                <a:cs typeface="+mn-cs"/>
              </a:rPr>
              <a:t>The number of UK-domiciled entrants to full-time first degree courses with a known disability was 44,250 in 2015-16, which was an increase of 56 per cent since 2010-11. Of those with a known disability, about 18,750 (42 per cent) were in receipt of Disabled Students’ Allowance (DSA). </a:t>
            </a:r>
          </a:p>
          <a:p>
            <a:pPr fontAlgn="base"/>
            <a:r>
              <a:rPr lang="en-GB" sz="1200" b="0" i="0" kern="1200" dirty="0" smtClean="0">
                <a:solidFill>
                  <a:schemeClr val="tx1"/>
                </a:solidFill>
                <a:effectLst/>
                <a:latin typeface="+mn-lt"/>
                <a:ea typeface="+mn-ea"/>
                <a:cs typeface="+mn-cs"/>
              </a:rPr>
              <a:t>The most common type of disability is a specific learning difference, such as dyslexia, dyspraxia or Attention Deficit Hyperactivity Disorder. In 2015-16, almost half of those students with a known disability who started a higher education programme had a specific learning difference.</a:t>
            </a:r>
          </a:p>
          <a:p>
            <a:pPr fontAlgn="base"/>
            <a:r>
              <a:rPr lang="en-GB" sz="1200" b="0" i="0" kern="1200" dirty="0" smtClean="0">
                <a:solidFill>
                  <a:schemeClr val="tx1"/>
                </a:solidFill>
                <a:effectLst/>
                <a:latin typeface="+mn-lt"/>
                <a:ea typeface="+mn-ea"/>
                <a:cs typeface="+mn-cs"/>
              </a:rPr>
              <a:t>There have been big increases in recent years in the number of students with a known mental health condition. This increased by 220 per cent between 2010-11 and 2015-16. It is not possible to say to what extent increases in the number of students with a disability entering HE is attributable to increased rates of disclosure, but regardless it implies increased need for student support services.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F25709-7778-43CE-98E5-3FF9E9E9EA5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8295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At UEL we</a:t>
            </a:r>
            <a:r>
              <a:rPr lang="en-GB" baseline="0" dirty="0" smtClean="0"/>
              <a:t> started a </a:t>
            </a:r>
            <a:r>
              <a:rPr lang="en-GB" dirty="0" smtClean="0"/>
              <a:t>review of services over summer 2017, this included survey work of all students, a small number of in</a:t>
            </a:r>
            <a:r>
              <a:rPr lang="en-GB" baseline="0" dirty="0" smtClean="0"/>
              <a:t> depth interviews with students identified by our Disability and Dyslexia Unit and (in practice most impactful) benchmarking our service against institutions regarded as “best practice” generally.</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As a result we’ve identified quick</a:t>
            </a:r>
            <a:r>
              <a:rPr lang="en-GB" baseline="0" dirty="0" smtClean="0"/>
              <a:t> wins, including provision of s</a:t>
            </a:r>
            <a:r>
              <a:rPr lang="en-GB" dirty="0" smtClean="0"/>
              <a:t>taff training, including for ASD and mental health;</a:t>
            </a:r>
            <a:r>
              <a:rPr lang="en-GB" baseline="0" dirty="0" smtClean="0"/>
              <a:t> we subscribed to </a:t>
            </a:r>
            <a:r>
              <a:rPr lang="en-GB" baseline="0" dirty="0" err="1" smtClean="0"/>
              <a:t>Sensus</a:t>
            </a:r>
            <a:r>
              <a:rPr lang="en-GB" baseline="0" dirty="0" smtClean="0"/>
              <a:t> Access; and improved signage and provision of resources such as c</a:t>
            </a:r>
            <a:r>
              <a:rPr lang="en-GB" dirty="0" smtClean="0"/>
              <a:t>oloured overlays and magnifiers. We scoped a project to relabel some areas of the collection where book</a:t>
            </a:r>
            <a:r>
              <a:rPr lang="en-GB" baseline="0" dirty="0" smtClean="0"/>
              <a:t> labels had smaller font sizes and have recently received funding for a newly refurbished and equipped Assistive Technology room on one campus and (as a joint initiative with student support, IT and Centre for Excellence in Learning and Teaching) a contracted in assistive technology post – providing direct support and training to students and staff and providing us with expertise and horizon scanning and where we need to go next.</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We feel we’ve made some improvements</a:t>
            </a:r>
            <a:r>
              <a:rPr lang="en-GB" baseline="0" dirty="0" smtClean="0"/>
              <a:t> but still have some way to go and need to continue to get student input.</a:t>
            </a:r>
            <a:endParaRPr lang="en-GB" dirty="0" smtClean="0"/>
          </a:p>
          <a:p>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6A0318-BC62-40AC-8236-4C9C929827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4180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what are our next steps</a:t>
            </a:r>
          </a:p>
          <a:p>
            <a:r>
              <a:rPr lang="en-GB" dirty="0" smtClean="0"/>
              <a:t>We’re working on a project this year talking</a:t>
            </a:r>
            <a:r>
              <a:rPr lang="en-GB" baseline="0" dirty="0" smtClean="0"/>
              <a:t> to a group of mature students enrolled on our New Beginnings programme, using both survey and interview approaches.</a:t>
            </a:r>
            <a:endParaRPr lang="en-GB" dirty="0" smtClean="0"/>
          </a:p>
          <a:p>
            <a:r>
              <a:rPr lang="en-GB" dirty="0" smtClean="0"/>
              <a:t>The </a:t>
            </a:r>
            <a:r>
              <a:rPr lang="en-GB" dirty="0" smtClean="0"/>
              <a:t>Belonging project is its early stages has suggested</a:t>
            </a:r>
            <a:r>
              <a:rPr lang="en-GB" baseline="0" dirty="0" smtClean="0"/>
              <a:t> we need to look beyond ideas about space to thinking about critical incidents and that we need to ask about feelings of not-belonging as well as belonging. We’re also aware of some of the tensions in this project and of the question of positionality – and have reflected on how issues of researcher identity may affect, impact on or guide the research undertaken. </a:t>
            </a:r>
            <a:endParaRPr lang="en-GB" baseline="0" dirty="0" smtClean="0"/>
          </a:p>
          <a:p>
            <a:r>
              <a:rPr lang="en-GB" baseline="0" dirty="0" smtClean="0"/>
              <a:t>Our work so far with students with disabilities has also in similar ways suggested we need to broaden our approach. </a:t>
            </a:r>
          </a:p>
          <a:p>
            <a:r>
              <a:rPr lang="en-GB" baseline="0" dirty="0" smtClean="0"/>
              <a:t>The </a:t>
            </a:r>
            <a:r>
              <a:rPr lang="en-GB" baseline="0" dirty="0" smtClean="0"/>
              <a:t>London Scholars model of students as researchers is one we would like to work with and develop for other groups of students looking at particular groups and with a focus that is not restricted to the library as place or service</a:t>
            </a:r>
            <a:r>
              <a:rPr lang="en-GB" baseline="0" dirty="0" smtClean="0"/>
              <a:t>. In this way we hope to move towards a model of participation and address the issues of power imbalance cited by </a:t>
            </a:r>
            <a:r>
              <a:rPr lang="en-GB" dirty="0" smtClean="0"/>
              <a:t>Margaret </a:t>
            </a:r>
            <a:r>
              <a:rPr lang="en-GB" dirty="0" err="1" smtClean="0"/>
              <a:t>Casely-Hayford</a:t>
            </a:r>
            <a:r>
              <a:rPr lang="en-GB" dirty="0" smtClean="0"/>
              <a:t> and </a:t>
            </a:r>
            <a:r>
              <a:rPr lang="en-GB" sz="1200" dirty="0" smtClean="0"/>
              <a:t>acknowledge that students themselves have a right and an ability to be part of the process of identifying and acting on their needs.</a:t>
            </a:r>
          </a:p>
          <a:p>
            <a:endParaRPr lang="en-GB" dirty="0"/>
          </a:p>
        </p:txBody>
      </p:sp>
      <p:sp>
        <p:nvSpPr>
          <p:cNvPr id="4" name="Slide Number Placeholder 3"/>
          <p:cNvSpPr>
            <a:spLocks noGrp="1"/>
          </p:cNvSpPr>
          <p:nvPr>
            <p:ph type="sldNum" sz="quarter" idx="10"/>
          </p:nvPr>
        </p:nvSpPr>
        <p:spPr/>
        <p:txBody>
          <a:bodyPr/>
          <a:lstStyle/>
          <a:p>
            <a:fld id="{B26A0318-BC62-40AC-8236-4C9C92982775}" type="slidenum">
              <a:rPr lang="en-GB" smtClean="0"/>
              <a:t>16</a:t>
            </a:fld>
            <a:endParaRPr lang="en-GB"/>
          </a:p>
        </p:txBody>
      </p:sp>
    </p:spTree>
    <p:extLst>
      <p:ext uri="{BB962C8B-B14F-4D97-AF65-F5344CB8AC3E}">
        <p14:creationId xmlns:p14="http://schemas.microsoft.com/office/powerpoint/2010/main" val="4071743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effectLst/>
                <a:latin typeface="+mn-lt"/>
                <a:ea typeface="+mn-ea"/>
                <a:cs typeface="+mn-cs"/>
              </a:rPr>
              <a:t>Today’s conference theme is Managing the changing user expectations of customer services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effectLst/>
                <a:latin typeface="+mn-lt"/>
                <a:ea typeface="+mn-ea"/>
                <a:cs typeface="+mn-cs"/>
              </a:rPr>
              <a:t>My presentation</a:t>
            </a:r>
            <a:r>
              <a:rPr lang="en-GB" sz="1200" b="0" kern="1200" baseline="0" dirty="0" smtClean="0">
                <a:solidFill>
                  <a:schemeClr val="tx1"/>
                </a:solidFill>
                <a:effectLst/>
                <a:latin typeface="+mn-lt"/>
                <a:ea typeface="+mn-ea"/>
                <a:cs typeface="+mn-cs"/>
              </a:rPr>
              <a:t> will focus on the implications of the widening participation agenda and changing users/or students – those often referred to as “non-traditional” – but I want to start with a criticism of this label – these students are in fact, after all, pretty much traditional students for UEL and many other ex-polytechnic universities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baseline="0" dirty="0" smtClean="0">
                <a:solidFill>
                  <a:schemeClr val="tx1"/>
                </a:solidFill>
                <a:effectLst/>
                <a:latin typeface="+mn-lt"/>
                <a:ea typeface="+mn-ea"/>
                <a:cs typeface="+mn-cs"/>
              </a:rPr>
              <a:t>And I also want to question the labelling of students as non-traditional – when we could instead say they these students </a:t>
            </a:r>
            <a:r>
              <a:rPr lang="en-GB" sz="1200" b="0" kern="1200" baseline="0" dirty="0" smtClean="0">
                <a:solidFill>
                  <a:schemeClr val="tx1"/>
                </a:solidFill>
                <a:effectLst/>
                <a:latin typeface="+mn-lt"/>
                <a:ea typeface="+mn-ea"/>
                <a:cs typeface="+mn-cs"/>
              </a:rPr>
              <a:t>are more correctly </a:t>
            </a:r>
            <a:r>
              <a:rPr lang="en-GB" sz="1200" b="0" kern="1200" baseline="0" dirty="0" smtClean="0">
                <a:solidFill>
                  <a:schemeClr val="tx1"/>
                </a:solidFill>
                <a:effectLst/>
                <a:latin typeface="+mn-lt"/>
                <a:ea typeface="+mn-ea"/>
                <a:cs typeface="+mn-cs"/>
              </a:rPr>
              <a:t>“traditionally excluded”</a:t>
            </a:r>
            <a:endParaRPr lang="en-GB" sz="1200" b="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26A0318-BC62-40AC-8236-4C9C92982775}" type="slidenum">
              <a:rPr lang="en-GB" smtClean="0"/>
              <a:t>2</a:t>
            </a:fld>
            <a:endParaRPr lang="en-GB"/>
          </a:p>
        </p:txBody>
      </p:sp>
    </p:spTree>
    <p:extLst>
      <p:ext uri="{BB962C8B-B14F-4D97-AF65-F5344CB8AC3E}">
        <p14:creationId xmlns:p14="http://schemas.microsoft.com/office/powerpoint/2010/main" val="382646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Language</a:t>
            </a:r>
            <a:r>
              <a:rPr lang="en-GB" baseline="0" dirty="0" smtClean="0"/>
              <a:t> is important</a:t>
            </a:r>
          </a:p>
          <a:p>
            <a:r>
              <a:rPr lang="en-GB" baseline="0" dirty="0" smtClean="0"/>
              <a:t>My title is prompted by a phrase I’ve seen elsewhere (including recent conferences) talking about diversity and inclusion.</a:t>
            </a:r>
          </a:p>
          <a:p>
            <a:r>
              <a:rPr lang="en-GB" dirty="0" smtClean="0"/>
              <a:t>Diversity is being invited to the party; Inclusion is being asked to dance. </a:t>
            </a:r>
          </a:p>
          <a:p>
            <a:r>
              <a:rPr lang="en-GB" dirty="0" smtClean="0"/>
              <a:t>The</a:t>
            </a:r>
            <a:r>
              <a:rPr lang="en-GB" baseline="0" dirty="0" smtClean="0"/>
              <a:t> phrase is used to distinguish between diversity as representation (for example at UEL 70% of our students are BAME so we’re clearly diverse) and involvement or feeling part of the organisation (or party).</a:t>
            </a:r>
          </a:p>
          <a:p>
            <a:r>
              <a:rPr lang="en-GB" baseline="0" dirty="0" smtClean="0"/>
              <a:t>But I’ve sat </a:t>
            </a:r>
            <a:r>
              <a:rPr lang="en-GB" baseline="0" dirty="0" smtClean="0"/>
              <a:t>there </a:t>
            </a:r>
            <a:r>
              <a:rPr lang="en-GB" baseline="0" dirty="0" smtClean="0"/>
              <a:t>and thought – there’s something that makes me feel uncomfortable about this statement.</a:t>
            </a:r>
          </a:p>
          <a:p>
            <a:r>
              <a:rPr lang="en-GB" baseline="0" dirty="0" smtClean="0"/>
              <a:t>As I’ve reflected and tried to think of what this is I’ve realised (and others probably worked this one out before me) that the statement implies that someone else is doing both inviting and asking to dance. </a:t>
            </a:r>
          </a:p>
          <a:p>
            <a:r>
              <a:rPr lang="en-GB" baseline="0" dirty="0" smtClean="0"/>
              <a:t>The phrase mirrors a power dynamic where the majority – however defined – continues to control and the non-majority is expected to passively wait for these “kind offers” to share the space.</a:t>
            </a:r>
          </a:p>
          <a:p>
            <a:endParaRPr lang="en-GB" baseline="0" dirty="0" smtClean="0"/>
          </a:p>
          <a:p>
            <a:r>
              <a:rPr lang="en-GB" dirty="0" smtClean="0"/>
              <a:t>So in my party I want those who have been excluded to dance when they want to, with</a:t>
            </a:r>
            <a:r>
              <a:rPr lang="en-GB" baseline="0" dirty="0" smtClean="0"/>
              <a:t> whom they want to, to choose the music and help put out the food and clear up afterwards as well. Because that feels more inclusive to me.</a:t>
            </a:r>
          </a:p>
        </p:txBody>
      </p:sp>
      <p:sp>
        <p:nvSpPr>
          <p:cNvPr id="4" name="Slide Number Placeholder 3"/>
          <p:cNvSpPr>
            <a:spLocks noGrp="1"/>
          </p:cNvSpPr>
          <p:nvPr>
            <p:ph type="sldNum" sz="quarter" idx="10"/>
          </p:nvPr>
        </p:nvSpPr>
        <p:spPr/>
        <p:txBody>
          <a:bodyPr/>
          <a:lstStyle/>
          <a:p>
            <a:fld id="{B26A0318-BC62-40AC-8236-4C9C92982775}" type="slidenum">
              <a:rPr lang="en-GB" smtClean="0"/>
              <a:t>3</a:t>
            </a:fld>
            <a:endParaRPr lang="en-GB"/>
          </a:p>
        </p:txBody>
      </p:sp>
    </p:spTree>
    <p:extLst>
      <p:ext uri="{BB962C8B-B14F-4D97-AF65-F5344CB8AC3E}">
        <p14:creationId xmlns:p14="http://schemas.microsoft.com/office/powerpoint/2010/main" val="2316109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Margaret </a:t>
            </a:r>
            <a:r>
              <a:rPr lang="en-GB" dirty="0" err="1" smtClean="0"/>
              <a:t>Casely-Hayford</a:t>
            </a:r>
            <a:r>
              <a:rPr lang="en-GB" dirty="0" smtClean="0"/>
              <a:t> who recently completed </a:t>
            </a:r>
            <a:r>
              <a:rPr lang="en-GB" sz="1200" b="0" i="0" kern="1200" dirty="0" smtClean="0">
                <a:solidFill>
                  <a:schemeClr val="tx1"/>
                </a:solidFill>
                <a:effectLst/>
                <a:latin typeface="+mn-lt"/>
                <a:ea typeface="+mn-ea"/>
                <a:cs typeface="+mn-cs"/>
              </a:rPr>
              <a:t>CILIP’s Carnegie and Kate Greenaway Awards Diversity Review, was recently</a:t>
            </a:r>
            <a:r>
              <a:rPr lang="en-GB" sz="1200" b="0" i="0" kern="1200" baseline="0" dirty="0" smtClean="0">
                <a:solidFill>
                  <a:schemeClr val="tx1"/>
                </a:solidFill>
                <a:effectLst/>
                <a:latin typeface="+mn-lt"/>
                <a:ea typeface="+mn-ea"/>
                <a:cs typeface="+mn-cs"/>
              </a:rPr>
              <a:t> interviewed for CILIP’s Information Professional and also talks about the issue of language – in her interview she talks about the importance of participation (and it is a theme I want to return to)</a:t>
            </a:r>
            <a:endParaRPr lang="en-GB" dirty="0"/>
          </a:p>
        </p:txBody>
      </p:sp>
      <p:sp>
        <p:nvSpPr>
          <p:cNvPr id="4" name="Slide Number Placeholder 3"/>
          <p:cNvSpPr>
            <a:spLocks noGrp="1"/>
          </p:cNvSpPr>
          <p:nvPr>
            <p:ph type="sldNum" sz="quarter" idx="10"/>
          </p:nvPr>
        </p:nvSpPr>
        <p:spPr/>
        <p:txBody>
          <a:bodyPr/>
          <a:lstStyle/>
          <a:p>
            <a:fld id="{B26A0318-BC62-40AC-8236-4C9C92982775}" type="slidenum">
              <a:rPr lang="en-GB" smtClean="0"/>
              <a:t>4</a:t>
            </a:fld>
            <a:endParaRPr lang="en-GB"/>
          </a:p>
        </p:txBody>
      </p:sp>
    </p:spTree>
    <p:extLst>
      <p:ext uri="{BB962C8B-B14F-4D97-AF65-F5344CB8AC3E}">
        <p14:creationId xmlns:p14="http://schemas.microsoft.com/office/powerpoint/2010/main" val="1259499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At UEL we’ve been thinking</a:t>
            </a:r>
            <a:r>
              <a:rPr lang="en-GB" sz="1200" b="0" i="0" kern="1200" baseline="0" dirty="0" smtClean="0">
                <a:solidFill>
                  <a:schemeClr val="tx1"/>
                </a:solidFill>
                <a:effectLst/>
                <a:latin typeface="+mn-lt"/>
                <a:ea typeface="+mn-ea"/>
                <a:cs typeface="+mn-cs"/>
              </a:rPr>
              <a:t> about the notion of belonging – partly because it is an idea that comes up </a:t>
            </a:r>
            <a:r>
              <a:rPr lang="en-GB" sz="1200" b="0" i="0" kern="1200" baseline="0" dirty="0" err="1" smtClean="0">
                <a:solidFill>
                  <a:schemeClr val="tx1"/>
                </a:solidFill>
                <a:effectLst/>
                <a:latin typeface="+mn-lt"/>
                <a:ea typeface="+mn-ea"/>
                <a:cs typeface="+mn-cs"/>
              </a:rPr>
              <a:t>repeatly</a:t>
            </a:r>
            <a:r>
              <a:rPr lang="en-GB" sz="1200" b="0" i="0" kern="1200" baseline="0" dirty="0" smtClean="0">
                <a:solidFill>
                  <a:schemeClr val="tx1"/>
                </a:solidFill>
                <a:effectLst/>
                <a:latin typeface="+mn-lt"/>
                <a:ea typeface="+mn-ea"/>
                <a:cs typeface="+mn-cs"/>
              </a:rPr>
              <a:t> </a:t>
            </a:r>
            <a:r>
              <a:rPr lang="en-GB" sz="1200" b="0" i="0" kern="1200" baseline="0" dirty="0" smtClean="0">
                <a:solidFill>
                  <a:schemeClr val="tx1"/>
                </a:solidFill>
                <a:effectLst/>
                <a:latin typeface="+mn-lt"/>
                <a:ea typeface="+mn-ea"/>
                <a:cs typeface="+mn-cs"/>
              </a:rPr>
              <a:t>(often in </a:t>
            </a:r>
            <a:r>
              <a:rPr lang="en-GB" sz="1200" b="0" i="0" kern="1200" baseline="0" dirty="0" smtClean="0">
                <a:solidFill>
                  <a:schemeClr val="tx1"/>
                </a:solidFill>
                <a:effectLst/>
                <a:latin typeface="+mn-lt"/>
                <a:ea typeface="+mn-ea"/>
                <a:cs typeface="+mn-cs"/>
              </a:rPr>
              <a:t>the sense of not belonging) in much of the qualitative based research that investigates the attainment gap for BAME students (BAME being another term we could discuss – but not today). </a:t>
            </a:r>
          </a:p>
          <a:p>
            <a:r>
              <a:rPr lang="en-GB" sz="1200" b="0" i="0" kern="1200" baseline="0" dirty="0" smtClean="0">
                <a:solidFill>
                  <a:schemeClr val="tx1"/>
                </a:solidFill>
                <a:effectLst/>
                <a:latin typeface="+mn-lt"/>
                <a:ea typeface="+mn-ea"/>
                <a:cs typeface="+mn-cs"/>
              </a:rPr>
              <a:t>We’re keen to see and understand what is it we do well – as well as seeking to identify barriers to our services – aspects that create feelings of not belonging or of exclusion – where we can work with students to improve our services </a:t>
            </a:r>
            <a:endParaRPr lang="en-GB" dirty="0"/>
          </a:p>
        </p:txBody>
      </p:sp>
      <p:sp>
        <p:nvSpPr>
          <p:cNvPr id="4" name="Slide Number Placeholder 3"/>
          <p:cNvSpPr>
            <a:spLocks noGrp="1"/>
          </p:cNvSpPr>
          <p:nvPr>
            <p:ph type="sldNum" sz="quarter" idx="10"/>
          </p:nvPr>
        </p:nvSpPr>
        <p:spPr/>
        <p:txBody>
          <a:bodyPr/>
          <a:lstStyle/>
          <a:p>
            <a:pPr>
              <a:defRPr/>
            </a:pPr>
            <a:fld id="{B9F25709-7778-43CE-98E5-3FF9E9E9EA5C}" type="slidenum">
              <a:rPr lang="en-GB" smtClean="0">
                <a:solidFill>
                  <a:prstClr val="black"/>
                </a:solidFill>
              </a:rPr>
              <a:pPr>
                <a:defRPr/>
              </a:pPr>
              <a:t>5</a:t>
            </a:fld>
            <a:endParaRPr lang="en-GB">
              <a:solidFill>
                <a:prstClr val="black"/>
              </a:solidFill>
            </a:endParaRPr>
          </a:p>
        </p:txBody>
      </p:sp>
    </p:spTree>
    <p:extLst>
      <p:ext uri="{BB962C8B-B14F-4D97-AF65-F5344CB8AC3E}">
        <p14:creationId xmlns:p14="http://schemas.microsoft.com/office/powerpoint/2010/main" val="1128916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Inclusive services can’t be developed without listening to,</a:t>
            </a:r>
            <a:r>
              <a:rPr lang="en-GB" baseline="0" dirty="0"/>
              <a:t> consulting and co-designing with our users (and </a:t>
            </a:r>
            <a:r>
              <a:rPr lang="en-GB" baseline="0" dirty="0" smtClean="0"/>
              <a:t>an ongoing process of review and further improvement). </a:t>
            </a:r>
            <a:r>
              <a:rPr lang="en-GB" dirty="0" smtClean="0"/>
              <a:t>In </a:t>
            </a:r>
            <a:r>
              <a:rPr lang="en-GB" dirty="0"/>
              <a:t>the remainder of this presentation I want to discuss some of the practical steps we have taken to address what may otherwise</a:t>
            </a:r>
            <a:r>
              <a:rPr lang="en-GB" baseline="0" dirty="0"/>
              <a:t> be hidden and silenced voices and experiences (if we don’t ask the questions, or don’t ask the right </a:t>
            </a:r>
            <a:r>
              <a:rPr lang="en-GB" baseline="0" dirty="0" smtClean="0"/>
              <a:t>questions)</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Case studies from research undertaken will include ongoing work with students who are parents and carers</a:t>
            </a:r>
            <a:r>
              <a:rPr lang="en-GB" kern="1200" dirty="0" smtClean="0">
                <a:effectLst/>
              </a:rPr>
              <a:t>,</a:t>
            </a:r>
            <a:r>
              <a:rPr lang="en-GB" kern="1200" baseline="0" dirty="0" smtClean="0">
                <a:effectLst/>
              </a:rPr>
              <a:t> and a </a:t>
            </a:r>
            <a:r>
              <a:rPr lang="en-GB" dirty="0" smtClean="0"/>
              <a:t>project still</a:t>
            </a:r>
            <a:r>
              <a:rPr lang="en-GB" baseline="0" dirty="0" smtClean="0"/>
              <a:t> at early stages</a:t>
            </a:r>
            <a:r>
              <a:rPr lang="en-GB" dirty="0" smtClean="0"/>
              <a:t> looking at identity and “belonging”. </a:t>
            </a:r>
          </a:p>
        </p:txBody>
      </p:sp>
      <p:sp>
        <p:nvSpPr>
          <p:cNvPr id="4" name="Slide Number Placeholder 3"/>
          <p:cNvSpPr>
            <a:spLocks noGrp="1"/>
          </p:cNvSpPr>
          <p:nvPr>
            <p:ph type="sldNum" sz="quarter" idx="10"/>
          </p:nvPr>
        </p:nvSpPr>
        <p:spPr/>
        <p:txBody>
          <a:bodyPr/>
          <a:lstStyle/>
          <a:p>
            <a:fld id="{B9F25709-7778-43CE-98E5-3FF9E9E9EA5C}"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369174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than a third of our students have dependents and a quarter of students are parents. Research in the UK suggests that student parents (and student mothers in particular) face challenges in the higher education environment. We were conscious that initiatives such as 24/7 opening, automatic renewal of borrowed books, and allowing parents and carers to bring children into the library (under supervision) were beneficial to students, but wanted to explore in more depth how we could improve the experience of these students.</a:t>
            </a:r>
          </a:p>
          <a:p>
            <a:r>
              <a:rPr lang="en-US" dirty="0" smtClean="0">
                <a:solidFill>
                  <a:srgbClr val="000000"/>
                </a:solidFill>
                <a:latin typeface="+mn-lt"/>
              </a:rPr>
              <a:t>We considered and attempted to run focus groups – but experienced difficulties in recruitment</a:t>
            </a:r>
            <a:r>
              <a:rPr lang="en-US" baseline="0" dirty="0" smtClean="0">
                <a:solidFill>
                  <a:srgbClr val="000000"/>
                </a:solidFill>
                <a:latin typeface="+mn-lt"/>
              </a:rPr>
              <a:t> -</a:t>
            </a:r>
            <a:r>
              <a:rPr lang="en-US" dirty="0" smtClean="0">
                <a:solidFill>
                  <a:srgbClr val="000000"/>
                </a:solidFill>
                <a:latin typeface="+mn-lt"/>
              </a:rPr>
              <a:t> attendance in focus groups is generally an issue even with incentives, perhaps more so with students who are parents and carers and have less time to attend </a:t>
            </a:r>
          </a:p>
          <a:p>
            <a:r>
              <a:rPr lang="en-US" dirty="0" smtClean="0">
                <a:solidFill>
                  <a:srgbClr val="000000"/>
                </a:solidFill>
                <a:latin typeface="+mn-lt"/>
              </a:rPr>
              <a:t>We decided to run a short survey using open ended questions, distributed to parents and carers who attended libraries with a child, as well as on the website.</a:t>
            </a:r>
          </a:p>
          <a:p>
            <a:r>
              <a:rPr lang="en-US" dirty="0" smtClean="0">
                <a:solidFill>
                  <a:srgbClr val="000000"/>
                </a:solidFill>
                <a:latin typeface="+mn-lt"/>
              </a:rPr>
              <a:t>We</a:t>
            </a:r>
            <a:r>
              <a:rPr lang="en-US" baseline="0" dirty="0" smtClean="0">
                <a:solidFill>
                  <a:srgbClr val="000000"/>
                </a:solidFill>
                <a:latin typeface="+mn-lt"/>
              </a:rPr>
              <a:t> asked: </a:t>
            </a:r>
            <a:endParaRPr lang="en-US" dirty="0" smtClean="0">
              <a:solidFill>
                <a:srgbClr val="000000"/>
              </a:solidFill>
              <a:latin typeface="+mn-lt"/>
            </a:endParaRPr>
          </a:p>
          <a:p>
            <a:r>
              <a:rPr lang="en-US" dirty="0" smtClean="0">
                <a:solidFill>
                  <a:srgbClr val="000000"/>
                </a:solidFill>
                <a:latin typeface="+mn-lt"/>
              </a:rPr>
              <a:t>Reason for visit</a:t>
            </a:r>
          </a:p>
          <a:p>
            <a:r>
              <a:rPr lang="en-US" dirty="0" smtClean="0">
                <a:solidFill>
                  <a:srgbClr val="000000"/>
                </a:solidFill>
                <a:latin typeface="+mn-lt"/>
              </a:rPr>
              <a:t>How long do you usually spend in the library?</a:t>
            </a:r>
          </a:p>
          <a:p>
            <a:r>
              <a:rPr lang="en-US" dirty="0" smtClean="0">
                <a:solidFill>
                  <a:srgbClr val="000000"/>
                </a:solidFill>
                <a:latin typeface="+mn-lt"/>
              </a:rPr>
              <a:t>And open ended questions focused on what students </a:t>
            </a:r>
            <a:r>
              <a:rPr lang="en-US" b="1" dirty="0" smtClean="0">
                <a:solidFill>
                  <a:srgbClr val="000000"/>
                </a:solidFill>
                <a:latin typeface="+mn-lt"/>
              </a:rPr>
              <a:t>liked</a:t>
            </a:r>
            <a:r>
              <a:rPr lang="en-US" dirty="0" smtClean="0">
                <a:solidFill>
                  <a:srgbClr val="000000"/>
                </a:solidFill>
                <a:latin typeface="+mn-lt"/>
              </a:rPr>
              <a:t> about visiting the library with their child; what they </a:t>
            </a:r>
            <a:r>
              <a:rPr lang="en-US" b="1" dirty="0" smtClean="0">
                <a:solidFill>
                  <a:srgbClr val="000000"/>
                </a:solidFill>
                <a:latin typeface="+mn-lt"/>
              </a:rPr>
              <a:t>didn’t like</a:t>
            </a:r>
            <a:r>
              <a:rPr lang="en-US" dirty="0" smtClean="0">
                <a:solidFill>
                  <a:srgbClr val="000000"/>
                </a:solidFill>
                <a:latin typeface="+mn-lt"/>
              </a:rPr>
              <a:t>; and how we could </a:t>
            </a:r>
            <a:r>
              <a:rPr lang="en-US" b="1" dirty="0" smtClean="0">
                <a:solidFill>
                  <a:srgbClr val="000000"/>
                </a:solidFill>
                <a:latin typeface="+mn-lt"/>
              </a:rPr>
              <a:t>improve</a:t>
            </a:r>
            <a:r>
              <a:rPr lang="en-US" dirty="0" smtClean="0">
                <a:solidFill>
                  <a:srgbClr val="000000"/>
                </a:solidFill>
                <a:latin typeface="+mn-lt"/>
              </a:rPr>
              <a:t> our service for them</a:t>
            </a: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While we have many positive responses parents also said: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B9F25709-7778-43CE-98E5-3FF9E9E9EA5C}"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878735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B9F25709-7778-43CE-98E5-3FF9E9E9EA5C}"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684540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response to feedback and suggestions we</a:t>
            </a:r>
            <a:r>
              <a:rPr lang="en-GB"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Made changes to our signing</a:t>
            </a:r>
            <a:r>
              <a:rPr lang="en-GB" baseline="0" dirty="0" smtClean="0"/>
              <a:t> in form, making the tone more welcoming, removing time limits and including an offer to fetch books if we were able to; we installed baby changing facilities in both libraries and created small collections of children’s books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We weren’t able to create a special “family” room (not having spare space to do so) and put on hold ideas about offering tablets with pre-downloaded child friendly content and activity bags (with colouring in </a:t>
            </a:r>
            <a:r>
              <a:rPr lang="en-GB" baseline="0" dirty="0" err="1" smtClean="0"/>
              <a:t>etc</a:t>
            </a:r>
            <a:r>
              <a:rPr lang="en-GB" baseline="0" dirty="0" smtClean="0"/>
              <a:t>) as well as specific child sized furniture.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B9F25709-7778-43CE-98E5-3FF9E9E9EA5C}"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4180979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3B24809-81D8-49D6-913B-6078F6FCF405}" type="datetimeFigureOut">
              <a:rPr lang="en-GB" smtClean="0"/>
              <a:t>12/11/2018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D213A8-DAB3-4E8E-839C-603D4DC3D588}" type="slidenum">
              <a:rPr lang="en-GB" smtClean="0"/>
              <a:t>‹#›</a:t>
            </a:fld>
            <a:endParaRPr lang="en-GB"/>
          </a:p>
        </p:txBody>
      </p:sp>
    </p:spTree>
    <p:extLst>
      <p:ext uri="{BB962C8B-B14F-4D97-AF65-F5344CB8AC3E}">
        <p14:creationId xmlns:p14="http://schemas.microsoft.com/office/powerpoint/2010/main" val="55841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3B24809-81D8-49D6-913B-6078F6FCF405}" type="datetimeFigureOut">
              <a:rPr lang="en-GB" smtClean="0"/>
              <a:t>12/11/2018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D213A8-DAB3-4E8E-839C-603D4DC3D588}" type="slidenum">
              <a:rPr lang="en-GB" smtClean="0"/>
              <a:t>‹#›</a:t>
            </a:fld>
            <a:endParaRPr lang="en-GB"/>
          </a:p>
        </p:txBody>
      </p:sp>
    </p:spTree>
    <p:extLst>
      <p:ext uri="{BB962C8B-B14F-4D97-AF65-F5344CB8AC3E}">
        <p14:creationId xmlns:p14="http://schemas.microsoft.com/office/powerpoint/2010/main" val="364374188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87AD923-7046-4734-B4FB-8E7048D30CAB}" type="datetimeFigureOut">
              <a:rPr lang="en-GB" smtClean="0"/>
              <a:t>12/11/2018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37AC42-865B-4874-B83F-9D47861DB166}" type="slidenum">
              <a:rPr lang="en-GB" smtClean="0"/>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113401118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87AD923-7046-4734-B4FB-8E7048D30CAB}" type="datetimeFigureOut">
              <a:rPr lang="en-GB" smtClean="0"/>
              <a:t>12/11/2018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937AC42-865B-4874-B83F-9D47861DB166}" type="slidenum">
              <a:rPr lang="en-GB" smtClean="0"/>
              <a:t>‹#›</a:t>
            </a:fld>
            <a:endParaRPr lang="en-GB"/>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207795806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7AD923-7046-4734-B4FB-8E7048D30CAB}" type="datetimeFigureOut">
              <a:rPr lang="en-GB" smtClean="0"/>
              <a:t>12/11/2018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937AC42-865B-4874-B83F-9D47861DB166}" type="slidenum">
              <a:rPr lang="en-GB" smtClean="0"/>
              <a:t>‹#›</a:t>
            </a:fld>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35211233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7AD923-7046-4734-B4FB-8E7048D30CAB}" type="datetimeFigureOut">
              <a:rPr lang="en-GB" smtClean="0"/>
              <a:t>12/11/2018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937AC42-865B-4874-B83F-9D47861DB166}" type="slidenum">
              <a:rPr lang="en-GB" smtClean="0"/>
              <a:t>‹#›</a:t>
            </a:fld>
            <a:endParaRPr lang="en-GB"/>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20520248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7AD923-7046-4734-B4FB-8E7048D30CAB}" type="datetimeFigureOut">
              <a:rPr lang="en-GB" smtClean="0"/>
              <a:t>12/11/2018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37AC42-865B-4874-B83F-9D47861DB166}" type="slidenum">
              <a:rPr lang="en-GB" smtClean="0"/>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40426828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7AD923-7046-4734-B4FB-8E7048D30CAB}" type="datetimeFigureOut">
              <a:rPr lang="en-GB" smtClean="0"/>
              <a:t>12/11/2018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37AC42-865B-4874-B83F-9D47861DB166}" type="slidenum">
              <a:rPr lang="en-GB" smtClean="0"/>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300622033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7AD923-7046-4734-B4FB-8E7048D30CAB}" type="datetimeFigureOut">
              <a:rPr lang="en-GB" smtClean="0"/>
              <a:t>12/11/2018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37AC42-865B-4874-B83F-9D47861DB166}"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365168897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7AD923-7046-4734-B4FB-8E7048D30CAB}" type="datetimeFigureOut">
              <a:rPr lang="en-GB" smtClean="0"/>
              <a:t>12/11/2018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37AC42-865B-4874-B83F-9D47861DB166}"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2369696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3B24809-81D8-49D6-913B-6078F6FCF405}" type="datetimeFigureOut">
              <a:rPr lang="en-GB" smtClean="0"/>
              <a:t>12/11/2018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D213A8-DAB3-4E8E-839C-603D4DC3D588}" type="slidenum">
              <a:rPr lang="en-GB" smtClean="0"/>
              <a:t>‹#›</a:t>
            </a:fld>
            <a:endParaRPr lang="en-GB"/>
          </a:p>
        </p:txBody>
      </p:sp>
    </p:spTree>
    <p:extLst>
      <p:ext uri="{BB962C8B-B14F-4D97-AF65-F5344CB8AC3E}">
        <p14:creationId xmlns:p14="http://schemas.microsoft.com/office/powerpoint/2010/main" val="3190753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2826548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lnSpc>
                <a:spcPct val="120000"/>
              </a:lnSpc>
              <a:spcBef>
                <a:spcPts val="0"/>
              </a:spcBef>
              <a:spcAft>
                <a:spcPts val="1200"/>
              </a:spcAft>
              <a:defRPr/>
            </a:lvl1pPr>
            <a:lvl2pPr>
              <a:lnSpc>
                <a:spcPct val="120000"/>
              </a:lnSpc>
              <a:spcBef>
                <a:spcPts val="0"/>
              </a:spcBef>
              <a:spcAft>
                <a:spcPts val="1200"/>
              </a:spcAft>
              <a:defRPr/>
            </a:lvl2pPr>
            <a:lvl3pPr>
              <a:lnSpc>
                <a:spcPct val="120000"/>
              </a:lnSpc>
              <a:spcBef>
                <a:spcPts val="0"/>
              </a:spcBef>
              <a:spcAft>
                <a:spcPts val="1200"/>
              </a:spcAft>
              <a:defRPr/>
            </a:lvl3pPr>
            <a:lvl4pPr>
              <a:lnSpc>
                <a:spcPct val="120000"/>
              </a:lnSpc>
              <a:spcBef>
                <a:spcPts val="0"/>
              </a:spcBef>
              <a:spcAft>
                <a:spcPts val="1200"/>
              </a:spcAft>
              <a:defRPr/>
            </a:lvl4pPr>
            <a:lvl5pPr>
              <a:lnSpc>
                <a:spcPct val="120000"/>
              </a:lnSpc>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2631529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47BAB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a:lnSpc>
                <a:spcPct val="120000"/>
              </a:lnSpc>
              <a:spcBef>
                <a:spcPts val="0"/>
              </a:spcBef>
              <a:spcAft>
                <a:spcPts val="1200"/>
              </a:spcAft>
              <a:defRPr>
                <a:solidFill>
                  <a:schemeClr val="bg1"/>
                </a:solidFill>
              </a:defRPr>
            </a:lvl1pPr>
            <a:lvl2pPr>
              <a:lnSpc>
                <a:spcPct val="120000"/>
              </a:lnSpc>
              <a:spcBef>
                <a:spcPts val="0"/>
              </a:spcBef>
              <a:spcAft>
                <a:spcPts val="1200"/>
              </a:spcAft>
              <a:defRPr>
                <a:solidFill>
                  <a:schemeClr val="bg1"/>
                </a:solidFill>
              </a:defRPr>
            </a:lvl2pPr>
            <a:lvl3pPr>
              <a:lnSpc>
                <a:spcPct val="120000"/>
              </a:lnSpc>
              <a:spcBef>
                <a:spcPts val="0"/>
              </a:spcBef>
              <a:spcAft>
                <a:spcPts val="1200"/>
              </a:spcAft>
              <a:defRPr>
                <a:solidFill>
                  <a:schemeClr val="bg1"/>
                </a:solidFill>
              </a:defRPr>
            </a:lvl3pPr>
            <a:lvl4pPr>
              <a:lnSpc>
                <a:spcPct val="120000"/>
              </a:lnSpc>
              <a:spcBef>
                <a:spcPts val="0"/>
              </a:spcBef>
              <a:spcAft>
                <a:spcPts val="1200"/>
              </a:spcAft>
              <a:defRPr>
                <a:solidFill>
                  <a:schemeClr val="bg1"/>
                </a:solidFill>
              </a:defRPr>
            </a:lvl4pPr>
            <a:lvl5pPr>
              <a:lnSpc>
                <a:spcPct val="120000"/>
              </a:lnSpc>
              <a:spcBef>
                <a:spcPts val="0"/>
              </a:spcBef>
              <a:spcAft>
                <a:spcPts val="120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solidFill>
                  <a:schemeClr val="bg1"/>
                </a:solidFill>
              </a:defRPr>
            </a:lvl1pPr>
          </a:lstStyle>
          <a:p>
            <a:fld id="{3B5F157B-D1B9-434E-8434-4F22CD5D7CE1}" type="datetimeFigureOut">
              <a:rPr lang="en-GB" smtClean="0">
                <a:solidFill>
                  <a:prstClr val="white"/>
                </a:solidFill>
              </a:rPr>
              <a:pPr/>
              <a:t>12/11/2018</a:t>
            </a:fld>
            <a:endParaRPr lang="en-GB">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BF1C1C2-7392-486D-9362-C0D10AB60760}" type="slidenum">
              <a:rPr lang="en-GB" smtClean="0">
                <a:solidFill>
                  <a:prstClr val="white"/>
                </a:solidFill>
              </a:rPr>
              <a:pPr/>
              <a:t>‹#›</a:t>
            </a:fld>
            <a:endParaRPr lang="en-GB">
              <a:solidFill>
                <a:prstClr val="white"/>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36294" y="5877842"/>
            <a:ext cx="1929528" cy="451152"/>
          </a:xfrm>
          <a:prstGeom prst="rect">
            <a:avLst/>
          </a:prstGeom>
        </p:spPr>
      </p:pic>
    </p:spTree>
    <p:extLst>
      <p:ext uri="{BB962C8B-B14F-4D97-AF65-F5344CB8AC3E}">
        <p14:creationId xmlns:p14="http://schemas.microsoft.com/office/powerpoint/2010/main" val="1439441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87346"/>
            <a:ext cx="1926458" cy="450435"/>
          </a:xfrm>
          <a:prstGeom prst="rect">
            <a:avLst/>
          </a:prstGeom>
        </p:spPr>
      </p:pic>
    </p:spTree>
    <p:extLst>
      <p:ext uri="{BB962C8B-B14F-4D97-AF65-F5344CB8AC3E}">
        <p14:creationId xmlns:p14="http://schemas.microsoft.com/office/powerpoint/2010/main" val="2229552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2280077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30408250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3178940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21917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3B24809-81D8-49D6-913B-6078F6FCF405}" type="datetimeFigureOut">
              <a:rPr lang="en-GB" smtClean="0"/>
              <a:t>12/11/2018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D213A8-DAB3-4E8E-839C-603D4DC3D588}" type="slidenum">
              <a:rPr lang="en-GB" smtClean="0"/>
              <a:t>‹#›</a:t>
            </a:fld>
            <a:endParaRPr lang="en-GB"/>
          </a:p>
        </p:txBody>
      </p:sp>
    </p:spTree>
    <p:extLst>
      <p:ext uri="{BB962C8B-B14F-4D97-AF65-F5344CB8AC3E}">
        <p14:creationId xmlns:p14="http://schemas.microsoft.com/office/powerpoint/2010/main" val="4832934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4246637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37264211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2498382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31865707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36959151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lnSpc>
                <a:spcPct val="120000"/>
              </a:lnSpc>
              <a:spcBef>
                <a:spcPts val="0"/>
              </a:spcBef>
              <a:spcAft>
                <a:spcPts val="1200"/>
              </a:spcAft>
              <a:defRPr/>
            </a:lvl1pPr>
            <a:lvl2pPr>
              <a:lnSpc>
                <a:spcPct val="120000"/>
              </a:lnSpc>
              <a:spcBef>
                <a:spcPts val="0"/>
              </a:spcBef>
              <a:spcAft>
                <a:spcPts val="1200"/>
              </a:spcAft>
              <a:defRPr/>
            </a:lvl2pPr>
            <a:lvl3pPr>
              <a:lnSpc>
                <a:spcPct val="120000"/>
              </a:lnSpc>
              <a:spcBef>
                <a:spcPts val="0"/>
              </a:spcBef>
              <a:spcAft>
                <a:spcPts val="1200"/>
              </a:spcAft>
              <a:defRPr/>
            </a:lvl3pPr>
            <a:lvl4pPr>
              <a:lnSpc>
                <a:spcPct val="120000"/>
              </a:lnSpc>
              <a:spcBef>
                <a:spcPts val="0"/>
              </a:spcBef>
              <a:spcAft>
                <a:spcPts val="1200"/>
              </a:spcAft>
              <a:defRPr/>
            </a:lvl4pPr>
            <a:lvl5pPr>
              <a:lnSpc>
                <a:spcPct val="120000"/>
              </a:lnSpc>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18153462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47BAB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a:lnSpc>
                <a:spcPct val="120000"/>
              </a:lnSpc>
              <a:spcBef>
                <a:spcPts val="0"/>
              </a:spcBef>
              <a:spcAft>
                <a:spcPts val="1200"/>
              </a:spcAft>
              <a:defRPr>
                <a:solidFill>
                  <a:schemeClr val="bg1"/>
                </a:solidFill>
              </a:defRPr>
            </a:lvl1pPr>
            <a:lvl2pPr>
              <a:lnSpc>
                <a:spcPct val="120000"/>
              </a:lnSpc>
              <a:spcBef>
                <a:spcPts val="0"/>
              </a:spcBef>
              <a:spcAft>
                <a:spcPts val="1200"/>
              </a:spcAft>
              <a:defRPr>
                <a:solidFill>
                  <a:schemeClr val="bg1"/>
                </a:solidFill>
              </a:defRPr>
            </a:lvl2pPr>
            <a:lvl3pPr>
              <a:lnSpc>
                <a:spcPct val="120000"/>
              </a:lnSpc>
              <a:spcBef>
                <a:spcPts val="0"/>
              </a:spcBef>
              <a:spcAft>
                <a:spcPts val="1200"/>
              </a:spcAft>
              <a:defRPr>
                <a:solidFill>
                  <a:schemeClr val="bg1"/>
                </a:solidFill>
              </a:defRPr>
            </a:lvl3pPr>
            <a:lvl4pPr>
              <a:lnSpc>
                <a:spcPct val="120000"/>
              </a:lnSpc>
              <a:spcBef>
                <a:spcPts val="0"/>
              </a:spcBef>
              <a:spcAft>
                <a:spcPts val="1200"/>
              </a:spcAft>
              <a:defRPr>
                <a:solidFill>
                  <a:schemeClr val="bg1"/>
                </a:solidFill>
              </a:defRPr>
            </a:lvl4pPr>
            <a:lvl5pPr>
              <a:lnSpc>
                <a:spcPct val="120000"/>
              </a:lnSpc>
              <a:spcBef>
                <a:spcPts val="0"/>
              </a:spcBef>
              <a:spcAft>
                <a:spcPts val="120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solidFill>
                  <a:schemeClr val="bg1"/>
                </a:solidFill>
              </a:defRPr>
            </a:lvl1pPr>
          </a:lstStyle>
          <a:p>
            <a:fld id="{3B5F157B-D1B9-434E-8434-4F22CD5D7CE1}" type="datetimeFigureOut">
              <a:rPr lang="en-GB" smtClean="0">
                <a:solidFill>
                  <a:prstClr val="white"/>
                </a:solidFill>
              </a:rPr>
              <a:pPr/>
              <a:t>12/11/2018</a:t>
            </a:fld>
            <a:endParaRPr lang="en-GB">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BF1C1C2-7392-486D-9362-C0D10AB60760}" type="slidenum">
              <a:rPr lang="en-GB" smtClean="0">
                <a:solidFill>
                  <a:prstClr val="white"/>
                </a:solidFill>
              </a:rPr>
              <a:pPr/>
              <a:t>‹#›</a:t>
            </a:fld>
            <a:endParaRPr lang="en-GB">
              <a:solidFill>
                <a:prstClr val="white"/>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36294" y="5877842"/>
            <a:ext cx="1929528" cy="451152"/>
          </a:xfrm>
          <a:prstGeom prst="rect">
            <a:avLst/>
          </a:prstGeom>
        </p:spPr>
      </p:pic>
    </p:spTree>
    <p:extLst>
      <p:ext uri="{BB962C8B-B14F-4D97-AF65-F5344CB8AC3E}">
        <p14:creationId xmlns:p14="http://schemas.microsoft.com/office/powerpoint/2010/main" val="36403649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87346"/>
            <a:ext cx="1926458" cy="450435"/>
          </a:xfrm>
          <a:prstGeom prst="rect">
            <a:avLst/>
          </a:prstGeom>
        </p:spPr>
      </p:pic>
    </p:spTree>
    <p:extLst>
      <p:ext uri="{BB962C8B-B14F-4D97-AF65-F5344CB8AC3E}">
        <p14:creationId xmlns:p14="http://schemas.microsoft.com/office/powerpoint/2010/main" val="40367313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21600199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2339991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B24809-81D8-49D6-913B-6078F6FCF405}" type="datetimeFigureOut">
              <a:rPr lang="en-GB" smtClean="0"/>
              <a:t>12/11/2018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D213A8-DAB3-4E8E-839C-603D4DC3D588}" type="slidenum">
              <a:rPr lang="en-GB" smtClean="0"/>
              <a:t>‹#›</a:t>
            </a:fld>
            <a:endParaRPr lang="en-GB"/>
          </a:p>
        </p:txBody>
      </p:sp>
    </p:spTree>
    <p:extLst>
      <p:ext uri="{BB962C8B-B14F-4D97-AF65-F5344CB8AC3E}">
        <p14:creationId xmlns:p14="http://schemas.microsoft.com/office/powerpoint/2010/main" val="31411696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27424610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35658157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4824732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24762287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124926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34788517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2095899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lnSpc>
                <a:spcPct val="120000"/>
              </a:lnSpc>
              <a:spcBef>
                <a:spcPts val="0"/>
              </a:spcBef>
              <a:spcAft>
                <a:spcPts val="1200"/>
              </a:spcAft>
              <a:defRPr/>
            </a:lvl1pPr>
            <a:lvl2pPr>
              <a:lnSpc>
                <a:spcPct val="120000"/>
              </a:lnSpc>
              <a:spcBef>
                <a:spcPts val="0"/>
              </a:spcBef>
              <a:spcAft>
                <a:spcPts val="1200"/>
              </a:spcAft>
              <a:defRPr/>
            </a:lvl2pPr>
            <a:lvl3pPr>
              <a:lnSpc>
                <a:spcPct val="120000"/>
              </a:lnSpc>
              <a:spcBef>
                <a:spcPts val="0"/>
              </a:spcBef>
              <a:spcAft>
                <a:spcPts val="1200"/>
              </a:spcAft>
              <a:defRPr/>
            </a:lvl3pPr>
            <a:lvl4pPr>
              <a:lnSpc>
                <a:spcPct val="120000"/>
              </a:lnSpc>
              <a:spcBef>
                <a:spcPts val="0"/>
              </a:spcBef>
              <a:spcAft>
                <a:spcPts val="1200"/>
              </a:spcAft>
              <a:defRPr/>
            </a:lvl4pPr>
            <a:lvl5pPr>
              <a:lnSpc>
                <a:spcPct val="120000"/>
              </a:lnSpc>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39124925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47BAB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a:lnSpc>
                <a:spcPct val="120000"/>
              </a:lnSpc>
              <a:spcBef>
                <a:spcPts val="0"/>
              </a:spcBef>
              <a:spcAft>
                <a:spcPts val="1200"/>
              </a:spcAft>
              <a:defRPr>
                <a:solidFill>
                  <a:schemeClr val="bg1"/>
                </a:solidFill>
              </a:defRPr>
            </a:lvl1pPr>
            <a:lvl2pPr>
              <a:lnSpc>
                <a:spcPct val="120000"/>
              </a:lnSpc>
              <a:spcBef>
                <a:spcPts val="0"/>
              </a:spcBef>
              <a:spcAft>
                <a:spcPts val="1200"/>
              </a:spcAft>
              <a:defRPr>
                <a:solidFill>
                  <a:schemeClr val="bg1"/>
                </a:solidFill>
              </a:defRPr>
            </a:lvl2pPr>
            <a:lvl3pPr>
              <a:lnSpc>
                <a:spcPct val="120000"/>
              </a:lnSpc>
              <a:spcBef>
                <a:spcPts val="0"/>
              </a:spcBef>
              <a:spcAft>
                <a:spcPts val="1200"/>
              </a:spcAft>
              <a:defRPr>
                <a:solidFill>
                  <a:schemeClr val="bg1"/>
                </a:solidFill>
              </a:defRPr>
            </a:lvl3pPr>
            <a:lvl4pPr>
              <a:lnSpc>
                <a:spcPct val="120000"/>
              </a:lnSpc>
              <a:spcBef>
                <a:spcPts val="0"/>
              </a:spcBef>
              <a:spcAft>
                <a:spcPts val="1200"/>
              </a:spcAft>
              <a:defRPr>
                <a:solidFill>
                  <a:schemeClr val="bg1"/>
                </a:solidFill>
              </a:defRPr>
            </a:lvl4pPr>
            <a:lvl5pPr>
              <a:lnSpc>
                <a:spcPct val="120000"/>
              </a:lnSpc>
              <a:spcBef>
                <a:spcPts val="0"/>
              </a:spcBef>
              <a:spcAft>
                <a:spcPts val="120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solidFill>
                  <a:schemeClr val="bg1"/>
                </a:solidFill>
              </a:defRPr>
            </a:lvl1pPr>
          </a:lstStyle>
          <a:p>
            <a:fld id="{3B5F157B-D1B9-434E-8434-4F22CD5D7CE1}" type="datetimeFigureOut">
              <a:rPr lang="en-GB" smtClean="0">
                <a:solidFill>
                  <a:prstClr val="white"/>
                </a:solidFill>
              </a:rPr>
              <a:pPr/>
              <a:t>12/11/2018</a:t>
            </a:fld>
            <a:endParaRPr lang="en-GB">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BF1C1C2-7392-486D-9362-C0D10AB60760}" type="slidenum">
              <a:rPr lang="en-GB" smtClean="0">
                <a:solidFill>
                  <a:prstClr val="white"/>
                </a:solidFill>
              </a:rPr>
              <a:pPr/>
              <a:t>‹#›</a:t>
            </a:fld>
            <a:endParaRPr lang="en-GB">
              <a:solidFill>
                <a:prstClr val="white"/>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36294" y="5877842"/>
            <a:ext cx="1929528" cy="451152"/>
          </a:xfrm>
          <a:prstGeom prst="rect">
            <a:avLst/>
          </a:prstGeom>
        </p:spPr>
      </p:pic>
    </p:spTree>
    <p:extLst>
      <p:ext uri="{BB962C8B-B14F-4D97-AF65-F5344CB8AC3E}">
        <p14:creationId xmlns:p14="http://schemas.microsoft.com/office/powerpoint/2010/main" val="30873524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87346"/>
            <a:ext cx="1926458" cy="450435"/>
          </a:xfrm>
          <a:prstGeom prst="rect">
            <a:avLst/>
          </a:prstGeom>
        </p:spPr>
      </p:pic>
    </p:spTree>
    <p:extLst>
      <p:ext uri="{BB962C8B-B14F-4D97-AF65-F5344CB8AC3E}">
        <p14:creationId xmlns:p14="http://schemas.microsoft.com/office/powerpoint/2010/main" val="1125521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3B24809-81D8-49D6-913B-6078F6FCF405}" type="datetimeFigureOut">
              <a:rPr lang="en-GB" smtClean="0"/>
              <a:t>12/11/2018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D213A8-DAB3-4E8E-839C-603D4DC3D588}" type="slidenum">
              <a:rPr lang="en-GB" smtClean="0"/>
              <a:t>‹#›</a:t>
            </a:fld>
            <a:endParaRPr lang="en-GB"/>
          </a:p>
        </p:txBody>
      </p:sp>
    </p:spTree>
    <p:extLst>
      <p:ext uri="{BB962C8B-B14F-4D97-AF65-F5344CB8AC3E}">
        <p14:creationId xmlns:p14="http://schemas.microsoft.com/office/powerpoint/2010/main" val="26324423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1519280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26996987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216262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20527272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21570766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18897808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12928212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7179296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39235831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lnSpc>
                <a:spcPct val="120000"/>
              </a:lnSpc>
              <a:spcBef>
                <a:spcPts val="0"/>
              </a:spcBef>
              <a:spcAft>
                <a:spcPts val="1200"/>
              </a:spcAft>
              <a:defRPr/>
            </a:lvl1pPr>
            <a:lvl2pPr>
              <a:lnSpc>
                <a:spcPct val="120000"/>
              </a:lnSpc>
              <a:spcBef>
                <a:spcPts val="0"/>
              </a:spcBef>
              <a:spcAft>
                <a:spcPts val="1200"/>
              </a:spcAft>
              <a:defRPr/>
            </a:lvl2pPr>
            <a:lvl3pPr>
              <a:lnSpc>
                <a:spcPct val="120000"/>
              </a:lnSpc>
              <a:spcBef>
                <a:spcPts val="0"/>
              </a:spcBef>
              <a:spcAft>
                <a:spcPts val="1200"/>
              </a:spcAft>
              <a:defRPr/>
            </a:lvl3pPr>
            <a:lvl4pPr>
              <a:lnSpc>
                <a:spcPct val="120000"/>
              </a:lnSpc>
              <a:spcBef>
                <a:spcPts val="0"/>
              </a:spcBef>
              <a:spcAft>
                <a:spcPts val="1200"/>
              </a:spcAft>
              <a:defRPr/>
            </a:lvl4pPr>
            <a:lvl5pPr>
              <a:lnSpc>
                <a:spcPct val="120000"/>
              </a:lnSpc>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1137859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3B24809-81D8-49D6-913B-6078F6FCF405}" type="datetimeFigureOut">
              <a:rPr lang="en-GB" smtClean="0"/>
              <a:t>12/11/2018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ED213A8-DAB3-4E8E-839C-603D4DC3D588}" type="slidenum">
              <a:rPr lang="en-GB" smtClean="0"/>
              <a:t>‹#›</a:t>
            </a:fld>
            <a:endParaRPr lang="en-GB"/>
          </a:p>
        </p:txBody>
      </p:sp>
    </p:spTree>
    <p:extLst>
      <p:ext uri="{BB962C8B-B14F-4D97-AF65-F5344CB8AC3E}">
        <p14:creationId xmlns:p14="http://schemas.microsoft.com/office/powerpoint/2010/main" val="15391141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47BAB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a:lnSpc>
                <a:spcPct val="120000"/>
              </a:lnSpc>
              <a:spcBef>
                <a:spcPts val="0"/>
              </a:spcBef>
              <a:spcAft>
                <a:spcPts val="1200"/>
              </a:spcAft>
              <a:defRPr>
                <a:solidFill>
                  <a:schemeClr val="bg1"/>
                </a:solidFill>
              </a:defRPr>
            </a:lvl1pPr>
            <a:lvl2pPr>
              <a:lnSpc>
                <a:spcPct val="120000"/>
              </a:lnSpc>
              <a:spcBef>
                <a:spcPts val="0"/>
              </a:spcBef>
              <a:spcAft>
                <a:spcPts val="1200"/>
              </a:spcAft>
              <a:defRPr>
                <a:solidFill>
                  <a:schemeClr val="bg1"/>
                </a:solidFill>
              </a:defRPr>
            </a:lvl2pPr>
            <a:lvl3pPr>
              <a:lnSpc>
                <a:spcPct val="120000"/>
              </a:lnSpc>
              <a:spcBef>
                <a:spcPts val="0"/>
              </a:spcBef>
              <a:spcAft>
                <a:spcPts val="1200"/>
              </a:spcAft>
              <a:defRPr>
                <a:solidFill>
                  <a:schemeClr val="bg1"/>
                </a:solidFill>
              </a:defRPr>
            </a:lvl3pPr>
            <a:lvl4pPr>
              <a:lnSpc>
                <a:spcPct val="120000"/>
              </a:lnSpc>
              <a:spcBef>
                <a:spcPts val="0"/>
              </a:spcBef>
              <a:spcAft>
                <a:spcPts val="1200"/>
              </a:spcAft>
              <a:defRPr>
                <a:solidFill>
                  <a:schemeClr val="bg1"/>
                </a:solidFill>
              </a:defRPr>
            </a:lvl4pPr>
            <a:lvl5pPr>
              <a:lnSpc>
                <a:spcPct val="120000"/>
              </a:lnSpc>
              <a:spcBef>
                <a:spcPts val="0"/>
              </a:spcBef>
              <a:spcAft>
                <a:spcPts val="120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solidFill>
                  <a:schemeClr val="bg1"/>
                </a:solidFill>
              </a:defRPr>
            </a:lvl1pPr>
          </a:lstStyle>
          <a:p>
            <a:fld id="{3B5F157B-D1B9-434E-8434-4F22CD5D7CE1}" type="datetimeFigureOut">
              <a:rPr lang="en-GB" smtClean="0">
                <a:solidFill>
                  <a:prstClr val="white"/>
                </a:solidFill>
              </a:rPr>
              <a:pPr/>
              <a:t>12/11/2018</a:t>
            </a:fld>
            <a:endParaRPr lang="en-GB">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BF1C1C2-7392-486D-9362-C0D10AB60760}" type="slidenum">
              <a:rPr lang="en-GB" smtClean="0">
                <a:solidFill>
                  <a:prstClr val="white"/>
                </a:solidFill>
              </a:rPr>
              <a:pPr/>
              <a:t>‹#›</a:t>
            </a:fld>
            <a:endParaRPr lang="en-GB">
              <a:solidFill>
                <a:prstClr val="white"/>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36294" y="5877842"/>
            <a:ext cx="1929528" cy="451152"/>
          </a:xfrm>
          <a:prstGeom prst="rect">
            <a:avLst/>
          </a:prstGeom>
        </p:spPr>
      </p:pic>
    </p:spTree>
    <p:extLst>
      <p:ext uri="{BB962C8B-B14F-4D97-AF65-F5344CB8AC3E}">
        <p14:creationId xmlns:p14="http://schemas.microsoft.com/office/powerpoint/2010/main" val="15633160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87346"/>
            <a:ext cx="1926458" cy="450435"/>
          </a:xfrm>
          <a:prstGeom prst="rect">
            <a:avLst/>
          </a:prstGeom>
        </p:spPr>
      </p:pic>
    </p:spTree>
    <p:extLst>
      <p:ext uri="{BB962C8B-B14F-4D97-AF65-F5344CB8AC3E}">
        <p14:creationId xmlns:p14="http://schemas.microsoft.com/office/powerpoint/2010/main" val="28030582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6878166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349545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40791511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11281919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41221252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30343755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9598742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3497091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3B24809-81D8-49D6-913B-6078F6FCF405}" type="datetimeFigureOut">
              <a:rPr lang="en-GB" smtClean="0"/>
              <a:t>12/11/2018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ED213A8-DAB3-4E8E-839C-603D4DC3D588}" type="slidenum">
              <a:rPr lang="en-GB" smtClean="0"/>
              <a:t>‹#›</a:t>
            </a:fld>
            <a:endParaRPr lang="en-GB"/>
          </a:p>
        </p:txBody>
      </p:sp>
    </p:spTree>
    <p:extLst>
      <p:ext uri="{BB962C8B-B14F-4D97-AF65-F5344CB8AC3E}">
        <p14:creationId xmlns:p14="http://schemas.microsoft.com/office/powerpoint/2010/main" val="39992004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28188908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lnSpc>
                <a:spcPct val="120000"/>
              </a:lnSpc>
              <a:spcBef>
                <a:spcPts val="0"/>
              </a:spcBef>
              <a:spcAft>
                <a:spcPts val="1200"/>
              </a:spcAft>
              <a:defRPr/>
            </a:lvl1pPr>
            <a:lvl2pPr>
              <a:lnSpc>
                <a:spcPct val="120000"/>
              </a:lnSpc>
              <a:spcBef>
                <a:spcPts val="0"/>
              </a:spcBef>
              <a:spcAft>
                <a:spcPts val="1200"/>
              </a:spcAft>
              <a:defRPr/>
            </a:lvl2pPr>
            <a:lvl3pPr>
              <a:lnSpc>
                <a:spcPct val="120000"/>
              </a:lnSpc>
              <a:spcBef>
                <a:spcPts val="0"/>
              </a:spcBef>
              <a:spcAft>
                <a:spcPts val="1200"/>
              </a:spcAft>
              <a:defRPr/>
            </a:lvl3pPr>
            <a:lvl4pPr>
              <a:lnSpc>
                <a:spcPct val="120000"/>
              </a:lnSpc>
              <a:spcBef>
                <a:spcPts val="0"/>
              </a:spcBef>
              <a:spcAft>
                <a:spcPts val="1200"/>
              </a:spcAft>
              <a:defRPr/>
            </a:lvl4pPr>
            <a:lvl5pPr>
              <a:lnSpc>
                <a:spcPct val="120000"/>
              </a:lnSpc>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24155225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47BAB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a:lnSpc>
                <a:spcPct val="120000"/>
              </a:lnSpc>
              <a:spcBef>
                <a:spcPts val="0"/>
              </a:spcBef>
              <a:spcAft>
                <a:spcPts val="1200"/>
              </a:spcAft>
              <a:defRPr>
                <a:solidFill>
                  <a:schemeClr val="bg1"/>
                </a:solidFill>
              </a:defRPr>
            </a:lvl1pPr>
            <a:lvl2pPr>
              <a:lnSpc>
                <a:spcPct val="120000"/>
              </a:lnSpc>
              <a:spcBef>
                <a:spcPts val="0"/>
              </a:spcBef>
              <a:spcAft>
                <a:spcPts val="1200"/>
              </a:spcAft>
              <a:defRPr>
                <a:solidFill>
                  <a:schemeClr val="bg1"/>
                </a:solidFill>
              </a:defRPr>
            </a:lvl2pPr>
            <a:lvl3pPr>
              <a:lnSpc>
                <a:spcPct val="120000"/>
              </a:lnSpc>
              <a:spcBef>
                <a:spcPts val="0"/>
              </a:spcBef>
              <a:spcAft>
                <a:spcPts val="1200"/>
              </a:spcAft>
              <a:defRPr>
                <a:solidFill>
                  <a:schemeClr val="bg1"/>
                </a:solidFill>
              </a:defRPr>
            </a:lvl3pPr>
            <a:lvl4pPr>
              <a:lnSpc>
                <a:spcPct val="120000"/>
              </a:lnSpc>
              <a:spcBef>
                <a:spcPts val="0"/>
              </a:spcBef>
              <a:spcAft>
                <a:spcPts val="1200"/>
              </a:spcAft>
              <a:defRPr>
                <a:solidFill>
                  <a:schemeClr val="bg1"/>
                </a:solidFill>
              </a:defRPr>
            </a:lvl4pPr>
            <a:lvl5pPr>
              <a:lnSpc>
                <a:spcPct val="120000"/>
              </a:lnSpc>
              <a:spcBef>
                <a:spcPts val="0"/>
              </a:spcBef>
              <a:spcAft>
                <a:spcPts val="120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solidFill>
                  <a:schemeClr val="bg1"/>
                </a:solidFill>
              </a:defRPr>
            </a:lvl1pPr>
          </a:lstStyle>
          <a:p>
            <a:fld id="{3B5F157B-D1B9-434E-8434-4F22CD5D7CE1}" type="datetimeFigureOut">
              <a:rPr lang="en-GB" smtClean="0">
                <a:solidFill>
                  <a:prstClr val="white"/>
                </a:solidFill>
              </a:rPr>
              <a:pPr/>
              <a:t>12/11/2018</a:t>
            </a:fld>
            <a:endParaRPr lang="en-GB">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BF1C1C2-7392-486D-9362-C0D10AB60760}" type="slidenum">
              <a:rPr lang="en-GB" smtClean="0">
                <a:solidFill>
                  <a:prstClr val="white"/>
                </a:solidFill>
              </a:rPr>
              <a:pPr/>
              <a:t>‹#›</a:t>
            </a:fld>
            <a:endParaRPr lang="en-GB">
              <a:solidFill>
                <a:prstClr val="white"/>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36294" y="5877842"/>
            <a:ext cx="1929528" cy="451152"/>
          </a:xfrm>
          <a:prstGeom prst="rect">
            <a:avLst/>
          </a:prstGeom>
        </p:spPr>
      </p:pic>
    </p:spTree>
    <p:extLst>
      <p:ext uri="{BB962C8B-B14F-4D97-AF65-F5344CB8AC3E}">
        <p14:creationId xmlns:p14="http://schemas.microsoft.com/office/powerpoint/2010/main" val="3753290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87346"/>
            <a:ext cx="1926458" cy="450435"/>
          </a:xfrm>
          <a:prstGeom prst="rect">
            <a:avLst/>
          </a:prstGeom>
        </p:spPr>
      </p:pic>
    </p:spTree>
    <p:extLst>
      <p:ext uri="{BB962C8B-B14F-4D97-AF65-F5344CB8AC3E}">
        <p14:creationId xmlns:p14="http://schemas.microsoft.com/office/powerpoint/2010/main" val="8663525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26753373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24190371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37485577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1925711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2508677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4200062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B24809-81D8-49D6-913B-6078F6FCF405}" type="datetimeFigureOut">
              <a:rPr lang="en-GB" smtClean="0"/>
              <a:t>12/11/2018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ED213A8-DAB3-4E8E-839C-603D4DC3D588}" type="slidenum">
              <a:rPr lang="en-GB" smtClean="0"/>
              <a:t>‹#›</a:t>
            </a:fld>
            <a:endParaRPr lang="en-GB"/>
          </a:p>
        </p:txBody>
      </p:sp>
    </p:spTree>
    <p:extLst>
      <p:ext uri="{BB962C8B-B14F-4D97-AF65-F5344CB8AC3E}">
        <p14:creationId xmlns:p14="http://schemas.microsoft.com/office/powerpoint/2010/main" val="38111001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29112953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36432183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34422833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lnSpc>
                <a:spcPct val="120000"/>
              </a:lnSpc>
              <a:spcBef>
                <a:spcPts val="0"/>
              </a:spcBef>
              <a:spcAft>
                <a:spcPts val="1200"/>
              </a:spcAft>
              <a:defRPr/>
            </a:lvl1pPr>
            <a:lvl2pPr>
              <a:lnSpc>
                <a:spcPct val="120000"/>
              </a:lnSpc>
              <a:spcBef>
                <a:spcPts val="0"/>
              </a:spcBef>
              <a:spcAft>
                <a:spcPts val="1200"/>
              </a:spcAft>
              <a:defRPr/>
            </a:lvl2pPr>
            <a:lvl3pPr>
              <a:lnSpc>
                <a:spcPct val="120000"/>
              </a:lnSpc>
              <a:spcBef>
                <a:spcPts val="0"/>
              </a:spcBef>
              <a:spcAft>
                <a:spcPts val="1200"/>
              </a:spcAft>
              <a:defRPr/>
            </a:lvl3pPr>
            <a:lvl4pPr>
              <a:lnSpc>
                <a:spcPct val="120000"/>
              </a:lnSpc>
              <a:spcBef>
                <a:spcPts val="0"/>
              </a:spcBef>
              <a:spcAft>
                <a:spcPts val="1200"/>
              </a:spcAft>
              <a:defRPr/>
            </a:lvl4pPr>
            <a:lvl5pPr>
              <a:lnSpc>
                <a:spcPct val="120000"/>
              </a:lnSpc>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17095503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47BAB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a:lnSpc>
                <a:spcPct val="120000"/>
              </a:lnSpc>
              <a:spcBef>
                <a:spcPts val="0"/>
              </a:spcBef>
              <a:spcAft>
                <a:spcPts val="1200"/>
              </a:spcAft>
              <a:defRPr>
                <a:solidFill>
                  <a:schemeClr val="bg1"/>
                </a:solidFill>
              </a:defRPr>
            </a:lvl1pPr>
            <a:lvl2pPr>
              <a:lnSpc>
                <a:spcPct val="120000"/>
              </a:lnSpc>
              <a:spcBef>
                <a:spcPts val="0"/>
              </a:spcBef>
              <a:spcAft>
                <a:spcPts val="1200"/>
              </a:spcAft>
              <a:defRPr>
                <a:solidFill>
                  <a:schemeClr val="bg1"/>
                </a:solidFill>
              </a:defRPr>
            </a:lvl2pPr>
            <a:lvl3pPr>
              <a:lnSpc>
                <a:spcPct val="120000"/>
              </a:lnSpc>
              <a:spcBef>
                <a:spcPts val="0"/>
              </a:spcBef>
              <a:spcAft>
                <a:spcPts val="1200"/>
              </a:spcAft>
              <a:defRPr>
                <a:solidFill>
                  <a:schemeClr val="bg1"/>
                </a:solidFill>
              </a:defRPr>
            </a:lvl3pPr>
            <a:lvl4pPr>
              <a:lnSpc>
                <a:spcPct val="120000"/>
              </a:lnSpc>
              <a:spcBef>
                <a:spcPts val="0"/>
              </a:spcBef>
              <a:spcAft>
                <a:spcPts val="1200"/>
              </a:spcAft>
              <a:defRPr>
                <a:solidFill>
                  <a:schemeClr val="bg1"/>
                </a:solidFill>
              </a:defRPr>
            </a:lvl4pPr>
            <a:lvl5pPr>
              <a:lnSpc>
                <a:spcPct val="120000"/>
              </a:lnSpc>
              <a:spcBef>
                <a:spcPts val="0"/>
              </a:spcBef>
              <a:spcAft>
                <a:spcPts val="120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solidFill>
                  <a:schemeClr val="bg1"/>
                </a:solidFill>
              </a:defRPr>
            </a:lvl1pPr>
          </a:lstStyle>
          <a:p>
            <a:fld id="{3B5F157B-D1B9-434E-8434-4F22CD5D7CE1}" type="datetimeFigureOut">
              <a:rPr lang="en-GB" smtClean="0">
                <a:solidFill>
                  <a:prstClr val="white"/>
                </a:solidFill>
              </a:rPr>
              <a:pPr/>
              <a:t>12/11/2018</a:t>
            </a:fld>
            <a:endParaRPr lang="en-GB">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BF1C1C2-7392-486D-9362-C0D10AB60760}" type="slidenum">
              <a:rPr lang="en-GB" smtClean="0">
                <a:solidFill>
                  <a:prstClr val="white"/>
                </a:solidFill>
              </a:rPr>
              <a:pPr/>
              <a:t>‹#›</a:t>
            </a:fld>
            <a:endParaRPr lang="en-GB">
              <a:solidFill>
                <a:prstClr val="white"/>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36294" y="5877842"/>
            <a:ext cx="1929528" cy="451152"/>
          </a:xfrm>
          <a:prstGeom prst="rect">
            <a:avLst/>
          </a:prstGeom>
        </p:spPr>
      </p:pic>
    </p:spTree>
    <p:extLst>
      <p:ext uri="{BB962C8B-B14F-4D97-AF65-F5344CB8AC3E}">
        <p14:creationId xmlns:p14="http://schemas.microsoft.com/office/powerpoint/2010/main" val="12016099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87346"/>
            <a:ext cx="1926458" cy="450435"/>
          </a:xfrm>
          <a:prstGeom prst="rect">
            <a:avLst/>
          </a:prstGeom>
        </p:spPr>
      </p:pic>
    </p:spTree>
    <p:extLst>
      <p:ext uri="{BB962C8B-B14F-4D97-AF65-F5344CB8AC3E}">
        <p14:creationId xmlns:p14="http://schemas.microsoft.com/office/powerpoint/2010/main" val="33793667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27342625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36404399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38240718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2287695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B24809-81D8-49D6-913B-6078F6FCF405}" type="datetimeFigureOut">
              <a:rPr lang="en-GB" smtClean="0"/>
              <a:t>12/11/2018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D213A8-DAB3-4E8E-839C-603D4DC3D588}" type="slidenum">
              <a:rPr lang="en-GB" smtClean="0"/>
              <a:t>‹#›</a:t>
            </a:fld>
            <a:endParaRPr lang="en-GB"/>
          </a:p>
        </p:txBody>
      </p:sp>
    </p:spTree>
    <p:extLst>
      <p:ext uri="{BB962C8B-B14F-4D97-AF65-F5344CB8AC3E}">
        <p14:creationId xmlns:p14="http://schemas.microsoft.com/office/powerpoint/2010/main" val="18733580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62798465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40188377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297563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26059223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349498295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lnSpc>
                <a:spcPct val="120000"/>
              </a:lnSpc>
              <a:spcBef>
                <a:spcPts val="0"/>
              </a:spcBef>
              <a:spcAft>
                <a:spcPts val="1200"/>
              </a:spcAft>
              <a:defRPr/>
            </a:lvl1pPr>
            <a:lvl2pPr>
              <a:lnSpc>
                <a:spcPct val="120000"/>
              </a:lnSpc>
              <a:spcBef>
                <a:spcPts val="0"/>
              </a:spcBef>
              <a:spcAft>
                <a:spcPts val="1200"/>
              </a:spcAft>
              <a:defRPr/>
            </a:lvl2pPr>
            <a:lvl3pPr>
              <a:lnSpc>
                <a:spcPct val="120000"/>
              </a:lnSpc>
              <a:spcBef>
                <a:spcPts val="0"/>
              </a:spcBef>
              <a:spcAft>
                <a:spcPts val="1200"/>
              </a:spcAft>
              <a:defRPr/>
            </a:lvl3pPr>
            <a:lvl4pPr>
              <a:lnSpc>
                <a:spcPct val="120000"/>
              </a:lnSpc>
              <a:spcBef>
                <a:spcPts val="0"/>
              </a:spcBef>
              <a:spcAft>
                <a:spcPts val="1200"/>
              </a:spcAft>
              <a:defRPr/>
            </a:lvl4pPr>
            <a:lvl5pPr>
              <a:lnSpc>
                <a:spcPct val="120000"/>
              </a:lnSpc>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9631705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47BAB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a:lnSpc>
                <a:spcPct val="120000"/>
              </a:lnSpc>
              <a:spcBef>
                <a:spcPts val="0"/>
              </a:spcBef>
              <a:spcAft>
                <a:spcPts val="1200"/>
              </a:spcAft>
              <a:defRPr>
                <a:solidFill>
                  <a:schemeClr val="bg1"/>
                </a:solidFill>
              </a:defRPr>
            </a:lvl1pPr>
            <a:lvl2pPr>
              <a:lnSpc>
                <a:spcPct val="120000"/>
              </a:lnSpc>
              <a:spcBef>
                <a:spcPts val="0"/>
              </a:spcBef>
              <a:spcAft>
                <a:spcPts val="1200"/>
              </a:spcAft>
              <a:defRPr>
                <a:solidFill>
                  <a:schemeClr val="bg1"/>
                </a:solidFill>
              </a:defRPr>
            </a:lvl2pPr>
            <a:lvl3pPr>
              <a:lnSpc>
                <a:spcPct val="120000"/>
              </a:lnSpc>
              <a:spcBef>
                <a:spcPts val="0"/>
              </a:spcBef>
              <a:spcAft>
                <a:spcPts val="1200"/>
              </a:spcAft>
              <a:defRPr>
                <a:solidFill>
                  <a:schemeClr val="bg1"/>
                </a:solidFill>
              </a:defRPr>
            </a:lvl3pPr>
            <a:lvl4pPr>
              <a:lnSpc>
                <a:spcPct val="120000"/>
              </a:lnSpc>
              <a:spcBef>
                <a:spcPts val="0"/>
              </a:spcBef>
              <a:spcAft>
                <a:spcPts val="1200"/>
              </a:spcAft>
              <a:defRPr>
                <a:solidFill>
                  <a:schemeClr val="bg1"/>
                </a:solidFill>
              </a:defRPr>
            </a:lvl4pPr>
            <a:lvl5pPr>
              <a:lnSpc>
                <a:spcPct val="120000"/>
              </a:lnSpc>
              <a:spcBef>
                <a:spcPts val="0"/>
              </a:spcBef>
              <a:spcAft>
                <a:spcPts val="120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solidFill>
                  <a:schemeClr val="bg1"/>
                </a:solidFill>
              </a:defRPr>
            </a:lvl1pPr>
          </a:lstStyle>
          <a:p>
            <a:fld id="{3B5F157B-D1B9-434E-8434-4F22CD5D7CE1}" type="datetimeFigureOut">
              <a:rPr lang="en-GB" smtClean="0">
                <a:solidFill>
                  <a:prstClr val="white"/>
                </a:solidFill>
              </a:rPr>
              <a:pPr/>
              <a:t>12/11/2018</a:t>
            </a:fld>
            <a:endParaRPr lang="en-GB">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BF1C1C2-7392-486D-9362-C0D10AB60760}" type="slidenum">
              <a:rPr lang="en-GB" smtClean="0">
                <a:solidFill>
                  <a:prstClr val="white"/>
                </a:solidFill>
              </a:rPr>
              <a:pPr/>
              <a:t>‹#›</a:t>
            </a:fld>
            <a:endParaRPr lang="en-GB">
              <a:solidFill>
                <a:prstClr val="white"/>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36294" y="5877842"/>
            <a:ext cx="1929528" cy="451152"/>
          </a:xfrm>
          <a:prstGeom prst="rect">
            <a:avLst/>
          </a:prstGeom>
        </p:spPr>
      </p:pic>
    </p:spTree>
    <p:extLst>
      <p:ext uri="{BB962C8B-B14F-4D97-AF65-F5344CB8AC3E}">
        <p14:creationId xmlns:p14="http://schemas.microsoft.com/office/powerpoint/2010/main" val="39091796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87346"/>
            <a:ext cx="1926458" cy="450435"/>
          </a:xfrm>
          <a:prstGeom prst="rect">
            <a:avLst/>
          </a:prstGeom>
        </p:spPr>
      </p:pic>
    </p:spTree>
    <p:extLst>
      <p:ext uri="{BB962C8B-B14F-4D97-AF65-F5344CB8AC3E}">
        <p14:creationId xmlns:p14="http://schemas.microsoft.com/office/powerpoint/2010/main" val="382698977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40334569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1385009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B24809-81D8-49D6-913B-6078F6FCF405}" type="datetimeFigureOut">
              <a:rPr lang="en-GB" smtClean="0"/>
              <a:t>12/11/2018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D213A8-DAB3-4E8E-839C-603D4DC3D588}" type="slidenum">
              <a:rPr lang="en-GB" smtClean="0"/>
              <a:t>‹#›</a:t>
            </a:fld>
            <a:endParaRPr lang="en-GB"/>
          </a:p>
        </p:txBody>
      </p:sp>
    </p:spTree>
    <p:extLst>
      <p:ext uri="{BB962C8B-B14F-4D97-AF65-F5344CB8AC3E}">
        <p14:creationId xmlns:p14="http://schemas.microsoft.com/office/powerpoint/2010/main" val="263055469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18330989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219503976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319094824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7970654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12465504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70098464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87AD923-7046-4734-B4FB-8E7048D30CAB}" type="datetimeFigureOut">
              <a:rPr lang="en-GB" smtClean="0"/>
              <a:t>12/11/2018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37AC42-865B-4874-B83F-9D47861DB166}"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255422309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lnSpc>
                <a:spcPct val="120000"/>
              </a:lnSpc>
              <a:spcBef>
                <a:spcPts val="0"/>
              </a:spcBef>
              <a:spcAft>
                <a:spcPts val="1200"/>
              </a:spcAft>
              <a:defRPr/>
            </a:lvl1pPr>
            <a:lvl2pPr>
              <a:lnSpc>
                <a:spcPct val="120000"/>
              </a:lnSpc>
              <a:spcBef>
                <a:spcPts val="0"/>
              </a:spcBef>
              <a:spcAft>
                <a:spcPts val="1200"/>
              </a:spcAft>
              <a:defRPr/>
            </a:lvl2pPr>
            <a:lvl3pPr>
              <a:lnSpc>
                <a:spcPct val="120000"/>
              </a:lnSpc>
              <a:spcBef>
                <a:spcPts val="0"/>
              </a:spcBef>
              <a:spcAft>
                <a:spcPts val="1200"/>
              </a:spcAft>
              <a:defRPr/>
            </a:lvl3pPr>
            <a:lvl4pPr>
              <a:lnSpc>
                <a:spcPct val="120000"/>
              </a:lnSpc>
              <a:spcBef>
                <a:spcPts val="0"/>
              </a:spcBef>
              <a:spcAft>
                <a:spcPts val="1200"/>
              </a:spcAft>
              <a:defRPr/>
            </a:lvl4pPr>
            <a:lvl5pPr>
              <a:lnSpc>
                <a:spcPct val="120000"/>
              </a:lnSpc>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B87AD923-7046-4734-B4FB-8E7048D30CAB}" type="datetimeFigureOut">
              <a:rPr lang="en-GB" smtClean="0"/>
              <a:t>12/11/2018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37AC42-865B-4874-B83F-9D47861DB166}" type="slidenum">
              <a:rPr lang="en-GB" smtClean="0"/>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74094"/>
            <a:ext cx="1926458" cy="450435"/>
          </a:xfrm>
          <a:prstGeom prst="rect">
            <a:avLst/>
          </a:prstGeom>
        </p:spPr>
      </p:pic>
    </p:spTree>
    <p:extLst>
      <p:ext uri="{BB962C8B-B14F-4D97-AF65-F5344CB8AC3E}">
        <p14:creationId xmlns:p14="http://schemas.microsoft.com/office/powerpoint/2010/main" val="86685057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47BAB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lnSpc>
                <a:spcPct val="120000"/>
              </a:lnSpc>
              <a:spcBef>
                <a:spcPts val="0"/>
              </a:spcBef>
              <a:spcAft>
                <a:spcPts val="1200"/>
              </a:spcAft>
              <a:defRPr>
                <a:solidFill>
                  <a:schemeClr val="bg1"/>
                </a:solidFill>
              </a:defRPr>
            </a:lvl1pPr>
            <a:lvl2pPr>
              <a:lnSpc>
                <a:spcPct val="120000"/>
              </a:lnSpc>
              <a:spcBef>
                <a:spcPts val="0"/>
              </a:spcBef>
              <a:spcAft>
                <a:spcPts val="1200"/>
              </a:spcAft>
              <a:defRPr>
                <a:solidFill>
                  <a:schemeClr val="bg1"/>
                </a:solidFill>
              </a:defRPr>
            </a:lvl2pPr>
            <a:lvl3pPr>
              <a:lnSpc>
                <a:spcPct val="120000"/>
              </a:lnSpc>
              <a:spcBef>
                <a:spcPts val="0"/>
              </a:spcBef>
              <a:spcAft>
                <a:spcPts val="1200"/>
              </a:spcAft>
              <a:defRPr>
                <a:solidFill>
                  <a:schemeClr val="bg1"/>
                </a:solidFill>
              </a:defRPr>
            </a:lvl3pPr>
            <a:lvl4pPr>
              <a:lnSpc>
                <a:spcPct val="120000"/>
              </a:lnSpc>
              <a:spcBef>
                <a:spcPts val="0"/>
              </a:spcBef>
              <a:spcAft>
                <a:spcPts val="1200"/>
              </a:spcAft>
              <a:defRPr>
                <a:solidFill>
                  <a:schemeClr val="bg1"/>
                </a:solidFill>
              </a:defRPr>
            </a:lvl4pPr>
            <a:lvl5pPr>
              <a:lnSpc>
                <a:spcPct val="120000"/>
              </a:lnSpc>
              <a:spcBef>
                <a:spcPts val="0"/>
              </a:spcBef>
              <a:spcAft>
                <a:spcPts val="1200"/>
              </a:spcAft>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fld id="{3B5F157B-D1B9-434E-8434-4F22CD5D7CE1}" type="datetimeFigureOut">
              <a:rPr lang="en-GB" smtClean="0"/>
              <a:pPr/>
              <a:t>12/11/2018</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BF1C1C2-7392-486D-9362-C0D10AB60760}" type="slidenum">
              <a:rPr lang="en-GB" smtClean="0"/>
              <a:pPr/>
              <a:t>‹#›</a:t>
            </a:fld>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36294" y="5877842"/>
            <a:ext cx="1929528" cy="451152"/>
          </a:xfrm>
          <a:prstGeom prst="rect">
            <a:avLst/>
          </a:prstGeom>
        </p:spPr>
      </p:pic>
    </p:spTree>
    <p:extLst>
      <p:ext uri="{BB962C8B-B14F-4D97-AF65-F5344CB8AC3E}">
        <p14:creationId xmlns:p14="http://schemas.microsoft.com/office/powerpoint/2010/main" val="420943467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7AD923-7046-4734-B4FB-8E7048D30CAB}" type="datetimeFigureOut">
              <a:rPr lang="en-GB" smtClean="0"/>
              <a:t>12/11/2018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37AC42-865B-4874-B83F-9D47861DB166}"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503" y="5987346"/>
            <a:ext cx="1926458" cy="450435"/>
          </a:xfrm>
          <a:prstGeom prst="rect">
            <a:avLst/>
          </a:prstGeom>
        </p:spPr>
      </p:pic>
    </p:spTree>
    <p:extLst>
      <p:ext uri="{BB962C8B-B14F-4D97-AF65-F5344CB8AC3E}">
        <p14:creationId xmlns:p14="http://schemas.microsoft.com/office/powerpoint/2010/main" val="30916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9.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B24809-81D8-49D6-913B-6078F6FCF405}" type="datetimeFigureOut">
              <a:rPr lang="en-GB" smtClean="0"/>
              <a:t>12/11/2018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D213A8-DAB3-4E8E-839C-603D4DC3D588}" type="slidenum">
              <a:rPr lang="en-GB" smtClean="0"/>
              <a:t>‹#›</a:t>
            </a:fld>
            <a:endParaRPr lang="en-GB"/>
          </a:p>
        </p:txBody>
      </p:sp>
    </p:spTree>
    <p:extLst>
      <p:ext uri="{BB962C8B-B14F-4D97-AF65-F5344CB8AC3E}">
        <p14:creationId xmlns:p14="http://schemas.microsoft.com/office/powerpoint/2010/main" val="3679392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630389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1145017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4865539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5037883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1964717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1367844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7AD923-7046-4734-B4FB-8E7048D30CAB}" type="datetimeFigureOut">
              <a:rPr lang="en-GB" smtClean="0">
                <a:solidFill>
                  <a:prstClr val="black">
                    <a:tint val="75000"/>
                  </a:prstClr>
                </a:solidFill>
              </a:rPr>
              <a:pPr/>
              <a:t>12/11/2018</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7AC42-865B-4874-B83F-9D47861DB1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10440285"/>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7AD923-7046-4734-B4FB-8E7048D30CAB}" type="datetimeFigureOut">
              <a:rPr lang="en-GB" smtClean="0"/>
              <a:t>12/11/2018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7AC42-865B-4874-B83F-9D47861DB166}" type="slidenum">
              <a:rPr lang="en-GB" smtClean="0"/>
              <a:t>‹#›</a:t>
            </a:fld>
            <a:endParaRPr lang="en-GB"/>
          </a:p>
        </p:txBody>
      </p:sp>
    </p:spTree>
    <p:extLst>
      <p:ext uri="{BB962C8B-B14F-4D97-AF65-F5344CB8AC3E}">
        <p14:creationId xmlns:p14="http://schemas.microsoft.com/office/powerpoint/2010/main" val="534769385"/>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5.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9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natlib.govt.nz/records/2314888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7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01750" y="1787857"/>
            <a:ext cx="10474200" cy="1346905"/>
          </a:xfrm>
          <a:solidFill>
            <a:schemeClr val="bg1"/>
          </a:solidFill>
        </p:spPr>
        <p:txBody>
          <a:bodyPr>
            <a:noAutofit/>
          </a:bodyPr>
          <a:lstStyle/>
          <a:p>
            <a:r>
              <a:rPr lang="en-GB" sz="8800" b="1" dirty="0" smtClean="0">
                <a:solidFill>
                  <a:srgbClr val="0E97C2"/>
                </a:solidFill>
              </a:rPr>
              <a:t>The dancing floor:</a:t>
            </a:r>
            <a:endParaRPr lang="en-GB" sz="8800" b="1" dirty="0">
              <a:solidFill>
                <a:srgbClr val="0E97C2"/>
              </a:solidFill>
            </a:endParaRPr>
          </a:p>
        </p:txBody>
      </p:sp>
      <p:sp>
        <p:nvSpPr>
          <p:cNvPr id="3" name="Subtitle 2"/>
          <p:cNvSpPr>
            <a:spLocks noGrp="1"/>
          </p:cNvSpPr>
          <p:nvPr>
            <p:ph type="subTitle" idx="1"/>
          </p:nvPr>
        </p:nvSpPr>
        <p:spPr>
          <a:xfrm>
            <a:off x="1108364" y="3439237"/>
            <a:ext cx="9559636" cy="1678674"/>
          </a:xfrm>
          <a:solidFill>
            <a:schemeClr val="bg1"/>
          </a:solidFill>
        </p:spPr>
        <p:txBody>
          <a:bodyPr vert="horz" lIns="91440" tIns="45720" rIns="91440" bIns="45720" rtlCol="0" anchor="t">
            <a:normAutofit fontScale="92500" lnSpcReduction="20000"/>
          </a:bodyPr>
          <a:lstStyle/>
          <a:p>
            <a:endParaRPr lang="en-GB" dirty="0"/>
          </a:p>
          <a:p>
            <a:pPr algn="l">
              <a:lnSpc>
                <a:spcPct val="100000"/>
              </a:lnSpc>
              <a:spcBef>
                <a:spcPts val="0"/>
              </a:spcBef>
              <a:defRPr/>
            </a:pPr>
            <a:r>
              <a:rPr lang="en-GB" sz="5400" b="1" dirty="0">
                <a:solidFill>
                  <a:srgbClr val="0E97C2"/>
                </a:solidFill>
              </a:rPr>
              <a:t>Developing inclusive services for "non-traditional" </a:t>
            </a:r>
            <a:r>
              <a:rPr lang="en-GB" sz="5400" b="1" dirty="0" smtClean="0">
                <a:solidFill>
                  <a:srgbClr val="0E97C2"/>
                </a:solidFill>
              </a:rPr>
              <a:t>students</a:t>
            </a:r>
            <a:r>
              <a:rPr lang="en-GB" sz="5700" b="1" dirty="0" smtClean="0">
                <a:solidFill>
                  <a:srgbClr val="0E97C2"/>
                </a:solidFill>
              </a:rPr>
              <a:t>.</a:t>
            </a:r>
            <a:r>
              <a:rPr lang="en-US" sz="5700" dirty="0">
                <a:solidFill>
                  <a:srgbClr val="0E97C2"/>
                </a:solidFill>
              </a:rPr>
              <a:t> </a:t>
            </a:r>
          </a:p>
        </p:txBody>
      </p:sp>
      <p:sp>
        <p:nvSpPr>
          <p:cNvPr id="4" name="TextBox 3"/>
          <p:cNvSpPr txBox="1"/>
          <p:nvPr/>
        </p:nvSpPr>
        <p:spPr>
          <a:xfrm>
            <a:off x="701749" y="5837273"/>
            <a:ext cx="4731488" cy="646331"/>
          </a:xfrm>
          <a:prstGeom prst="rect">
            <a:avLst/>
          </a:prstGeom>
          <a:solidFill>
            <a:schemeClr val="bg1"/>
          </a:solidFill>
        </p:spPr>
        <p:txBody>
          <a:bodyPr wrap="square" rtlCol="0">
            <a:spAutoFit/>
          </a:bodyPr>
          <a:lstStyle/>
          <a:p>
            <a:pPr>
              <a:defRPr/>
            </a:pPr>
            <a:r>
              <a:rPr lang="en-GB" b="1" dirty="0">
                <a:solidFill>
                  <a:prstClr val="black"/>
                </a:solidFill>
              </a:rPr>
              <a:t>David Clover – Head of User Engagement</a:t>
            </a:r>
          </a:p>
          <a:p>
            <a:pPr>
              <a:defRPr/>
            </a:pPr>
            <a:r>
              <a:rPr lang="en-GB" b="1" dirty="0">
                <a:solidFill>
                  <a:prstClr val="black"/>
                </a:solidFill>
                <a:latin typeface="Gulim" panose="020B0600000101010101" pitchFamily="34" charset="-127"/>
                <a:ea typeface="Gulim" panose="020B0600000101010101" pitchFamily="34" charset="-127"/>
              </a:rPr>
              <a:t>@</a:t>
            </a:r>
            <a:r>
              <a:rPr lang="en-GB" b="1" dirty="0" err="1">
                <a:solidFill>
                  <a:prstClr val="black"/>
                </a:solidFill>
              </a:rPr>
              <a:t>davidclover</a:t>
            </a:r>
            <a:endParaRPr lang="en-GB" b="1" dirty="0">
              <a:solidFill>
                <a:prstClr val="black"/>
              </a:solidFill>
            </a:endParaRPr>
          </a:p>
        </p:txBody>
      </p:sp>
    </p:spTree>
    <p:extLst>
      <p:ext uri="{BB962C8B-B14F-4D97-AF65-F5344CB8AC3E}">
        <p14:creationId xmlns:p14="http://schemas.microsoft.com/office/powerpoint/2010/main" val="1120147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a:stretch>
            <a:fillRect/>
          </a:stretch>
        </p:blipFill>
        <p:spPr>
          <a:xfrm>
            <a:off x="-509846" y="-609599"/>
            <a:ext cx="12701846" cy="7938654"/>
          </a:xfrm>
          <a:prstGeom prst="rect">
            <a:avLst/>
          </a:prstGeom>
        </p:spPr>
      </p:pic>
    </p:spTree>
    <p:extLst>
      <p:ext uri="{BB962C8B-B14F-4D97-AF65-F5344CB8AC3E}">
        <p14:creationId xmlns:p14="http://schemas.microsoft.com/office/powerpoint/2010/main" val="418430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1848" y="1648014"/>
            <a:ext cx="10515600" cy="1325563"/>
          </a:xfrm>
          <a:solidFill>
            <a:schemeClr val="bg1"/>
          </a:solidFill>
        </p:spPr>
        <p:txBody>
          <a:bodyPr>
            <a:normAutofit/>
          </a:bodyPr>
          <a:lstStyle/>
          <a:p>
            <a:r>
              <a:rPr lang="en-GB" sz="7200" b="1" dirty="0" smtClean="0">
                <a:solidFill>
                  <a:srgbClr val="0E97C2"/>
                </a:solidFill>
                <a:latin typeface="Raleway" panose="020B0503030101060003" pitchFamily="34" charset="0"/>
              </a:rPr>
              <a:t>The Belonging Project</a:t>
            </a:r>
            <a:endParaRPr lang="en-GB" sz="7200" b="1" dirty="0">
              <a:solidFill>
                <a:srgbClr val="0E97C2"/>
              </a:solidFill>
              <a:latin typeface="Raleway" panose="020B0503030101060003" pitchFamily="34" charset="0"/>
            </a:endParaRPr>
          </a:p>
        </p:txBody>
      </p:sp>
    </p:spTree>
    <p:extLst>
      <p:ext uri="{BB962C8B-B14F-4D97-AF65-F5344CB8AC3E}">
        <p14:creationId xmlns:p14="http://schemas.microsoft.com/office/powerpoint/2010/main" val="1702936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7200" b="1" dirty="0">
                <a:solidFill>
                  <a:srgbClr val="0E97C2"/>
                </a:solidFill>
              </a:rPr>
              <a:t>The Belonging Project</a:t>
            </a:r>
          </a:p>
        </p:txBody>
      </p:sp>
      <p:sp>
        <p:nvSpPr>
          <p:cNvPr id="4" name="Content Placeholder 3"/>
          <p:cNvSpPr>
            <a:spLocks noGrp="1"/>
          </p:cNvSpPr>
          <p:nvPr>
            <p:ph idx="1"/>
          </p:nvPr>
        </p:nvSpPr>
        <p:spPr>
          <a:xfrm>
            <a:off x="838200" y="1843913"/>
            <a:ext cx="10515600" cy="4351338"/>
          </a:xfrm>
        </p:spPr>
        <p:txBody>
          <a:bodyPr>
            <a:normAutofit lnSpcReduction="10000"/>
          </a:bodyPr>
          <a:lstStyle/>
          <a:p>
            <a:pPr marL="0" indent="0">
              <a:buNone/>
            </a:pPr>
            <a:endParaRPr lang="en-GB" sz="4400" b="1" dirty="0" smtClean="0"/>
          </a:p>
          <a:p>
            <a:pPr marL="0" indent="0">
              <a:buNone/>
            </a:pPr>
            <a:r>
              <a:rPr lang="en-GB" sz="4400" b="1" dirty="0" smtClean="0"/>
              <a:t>“I’m </a:t>
            </a:r>
            <a:r>
              <a:rPr lang="en-GB" sz="4400" b="1" dirty="0"/>
              <a:t>thinking maybe my collection of identities would mean that I prefer to be able to sit on my own rather than constantly being in a group.”</a:t>
            </a:r>
          </a:p>
          <a:p>
            <a:endParaRPr lang="en-GB" dirty="0"/>
          </a:p>
        </p:txBody>
      </p:sp>
    </p:spTree>
    <p:extLst>
      <p:ext uri="{BB962C8B-B14F-4D97-AF65-F5344CB8AC3E}">
        <p14:creationId xmlns:p14="http://schemas.microsoft.com/office/powerpoint/2010/main" val="1342621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240" y="-346137"/>
            <a:ext cx="11881657" cy="7896350"/>
          </a:xfrm>
          <a:prstGeom prst="rect">
            <a:avLst/>
          </a:prstGeom>
        </p:spPr>
      </p:pic>
      <p:sp>
        <p:nvSpPr>
          <p:cNvPr id="5" name="TextBox 4"/>
          <p:cNvSpPr txBox="1"/>
          <p:nvPr/>
        </p:nvSpPr>
        <p:spPr>
          <a:xfrm>
            <a:off x="287251" y="1115834"/>
            <a:ext cx="11617497" cy="1200329"/>
          </a:xfrm>
          <a:prstGeom prst="rect">
            <a:avLst/>
          </a:prstGeom>
          <a:solidFill>
            <a:schemeClr val="bg1"/>
          </a:solidFill>
        </p:spPr>
        <p:txBody>
          <a:bodyPr wrap="square" rtlCol="0">
            <a:spAutoFit/>
          </a:bodyPr>
          <a:lstStyle/>
          <a:p>
            <a:r>
              <a:rPr lang="en-GB" sz="7200" b="1" dirty="0" smtClean="0">
                <a:solidFill>
                  <a:srgbClr val="0E97C2"/>
                </a:solidFill>
                <a:latin typeface="Raleway" panose="020B0503030101060003" pitchFamily="34" charset="0"/>
              </a:rPr>
              <a:t>Students with Disabilities</a:t>
            </a:r>
            <a:endParaRPr lang="en-GB" sz="7200" b="1" dirty="0">
              <a:solidFill>
                <a:srgbClr val="0E97C2"/>
              </a:solidFill>
              <a:latin typeface="Raleway" panose="020B0503030101060003" pitchFamily="34" charset="0"/>
            </a:endParaRPr>
          </a:p>
        </p:txBody>
      </p:sp>
    </p:spTree>
    <p:extLst>
      <p:ext uri="{BB962C8B-B14F-4D97-AF65-F5344CB8AC3E}">
        <p14:creationId xmlns:p14="http://schemas.microsoft.com/office/powerpoint/2010/main" val="3397883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a:stretch>
            <a:fillRect/>
          </a:stretch>
        </p:blipFill>
        <p:spPr>
          <a:xfrm>
            <a:off x="-719847" y="-914398"/>
            <a:ext cx="11089506" cy="6930941"/>
          </a:xfrm>
          <a:prstGeom prst="rect">
            <a:avLst/>
          </a:prstGeom>
        </p:spPr>
      </p:pic>
    </p:spTree>
    <p:extLst>
      <p:ext uri="{BB962C8B-B14F-4D97-AF65-F5344CB8AC3E}">
        <p14:creationId xmlns:p14="http://schemas.microsoft.com/office/powerpoint/2010/main" val="589236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240" y="-346137"/>
            <a:ext cx="11881657" cy="7896350"/>
          </a:xfrm>
          <a:prstGeom prst="rect">
            <a:avLst/>
          </a:prstGeom>
        </p:spPr>
      </p:pic>
      <p:sp>
        <p:nvSpPr>
          <p:cNvPr id="5" name="TextBox 4"/>
          <p:cNvSpPr txBox="1"/>
          <p:nvPr/>
        </p:nvSpPr>
        <p:spPr>
          <a:xfrm>
            <a:off x="287251" y="1115834"/>
            <a:ext cx="11617497" cy="120032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smtClean="0">
                <a:ln>
                  <a:noFill/>
                </a:ln>
                <a:solidFill>
                  <a:srgbClr val="0E97C2"/>
                </a:solidFill>
                <a:effectLst/>
                <a:uLnTx/>
                <a:uFillTx/>
                <a:latin typeface="Raleway" panose="020B0503030101060003" pitchFamily="34" charset="0"/>
                <a:ea typeface="+mn-ea"/>
                <a:cs typeface="+mn-cs"/>
              </a:rPr>
              <a:t>Students with Disabilities</a:t>
            </a:r>
            <a:endParaRPr kumimoji="0" lang="en-GB" sz="7200" b="1" i="0" u="none" strike="noStrike" kern="1200" cap="none" spc="0" normalizeH="0" baseline="0" noProof="0" dirty="0">
              <a:ln>
                <a:noFill/>
              </a:ln>
              <a:solidFill>
                <a:srgbClr val="0E97C2"/>
              </a:solidFill>
              <a:effectLst/>
              <a:uLnTx/>
              <a:uFillTx/>
              <a:latin typeface="Raleway" panose="020B0503030101060003" pitchFamily="34" charset="0"/>
              <a:ea typeface="+mn-ea"/>
              <a:cs typeface="+mn-cs"/>
            </a:endParaRPr>
          </a:p>
        </p:txBody>
      </p:sp>
    </p:spTree>
    <p:extLst>
      <p:ext uri="{BB962C8B-B14F-4D97-AF65-F5344CB8AC3E}">
        <p14:creationId xmlns:p14="http://schemas.microsoft.com/office/powerpoint/2010/main" val="3107005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48385" y="1115752"/>
            <a:ext cx="7978254" cy="1325563"/>
          </a:xfrm>
          <a:solidFill>
            <a:schemeClr val="bg1"/>
          </a:solidFill>
        </p:spPr>
        <p:txBody>
          <a:bodyPr>
            <a:normAutofit/>
          </a:bodyPr>
          <a:lstStyle/>
          <a:p>
            <a:pPr algn="ctr"/>
            <a:r>
              <a:rPr lang="en-GB" sz="8000" b="1" dirty="0" smtClean="0">
                <a:solidFill>
                  <a:srgbClr val="0E97C2"/>
                </a:solidFill>
                <a:latin typeface="Raleway" panose="020B0503030101060003" pitchFamily="34" charset="0"/>
              </a:rPr>
              <a:t>Moving forward</a:t>
            </a:r>
            <a:endParaRPr lang="en-GB" sz="8000" b="1" dirty="0">
              <a:solidFill>
                <a:srgbClr val="0E97C2"/>
              </a:solidFill>
              <a:latin typeface="Raleway" panose="020B0503030101060003" pitchFamily="34" charset="0"/>
            </a:endParaRPr>
          </a:p>
        </p:txBody>
      </p:sp>
    </p:spTree>
    <p:extLst>
      <p:ext uri="{BB962C8B-B14F-4D97-AF65-F5344CB8AC3E}">
        <p14:creationId xmlns:p14="http://schemas.microsoft.com/office/powerpoint/2010/main" val="2022322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ancers of the Black Grace Dance company - Photograph taken by Ross Gibl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115" y="0"/>
            <a:ext cx="10527784" cy="69921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41115" y="5473005"/>
            <a:ext cx="4094329" cy="1384995"/>
          </a:xfrm>
          <a:prstGeom prst="rect">
            <a:avLst/>
          </a:prstGeom>
          <a:solidFill>
            <a:schemeClr val="bg1"/>
          </a:solidFill>
        </p:spPr>
        <p:txBody>
          <a:bodyPr wrap="square" rtlCol="0">
            <a:spAutoFit/>
          </a:bodyPr>
          <a:lstStyle/>
          <a:p>
            <a:r>
              <a:rPr lang="en-GB" sz="1400" dirty="0"/>
              <a:t>Dancers of the Black Grace Dance company - Photograph taken by Ross Giblin. Dominion post (Newspaper): Photographic negatives and prints of the Evening Post and Dominion newspapers. Ref: EP/1996/1114/6A-F. Alexander Turnbull Library, Wellington, New Zealand. </a:t>
            </a:r>
            <a:r>
              <a:rPr lang="en-GB" sz="1400" dirty="0">
                <a:hlinkClick r:id="rId4"/>
              </a:rPr>
              <a:t>/records/23148880</a:t>
            </a:r>
            <a:endParaRPr lang="en-GB" sz="1400" dirty="0"/>
          </a:p>
        </p:txBody>
      </p:sp>
      <p:sp>
        <p:nvSpPr>
          <p:cNvPr id="4" name="TextBox 3"/>
          <p:cNvSpPr txBox="1"/>
          <p:nvPr/>
        </p:nvSpPr>
        <p:spPr>
          <a:xfrm>
            <a:off x="1842653" y="734291"/>
            <a:ext cx="8451274" cy="830997"/>
          </a:xfrm>
          <a:prstGeom prst="rect">
            <a:avLst/>
          </a:prstGeom>
          <a:solidFill>
            <a:schemeClr val="bg1"/>
          </a:solidFill>
        </p:spPr>
        <p:txBody>
          <a:bodyPr wrap="square" rtlCol="0">
            <a:spAutoFit/>
          </a:bodyPr>
          <a:lstStyle/>
          <a:p>
            <a:pPr algn="ctr"/>
            <a:r>
              <a:rPr lang="en-GB" sz="4800" b="1" dirty="0" smtClean="0">
                <a:solidFill>
                  <a:srgbClr val="0E97C2"/>
                </a:solidFill>
                <a:latin typeface="Raleway" panose="020B0503030101060003" pitchFamily="34" charset="0"/>
              </a:rPr>
              <a:t>“Non-traditional” students?</a:t>
            </a:r>
            <a:endParaRPr lang="en-GB" sz="4800" b="1" dirty="0">
              <a:solidFill>
                <a:srgbClr val="0E97C2"/>
              </a:solidFill>
              <a:latin typeface="Raleway" panose="020B0503030101060003" pitchFamily="34" charset="0"/>
            </a:endParaRPr>
          </a:p>
        </p:txBody>
      </p:sp>
    </p:spTree>
    <p:extLst>
      <p:ext uri="{BB962C8B-B14F-4D97-AF65-F5344CB8AC3E}">
        <p14:creationId xmlns:p14="http://schemas.microsoft.com/office/powerpoint/2010/main" val="2045895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402" y="-513560"/>
            <a:ext cx="11363904" cy="8542566"/>
          </a:xfrm>
          <a:prstGeom prst="rect">
            <a:avLst/>
          </a:prstGeom>
        </p:spPr>
      </p:pic>
      <p:sp>
        <p:nvSpPr>
          <p:cNvPr id="5" name="Title 4"/>
          <p:cNvSpPr>
            <a:spLocks noGrp="1"/>
          </p:cNvSpPr>
          <p:nvPr>
            <p:ph type="title"/>
          </p:nvPr>
        </p:nvSpPr>
        <p:spPr>
          <a:xfrm>
            <a:off x="818866" y="341195"/>
            <a:ext cx="10534934" cy="1349494"/>
          </a:xfrm>
          <a:solidFill>
            <a:schemeClr val="bg1"/>
          </a:solidFill>
        </p:spPr>
        <p:txBody>
          <a:bodyPr/>
          <a:lstStyle/>
          <a:p>
            <a:r>
              <a:rPr lang="en-GB" b="1" dirty="0" smtClean="0">
                <a:solidFill>
                  <a:srgbClr val="0E97C2"/>
                </a:solidFill>
                <a:latin typeface="Raleway" panose="020B0503030101060003" pitchFamily="34" charset="0"/>
              </a:rPr>
              <a:t>“Diversity </a:t>
            </a:r>
            <a:r>
              <a:rPr lang="en-GB" b="1" dirty="0">
                <a:solidFill>
                  <a:srgbClr val="0E97C2"/>
                </a:solidFill>
                <a:latin typeface="Raleway" panose="020B0503030101060003" pitchFamily="34" charset="0"/>
              </a:rPr>
              <a:t>is being invited to the party; Inclusion is being asked to dance</a:t>
            </a:r>
            <a:r>
              <a:rPr lang="en-GB" b="1" dirty="0" smtClean="0">
                <a:solidFill>
                  <a:srgbClr val="0E97C2"/>
                </a:solidFill>
                <a:latin typeface="Raleway" panose="020B0503030101060003" pitchFamily="34" charset="0"/>
              </a:rPr>
              <a:t>.”</a:t>
            </a:r>
            <a:endParaRPr lang="en-GB" b="1" dirty="0">
              <a:solidFill>
                <a:srgbClr val="0E97C2"/>
              </a:solidFill>
              <a:latin typeface="Raleway" panose="020B0503030101060003" pitchFamily="34" charset="0"/>
            </a:endParaRPr>
          </a:p>
        </p:txBody>
      </p:sp>
    </p:spTree>
    <p:extLst>
      <p:ext uri="{BB962C8B-B14F-4D97-AF65-F5344CB8AC3E}">
        <p14:creationId xmlns:p14="http://schemas.microsoft.com/office/powerpoint/2010/main" val="2852617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5218" y="382138"/>
            <a:ext cx="10454185" cy="6305266"/>
          </a:xfrm>
        </p:spPr>
        <p:txBody>
          <a:bodyPr>
            <a:normAutofit/>
          </a:bodyPr>
          <a:lstStyle/>
          <a:p>
            <a:pPr marL="0" indent="0">
              <a:buNone/>
            </a:pPr>
            <a:r>
              <a:rPr lang="en-GB" sz="3200" dirty="0" smtClean="0"/>
              <a:t>“Inclusivity </a:t>
            </a:r>
            <a:r>
              <a:rPr lang="en-GB" sz="3200" dirty="0"/>
              <a:t>has been shown to be very much in the power of the </a:t>
            </a:r>
            <a:r>
              <a:rPr lang="en-GB" sz="3200" dirty="0" err="1"/>
              <a:t>includer</a:t>
            </a:r>
            <a:r>
              <a:rPr lang="en-GB" sz="3200" dirty="0"/>
              <a:t> – for example with </a:t>
            </a:r>
            <a:r>
              <a:rPr lang="en-GB" sz="3200" dirty="0" err="1"/>
              <a:t>Windrush</a:t>
            </a:r>
            <a:r>
              <a:rPr lang="en-GB" sz="3200" dirty="0"/>
              <a:t> we are discovering that inclusivity was finite. That’s something we need to be careful about, that inclusivity has a power imbalance built into it. And the term ‘diversity’ as a concept assumes the white middle class male is the norm.”</a:t>
            </a:r>
          </a:p>
          <a:p>
            <a:pPr marL="0" indent="0">
              <a:buNone/>
            </a:pPr>
            <a:r>
              <a:rPr lang="en-GB" sz="3200" dirty="0" smtClean="0"/>
              <a:t>“</a:t>
            </a:r>
            <a:r>
              <a:rPr lang="en-GB" sz="3200" dirty="0"/>
              <a:t>If you think about participation, it’s a two-way street. One party says ‘we want you to have an active part’ and the other needs to say to themselves ‘I want to have an active part’ and that is very useful to balancing the power. It acknowledges that we all have a right and an ability to be part of the activity</a:t>
            </a:r>
            <a:r>
              <a:rPr lang="en-GB" sz="3200" dirty="0" smtClean="0"/>
              <a:t>.” </a:t>
            </a:r>
            <a:r>
              <a:rPr lang="en-GB" sz="3200" b="1" dirty="0"/>
              <a:t>Margaret </a:t>
            </a:r>
            <a:r>
              <a:rPr lang="en-GB" sz="3200" b="1" dirty="0" err="1"/>
              <a:t>Casely-Hayford</a:t>
            </a:r>
            <a:endParaRPr lang="en-GB" sz="3200" b="1" dirty="0"/>
          </a:p>
          <a:p>
            <a:pPr marL="0" indent="0">
              <a:buNone/>
            </a:pPr>
            <a:r>
              <a:rPr lang="en-GB" sz="2400" dirty="0"/>
              <a:t>https://www.cilip.org.uk/page/IntervewMargaretCaselyHayforddiversity</a:t>
            </a:r>
          </a:p>
          <a:p>
            <a:endParaRPr lang="en-GB" dirty="0"/>
          </a:p>
        </p:txBody>
      </p:sp>
    </p:spTree>
    <p:extLst>
      <p:ext uri="{BB962C8B-B14F-4D97-AF65-F5344CB8AC3E}">
        <p14:creationId xmlns:p14="http://schemas.microsoft.com/office/powerpoint/2010/main" val="1486268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DE676-2C47-4808-84D4-068D01D5FA79}"/>
              </a:ext>
            </a:extLst>
          </p:cNvPr>
          <p:cNvSpPr>
            <a:spLocks noGrp="1"/>
          </p:cNvSpPr>
          <p:nvPr>
            <p:ph type="ctrTitle"/>
          </p:nvPr>
        </p:nvSpPr>
        <p:spPr>
          <a:xfrm>
            <a:off x="1010899" y="1094509"/>
            <a:ext cx="10228217" cy="2054661"/>
          </a:xfrm>
          <a:solidFill>
            <a:schemeClr val="bg1"/>
          </a:solidFill>
        </p:spPr>
        <p:txBody>
          <a:bodyPr>
            <a:normAutofit fontScale="90000"/>
          </a:bodyPr>
          <a:lstStyle/>
          <a:p>
            <a:r>
              <a:rPr lang="en-US" sz="15000" b="1" dirty="0">
                <a:solidFill>
                  <a:srgbClr val="0E97C2"/>
                </a:solidFill>
              </a:rPr>
              <a:t>Belonging?</a:t>
            </a:r>
          </a:p>
        </p:txBody>
      </p:sp>
    </p:spTree>
    <p:extLst>
      <p:ext uri="{BB962C8B-B14F-4D97-AF65-F5344CB8AC3E}">
        <p14:creationId xmlns:p14="http://schemas.microsoft.com/office/powerpoint/2010/main" val="3709609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E97C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DE676-2C47-4808-84D4-068D01D5FA79}"/>
              </a:ext>
            </a:extLst>
          </p:cNvPr>
          <p:cNvSpPr>
            <a:spLocks noGrp="1"/>
          </p:cNvSpPr>
          <p:nvPr>
            <p:ph type="ctrTitle"/>
          </p:nvPr>
        </p:nvSpPr>
        <p:spPr>
          <a:xfrm>
            <a:off x="1031965" y="627018"/>
            <a:ext cx="10228217" cy="4611188"/>
          </a:xfrm>
        </p:spPr>
        <p:txBody>
          <a:bodyPr>
            <a:normAutofit/>
          </a:bodyPr>
          <a:lstStyle/>
          <a:p>
            <a:r>
              <a:rPr lang="en-US" sz="20000" b="1" dirty="0">
                <a:solidFill>
                  <a:schemeClr val="bg1"/>
                </a:solidFill>
              </a:rPr>
              <a:t>LISTEN</a:t>
            </a:r>
          </a:p>
        </p:txBody>
      </p:sp>
    </p:spTree>
    <p:extLst>
      <p:ext uri="{BB962C8B-B14F-4D97-AF65-F5344CB8AC3E}">
        <p14:creationId xmlns:p14="http://schemas.microsoft.com/office/powerpoint/2010/main" val="3533981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1328" y="1426464"/>
            <a:ext cx="9168384" cy="2979611"/>
          </a:xfrm>
        </p:spPr>
        <p:txBody>
          <a:bodyPr>
            <a:normAutofit/>
          </a:bodyPr>
          <a:lstStyle/>
          <a:p>
            <a:r>
              <a:rPr lang="en-GB" sz="9600" b="1" dirty="0">
                <a:solidFill>
                  <a:srgbClr val="0E97C2"/>
                </a:solidFill>
              </a:rPr>
              <a:t>Parents and carers</a:t>
            </a:r>
          </a:p>
        </p:txBody>
      </p:sp>
    </p:spTree>
    <p:extLst>
      <p:ext uri="{BB962C8B-B14F-4D97-AF65-F5344CB8AC3E}">
        <p14:creationId xmlns:p14="http://schemas.microsoft.com/office/powerpoint/2010/main" val="3216112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8000" b="1" dirty="0">
                <a:solidFill>
                  <a:srgbClr val="0E97C2"/>
                </a:solidFill>
              </a:rPr>
              <a:t>Parents and carers</a:t>
            </a:r>
          </a:p>
        </p:txBody>
      </p:sp>
      <p:sp>
        <p:nvSpPr>
          <p:cNvPr id="8" name="Content Placeholder 7"/>
          <p:cNvSpPr>
            <a:spLocks noGrp="1"/>
          </p:cNvSpPr>
          <p:nvPr>
            <p:ph idx="1"/>
          </p:nvPr>
        </p:nvSpPr>
        <p:spPr/>
        <p:txBody>
          <a:bodyPr/>
          <a:lstStyle/>
          <a:p>
            <a:pPr marL="0" indent="0">
              <a:lnSpc>
                <a:spcPct val="100000"/>
              </a:lnSpc>
              <a:spcAft>
                <a:spcPts val="1400"/>
              </a:spcAft>
              <a:buNone/>
            </a:pPr>
            <a:r>
              <a:rPr lang="en-GB" dirty="0"/>
              <a:t>“</a:t>
            </a:r>
            <a:r>
              <a:rPr lang="en-GB" sz="3600" b="1" dirty="0"/>
              <a:t>There is no designated area where it is safe to let children that are young out of the pram”</a:t>
            </a:r>
          </a:p>
          <a:p>
            <a:pPr marL="0" indent="0">
              <a:lnSpc>
                <a:spcPct val="100000"/>
              </a:lnSpc>
              <a:spcAft>
                <a:spcPts val="1400"/>
              </a:spcAft>
              <a:buNone/>
            </a:pPr>
            <a:r>
              <a:rPr lang="en-GB" sz="3600" b="1" dirty="0"/>
              <a:t>“There seems to be no notice or signage that children are allowed”</a:t>
            </a:r>
          </a:p>
          <a:p>
            <a:pPr marL="0" indent="0">
              <a:lnSpc>
                <a:spcPct val="100000"/>
              </a:lnSpc>
              <a:spcAft>
                <a:spcPts val="1400"/>
              </a:spcAft>
              <a:buNone/>
            </a:pPr>
            <a:r>
              <a:rPr lang="en-GB" sz="3600" b="1" dirty="0"/>
              <a:t>“Glares from onlookers if the child makes the slightest noise”</a:t>
            </a:r>
          </a:p>
        </p:txBody>
      </p:sp>
    </p:spTree>
    <p:extLst>
      <p:ext uri="{BB962C8B-B14F-4D97-AF65-F5344CB8AC3E}">
        <p14:creationId xmlns:p14="http://schemas.microsoft.com/office/powerpoint/2010/main" val="3047231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8000" b="1" dirty="0">
                <a:solidFill>
                  <a:srgbClr val="0E97C2"/>
                </a:solidFill>
              </a:rPr>
              <a:t>Parents and carers</a:t>
            </a:r>
          </a:p>
        </p:txBody>
      </p:sp>
      <p:sp>
        <p:nvSpPr>
          <p:cNvPr id="4" name="Content Placeholder 3"/>
          <p:cNvSpPr>
            <a:spLocks noGrp="1"/>
          </p:cNvSpPr>
          <p:nvPr>
            <p:ph sz="half" idx="1"/>
          </p:nvPr>
        </p:nvSpPr>
        <p:spPr>
          <a:xfrm>
            <a:off x="5548223" y="1690688"/>
            <a:ext cx="5181600" cy="4796376"/>
          </a:xfrm>
        </p:spPr>
        <p:txBody>
          <a:bodyPr>
            <a:normAutofit/>
          </a:bodyPr>
          <a:lstStyle/>
          <a:p>
            <a:pPr marL="0" indent="0">
              <a:buNone/>
            </a:pPr>
            <a:r>
              <a:rPr lang="en-GB" sz="3600" b="1" dirty="0"/>
              <a:t>Adapted signing in form, removing time limits and offering to fetch books</a:t>
            </a:r>
          </a:p>
          <a:p>
            <a:pPr marL="0" indent="0">
              <a:buNone/>
            </a:pPr>
            <a:r>
              <a:rPr lang="en-GB" sz="3600" b="1" dirty="0"/>
              <a:t>Provided baby changing facilities</a:t>
            </a:r>
          </a:p>
          <a:p>
            <a:pPr marL="0" indent="0">
              <a:buNone/>
            </a:pPr>
            <a:r>
              <a:rPr lang="en-GB" sz="3600" b="1" dirty="0"/>
              <a:t>Created small collections of children’s books</a:t>
            </a:r>
          </a:p>
          <a:p>
            <a:pPr marL="0" indent="0">
              <a:buNone/>
            </a:pPr>
            <a:endParaRPr lang="en-GB" dirty="0"/>
          </a:p>
        </p:txBody>
      </p:sp>
      <p:pic>
        <p:nvPicPr>
          <p:cNvPr id="6" name="Picture Placeholder 4"/>
          <p:cNvPicPr>
            <a:picLocks noGrp="1" noChangeAspect="1"/>
          </p:cNvPicPr>
          <p:nvPr>
            <p:ph sz="half" idx="2"/>
          </p:nvPr>
        </p:nvPicPr>
        <p:blipFill>
          <a:blip r:embed="rId3">
            <a:extLst>
              <a:ext uri="{28A0092B-C50C-407E-A947-70E740481C1C}">
                <a14:useLocalDpi xmlns:a14="http://schemas.microsoft.com/office/drawing/2010/main" val="0"/>
              </a:ext>
            </a:extLst>
          </a:blip>
          <a:srcRect l="5567" r="5567"/>
          <a:stretch>
            <a:fillRect/>
          </a:stretch>
        </p:blipFill>
        <p:spPr>
          <a:xfrm>
            <a:off x="838199" y="1690687"/>
            <a:ext cx="4544683" cy="5114085"/>
          </a:xfrm>
        </p:spPr>
      </p:pic>
    </p:spTree>
    <p:extLst>
      <p:ext uri="{BB962C8B-B14F-4D97-AF65-F5344CB8AC3E}">
        <p14:creationId xmlns:p14="http://schemas.microsoft.com/office/powerpoint/2010/main" val="42364658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EL (Raleway)">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EL (Raleway)">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EL (Raleway)">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EL (Raleway)">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EL (Raleway)">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EL (Raleway)">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EL (Raleway)">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EL (Raleway)">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699</TotalTime>
  <Words>2064</Words>
  <Application>Microsoft Office PowerPoint</Application>
  <PresentationFormat>Widescreen</PresentationFormat>
  <Paragraphs>117</Paragraphs>
  <Slides>16</Slides>
  <Notes>16</Notes>
  <HiddenSlides>0</HiddenSlides>
  <MMClips>0</MMClips>
  <ScaleCrop>false</ScaleCrop>
  <HeadingPairs>
    <vt:vector size="6" baseType="variant">
      <vt:variant>
        <vt:lpstr>Fonts Used</vt:lpstr>
      </vt:variant>
      <vt:variant>
        <vt:i4>5</vt:i4>
      </vt:variant>
      <vt:variant>
        <vt:lpstr>Theme</vt:lpstr>
      </vt:variant>
      <vt:variant>
        <vt:i4>9</vt:i4>
      </vt:variant>
      <vt:variant>
        <vt:lpstr>Slide Titles</vt:lpstr>
      </vt:variant>
      <vt:variant>
        <vt:i4>16</vt:i4>
      </vt:variant>
    </vt:vector>
  </HeadingPairs>
  <TitlesOfParts>
    <vt:vector size="30" baseType="lpstr">
      <vt:lpstr>Gulim</vt:lpstr>
      <vt:lpstr>Arial</vt:lpstr>
      <vt:lpstr>Calibri</vt:lpstr>
      <vt:lpstr>Calibri Light</vt:lpstr>
      <vt:lpstr>Raleway</vt:lpstr>
      <vt:lpstr>Office Theme</vt:lpstr>
      <vt:lpstr>1_Office Theme</vt:lpstr>
      <vt:lpstr>2_Office Theme</vt:lpstr>
      <vt:lpstr>3_Office Theme</vt:lpstr>
      <vt:lpstr>4_Office Theme</vt:lpstr>
      <vt:lpstr>5_Office Theme</vt:lpstr>
      <vt:lpstr>6_Office Theme</vt:lpstr>
      <vt:lpstr>7_Office Theme</vt:lpstr>
      <vt:lpstr>8_Office Theme</vt:lpstr>
      <vt:lpstr>The dancing floor:</vt:lpstr>
      <vt:lpstr>PowerPoint Presentation</vt:lpstr>
      <vt:lpstr>“Diversity is being invited to the party; Inclusion is being asked to dance.”</vt:lpstr>
      <vt:lpstr>PowerPoint Presentation</vt:lpstr>
      <vt:lpstr>Belonging?</vt:lpstr>
      <vt:lpstr>LISTEN</vt:lpstr>
      <vt:lpstr>Parents and carers</vt:lpstr>
      <vt:lpstr>Parents and carers</vt:lpstr>
      <vt:lpstr>Parents and carers</vt:lpstr>
      <vt:lpstr>PowerPoint Presentation</vt:lpstr>
      <vt:lpstr>The Belonging Project</vt:lpstr>
      <vt:lpstr>The Belonging Project</vt:lpstr>
      <vt:lpstr>PowerPoint Presentation</vt:lpstr>
      <vt:lpstr>PowerPoint Presentation</vt:lpstr>
      <vt:lpstr>PowerPoint Presentation</vt:lpstr>
      <vt:lpstr>Moving forward</vt:lpstr>
    </vt:vector>
  </TitlesOfParts>
  <Company>University Of East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Clover</dc:creator>
  <cp:lastModifiedBy>David Clover</cp:lastModifiedBy>
  <cp:revision>39</cp:revision>
  <dcterms:created xsi:type="dcterms:W3CDTF">2018-10-03T09:11:13Z</dcterms:created>
  <dcterms:modified xsi:type="dcterms:W3CDTF">2018-11-12T11:15:38Z</dcterms:modified>
</cp:coreProperties>
</file>