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256" r:id="rId5"/>
    <p:sldId id="257" r:id="rId6"/>
    <p:sldId id="258" r:id="rId7"/>
    <p:sldId id="259" r:id="rId8"/>
    <p:sldId id="260" r:id="rId9"/>
    <p:sldId id="261" r:id="rId10"/>
    <p:sldId id="265" r:id="rId11"/>
    <p:sldId id="268" r:id="rId12"/>
    <p:sldId id="266" r:id="rId13"/>
    <p:sldId id="262" r:id="rId14"/>
    <p:sldId id="263" r:id="rId15"/>
    <p:sldId id="264" r:id="rId16"/>
    <p:sldId id="267" r:id="rId17"/>
    <p:sldId id="269" r:id="rId18"/>
    <p:sldId id="270"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DM Sans" panose="020B0604020202020204" charset="0"/>
      <p:regular r:id="rId29"/>
    </p:embeddedFont>
    <p:embeddedFont>
      <p:font typeface="DM Sans Bold" panose="020B0604020202020204" charset="0"/>
      <p:regular r:id="rId30"/>
    </p:embeddedFont>
    <p:embeddedFont>
      <p:font typeface="Wingdings 2" panose="05020102010507070707" pitchFamily="18" charset="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7" autoAdjust="0"/>
  </p:normalViewPr>
  <p:slideViewPr>
    <p:cSldViewPr snapToGrid="0">
      <p:cViewPr varScale="1">
        <p:scale>
          <a:sx n="33" d="100"/>
          <a:sy n="33" d="100"/>
        </p:scale>
        <p:origin x="13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3335-92E2-4E33-BDF7-F301408B89BE}" type="datetimeFigureOut">
              <a:rPr lang="en-GB"/>
              <a:t>06/11/2020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34BD5-61DA-42F5-A90D-3B28A130CD3D}" type="slidenum">
              <a:rPr lang="en-GB"/>
              <a:t>‹#›</a:t>
            </a:fld>
            <a:endParaRPr lang="en-GB"/>
          </a:p>
        </p:txBody>
      </p:sp>
    </p:spTree>
    <p:extLst>
      <p:ext uri="{BB962C8B-B14F-4D97-AF65-F5344CB8AC3E}">
        <p14:creationId xmlns:p14="http://schemas.microsoft.com/office/powerpoint/2010/main" val="38970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Florence followed by Amy ( we will be introduced by the moderator)</a:t>
            </a:r>
          </a:p>
          <a:p>
            <a:r>
              <a:rPr lang="en-US">
                <a:cs typeface="Calibri"/>
              </a:rPr>
              <a:t>We are presenting using </a:t>
            </a:r>
            <a:r>
              <a:rPr lang="en-US" err="1">
                <a:cs typeface="Calibri"/>
              </a:rPr>
              <a:t>pecha</a:t>
            </a:r>
            <a:r>
              <a:rPr lang="en-US">
                <a:cs typeface="Calibri"/>
              </a:rPr>
              <a:t> </a:t>
            </a:r>
            <a:r>
              <a:rPr lang="en-US" err="1">
                <a:cs typeface="Calibri"/>
              </a:rPr>
              <a:t>kucha</a:t>
            </a:r>
            <a:r>
              <a:rPr lang="en-US">
                <a:cs typeface="Calibri"/>
              </a:rPr>
              <a:t> style on how we supported staff through lockdown.  </a:t>
            </a:r>
            <a:r>
              <a:rPr lang="en-US"/>
              <a:t>As with all library services,  the University of East London (UEL) library team has had to rapidly develop and change our approaches in the wake of the COVID-19 pandemic. </a:t>
            </a:r>
            <a:endParaRPr lang="en-US">
              <a:cs typeface="Calibri"/>
            </a:endParaRPr>
          </a:p>
          <a:p>
            <a:r>
              <a:rPr lang="en-US">
                <a:cs typeface="Calibri"/>
              </a:rPr>
              <a:t>We  implemented a series of working practices to support our staff effectively.</a:t>
            </a:r>
          </a:p>
        </p:txBody>
      </p:sp>
      <p:sp>
        <p:nvSpPr>
          <p:cNvPr id="4" name="Slide Number Placeholder 3"/>
          <p:cNvSpPr>
            <a:spLocks noGrp="1"/>
          </p:cNvSpPr>
          <p:nvPr>
            <p:ph type="sldNum" sz="quarter" idx="5"/>
          </p:nvPr>
        </p:nvSpPr>
        <p:spPr/>
        <p:txBody>
          <a:bodyPr/>
          <a:lstStyle/>
          <a:p>
            <a:fld id="{C6D34BD5-61DA-42F5-A90D-3B28A130CD3D}" type="slidenum">
              <a:rPr lang="en-GB"/>
              <a:t>1</a:t>
            </a:fld>
            <a:endParaRPr lang="en-GB"/>
          </a:p>
        </p:txBody>
      </p:sp>
    </p:spTree>
    <p:extLst>
      <p:ext uri="{BB962C8B-B14F-4D97-AF65-F5344CB8AC3E}">
        <p14:creationId xmlns:p14="http://schemas.microsoft.com/office/powerpoint/2010/main" val="138018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r>
              <a:rPr lang="en-US" dirty="0">
                <a:cs typeface="Calibri"/>
              </a:rPr>
              <a:t>We took staff wellbeing very seriously during this time. We had a few key pieces of work that supported this area including the creation of a staff working from home and wellbeing document and best practice which was agreed by managers. This document included best practices for all teams including a focus on flexible working patterns and hours, regular breaks finding time for the informal and encouraging coffee breaks and time to not work during the working day, helping staff to be mindful of capacity for work and mental health. Essentially, our focus was much more on the not working than the working during this time.</a:t>
            </a:r>
          </a:p>
        </p:txBody>
      </p:sp>
      <p:sp>
        <p:nvSpPr>
          <p:cNvPr id="4" name="Slide Number Placeholder 3"/>
          <p:cNvSpPr>
            <a:spLocks noGrp="1"/>
          </p:cNvSpPr>
          <p:nvPr>
            <p:ph type="sldNum" sz="quarter" idx="5"/>
          </p:nvPr>
        </p:nvSpPr>
        <p:spPr/>
        <p:txBody>
          <a:bodyPr/>
          <a:lstStyle/>
          <a:p>
            <a:fld id="{C6D34BD5-61DA-42F5-A90D-3B28A130CD3D}" type="slidenum">
              <a:rPr lang="en-GB"/>
              <a:t>10</a:t>
            </a:fld>
            <a:endParaRPr lang="en-GB"/>
          </a:p>
        </p:txBody>
      </p:sp>
    </p:spTree>
    <p:extLst>
      <p:ext uri="{BB962C8B-B14F-4D97-AF65-F5344CB8AC3E}">
        <p14:creationId xmlns:p14="http://schemas.microsoft.com/office/powerpoint/2010/main" val="443568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r>
              <a:rPr lang="en-US" dirty="0">
                <a:cs typeface="Calibri"/>
              </a:rPr>
              <a:t>Leading nicely on, we wanted to ensure there was time to socialize and switch off when it had been such a difficult time. As such we created things such as our staff quiz. With this we created staff teams made up from a mix of people across the services and grades and we gave everyone the afternoon off to attend. This was a nice a light afternoon activity when staff stress levels really had been quiet high. We had other activities later on such as a games afternoon and staff feedback was positive.</a:t>
            </a:r>
          </a:p>
          <a:p>
            <a:endParaRPr lang="en-US" dirty="0">
              <a:cs typeface="Calibri"/>
            </a:endParaRPr>
          </a:p>
        </p:txBody>
      </p:sp>
      <p:sp>
        <p:nvSpPr>
          <p:cNvPr id="4" name="Slide Number Placeholder 3"/>
          <p:cNvSpPr>
            <a:spLocks noGrp="1"/>
          </p:cNvSpPr>
          <p:nvPr>
            <p:ph type="sldNum" sz="quarter" idx="5"/>
          </p:nvPr>
        </p:nvSpPr>
        <p:spPr/>
        <p:txBody>
          <a:bodyPr/>
          <a:lstStyle/>
          <a:p>
            <a:fld id="{C6D34BD5-61DA-42F5-A90D-3B28A130CD3D}" type="slidenum">
              <a:rPr lang="en-GB"/>
              <a:t>11</a:t>
            </a:fld>
            <a:endParaRPr lang="en-GB"/>
          </a:p>
        </p:txBody>
      </p:sp>
    </p:spTree>
    <p:extLst>
      <p:ext uri="{BB962C8B-B14F-4D97-AF65-F5344CB8AC3E}">
        <p14:creationId xmlns:p14="http://schemas.microsoft.com/office/powerpoint/2010/main" val="67560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Florence</a:t>
            </a:r>
          </a:p>
          <a:p>
            <a:r>
              <a:rPr lang="en-US">
                <a:cs typeface="Calibri"/>
              </a:rPr>
              <a:t>-This was informal and quite short so it provided a forum for senior managers to update the team on key emerging issues but also a forum for teams to discus issues of concerns and share how they are coping with the pandemic and above all see each other. </a:t>
            </a:r>
          </a:p>
          <a:p>
            <a:r>
              <a:rPr lang="en-US">
                <a:cs typeface="Calibri"/>
              </a:rPr>
              <a:t>-Staff had the opportunity to discuss issues of concerns openly and we encouraged everyone to engage using the chat functions during this session, their questions were read out a lot of staff were more engaged this way.</a:t>
            </a:r>
            <a:endParaRPr lang="en-US"/>
          </a:p>
        </p:txBody>
      </p:sp>
      <p:sp>
        <p:nvSpPr>
          <p:cNvPr id="4" name="Slide Number Placeholder 3"/>
          <p:cNvSpPr>
            <a:spLocks noGrp="1"/>
          </p:cNvSpPr>
          <p:nvPr>
            <p:ph type="sldNum" sz="quarter" idx="5"/>
          </p:nvPr>
        </p:nvSpPr>
        <p:spPr/>
        <p:txBody>
          <a:bodyPr/>
          <a:lstStyle/>
          <a:p>
            <a:fld id="{C6D34BD5-61DA-42F5-A90D-3B28A130CD3D}" type="slidenum">
              <a:rPr lang="en-GB"/>
              <a:t>12</a:t>
            </a:fld>
            <a:endParaRPr lang="en-GB"/>
          </a:p>
        </p:txBody>
      </p:sp>
    </p:spTree>
    <p:extLst>
      <p:ext uri="{BB962C8B-B14F-4D97-AF65-F5344CB8AC3E}">
        <p14:creationId xmlns:p14="http://schemas.microsoft.com/office/powerpoint/2010/main" val="122600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Florence</a:t>
            </a:r>
          </a:p>
          <a:p>
            <a:r>
              <a:rPr lang="en-US" dirty="0">
                <a:cs typeface="Calibri"/>
              </a:rPr>
              <a:t>-We all have our key areas of strengths and the ones that needs working on.  </a:t>
            </a:r>
          </a:p>
          <a:p>
            <a:r>
              <a:rPr lang="en-US" dirty="0">
                <a:cs typeface="Calibri"/>
              </a:rPr>
              <a:t>-Some of our team struggled with technology so we paired team up with colleagues who were confident in IT and  this ensured that everyone were supported.</a:t>
            </a:r>
          </a:p>
          <a:p>
            <a:r>
              <a:rPr lang="en-US" dirty="0">
                <a:cs typeface="Calibri"/>
              </a:rPr>
              <a:t>-It was opportunity to work on joint tasks and projects together remotely.</a:t>
            </a:r>
            <a:endParaRPr lang="en-US" dirty="0"/>
          </a:p>
        </p:txBody>
      </p:sp>
      <p:sp>
        <p:nvSpPr>
          <p:cNvPr id="4" name="Slide Number Placeholder 3"/>
          <p:cNvSpPr>
            <a:spLocks noGrp="1"/>
          </p:cNvSpPr>
          <p:nvPr>
            <p:ph type="sldNum" sz="quarter" idx="5"/>
          </p:nvPr>
        </p:nvSpPr>
        <p:spPr/>
        <p:txBody>
          <a:bodyPr/>
          <a:lstStyle/>
          <a:p>
            <a:fld id="{C6D34BD5-61DA-42F5-A90D-3B28A130CD3D}" type="slidenum">
              <a:rPr lang="en-GB"/>
              <a:t>13</a:t>
            </a:fld>
            <a:endParaRPr lang="en-GB"/>
          </a:p>
        </p:txBody>
      </p:sp>
    </p:spTree>
    <p:extLst>
      <p:ext uri="{BB962C8B-B14F-4D97-AF65-F5344CB8AC3E}">
        <p14:creationId xmlns:p14="http://schemas.microsoft.com/office/powerpoint/2010/main" val="140971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r>
              <a:rPr lang="en-US" dirty="0">
                <a:cs typeface="Calibri"/>
              </a:rPr>
              <a:t>One of the last things we wanted to highlight was professional development. The pandemic and lockdown has been really tough, but our ability to focus on professional development was a real benefit. Tying in with our approach to wellbeing for staff and the gaps in knowledge, working from home has been a great opportunity to focus on professional development time. Using webinars, </a:t>
            </a:r>
            <a:r>
              <a:rPr lang="en-US" dirty="0" err="1">
                <a:cs typeface="Calibri"/>
              </a:rPr>
              <a:t>linkedin</a:t>
            </a:r>
            <a:r>
              <a:rPr lang="en-US" dirty="0">
                <a:cs typeface="Calibri"/>
              </a:rPr>
              <a:t> learning, secondments, and cross team projects, there has been more time for professional development than ever before.</a:t>
            </a:r>
          </a:p>
        </p:txBody>
      </p:sp>
      <p:sp>
        <p:nvSpPr>
          <p:cNvPr id="4" name="Slide Number Placeholder 3"/>
          <p:cNvSpPr>
            <a:spLocks noGrp="1"/>
          </p:cNvSpPr>
          <p:nvPr>
            <p:ph type="sldNum" sz="quarter" idx="5"/>
          </p:nvPr>
        </p:nvSpPr>
        <p:spPr/>
        <p:txBody>
          <a:bodyPr/>
          <a:lstStyle/>
          <a:p>
            <a:fld id="{C6D34BD5-61DA-42F5-A90D-3B28A130CD3D}" type="slidenum">
              <a:rPr lang="en-GB"/>
              <a:t>14</a:t>
            </a:fld>
            <a:endParaRPr lang="en-GB"/>
          </a:p>
        </p:txBody>
      </p:sp>
    </p:spTree>
    <p:extLst>
      <p:ext uri="{BB962C8B-B14F-4D97-AF65-F5344CB8AC3E}">
        <p14:creationId xmlns:p14="http://schemas.microsoft.com/office/powerpoint/2010/main" val="363747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Florence</a:t>
            </a:r>
          </a:p>
          <a:p>
            <a:r>
              <a:rPr lang="en-US" dirty="0"/>
              <a:t>-Move from </a:t>
            </a:r>
            <a:r>
              <a:rPr lang="en-US" dirty="0" err="1"/>
              <a:t>ftf</a:t>
            </a:r>
            <a:r>
              <a:rPr lang="en-US" dirty="0"/>
              <a:t> to online was challenging for the team.  We have used a difficult time to redefine our focus as a library team by building a robust communication strategy and creating best practice with  balancing the needs of the team and supporting users using the strategies we shared.  In the end it has helped us to support our learning.</a:t>
            </a:r>
            <a:endParaRPr lang="en-US" dirty="0">
              <a:cs typeface="Calibri"/>
            </a:endParaRPr>
          </a:p>
          <a:p>
            <a:r>
              <a:rPr lang="en-US" b="1" dirty="0">
                <a:cs typeface="Calibri"/>
              </a:rPr>
              <a:t>We That is the end of our presentation.  Thank you</a:t>
            </a:r>
            <a:endParaRPr lang="en-GB" dirty="0">
              <a:cs typeface="Calibri"/>
            </a:endParaRPr>
          </a:p>
        </p:txBody>
      </p:sp>
      <p:sp>
        <p:nvSpPr>
          <p:cNvPr id="4" name="Slide Number Placeholder 3"/>
          <p:cNvSpPr>
            <a:spLocks noGrp="1"/>
          </p:cNvSpPr>
          <p:nvPr>
            <p:ph type="sldNum" sz="quarter" idx="5"/>
          </p:nvPr>
        </p:nvSpPr>
        <p:spPr/>
        <p:txBody>
          <a:bodyPr/>
          <a:lstStyle/>
          <a:p>
            <a:fld id="{C6D34BD5-61DA-42F5-A90D-3B28A130CD3D}" type="slidenum">
              <a:rPr lang="en-GB"/>
              <a:t>15</a:t>
            </a:fld>
            <a:endParaRPr lang="en-GB"/>
          </a:p>
        </p:txBody>
      </p:sp>
    </p:spTree>
    <p:extLst>
      <p:ext uri="{BB962C8B-B14F-4D97-AF65-F5344CB8AC3E}">
        <p14:creationId xmlns:p14="http://schemas.microsoft.com/office/powerpoint/2010/main" val="237751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r>
              <a:rPr lang="en-US" dirty="0">
                <a:cs typeface="Calibri"/>
              </a:rPr>
              <a:t>One of the first things we implemented in the run up to lockdown was staff </a:t>
            </a:r>
            <a:r>
              <a:rPr lang="en-US" dirty="0" err="1">
                <a:cs typeface="Calibri"/>
              </a:rPr>
              <a:t>whatsapp</a:t>
            </a:r>
            <a:r>
              <a:rPr lang="en-US" dirty="0">
                <a:cs typeface="Calibri"/>
              </a:rPr>
              <a:t> groups. This was to ensure that staff knew they were kept up to date and to stop staff feeling like they had to be on e-mails 24/7 because things were so turbulent. It was agreed that this would only be used for work, and we sent an update message every morning. We did not use this group for anything other than the daily updates. Staff noted that this really helped their peace of mind at the beginning of the pandemic.</a:t>
            </a:r>
          </a:p>
        </p:txBody>
      </p:sp>
      <p:sp>
        <p:nvSpPr>
          <p:cNvPr id="4" name="Slide Number Placeholder 3"/>
          <p:cNvSpPr>
            <a:spLocks noGrp="1"/>
          </p:cNvSpPr>
          <p:nvPr>
            <p:ph type="sldNum" sz="quarter" idx="5"/>
          </p:nvPr>
        </p:nvSpPr>
        <p:spPr/>
        <p:txBody>
          <a:bodyPr/>
          <a:lstStyle/>
          <a:p>
            <a:fld id="{C6D34BD5-61DA-42F5-A90D-3B28A130CD3D}" type="slidenum">
              <a:rPr lang="en-GB"/>
              <a:t>2</a:t>
            </a:fld>
            <a:endParaRPr lang="en-GB"/>
          </a:p>
        </p:txBody>
      </p:sp>
    </p:spTree>
    <p:extLst>
      <p:ext uri="{BB962C8B-B14F-4D97-AF65-F5344CB8AC3E}">
        <p14:creationId xmlns:p14="http://schemas.microsoft.com/office/powerpoint/2010/main" val="170614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Florence  </a:t>
            </a:r>
            <a:endParaRPr lang="en-US"/>
          </a:p>
          <a:p>
            <a:r>
              <a:rPr lang="en-US">
                <a:cs typeface="Calibri"/>
              </a:rPr>
              <a:t>Training staff was crucial so we quickly put together a  </a:t>
            </a:r>
            <a:r>
              <a:rPr lang="en-US" err="1">
                <a:cs typeface="Calibri"/>
              </a:rPr>
              <a:t>programme</a:t>
            </a:r>
            <a:r>
              <a:rPr lang="en-US">
                <a:cs typeface="Calibri"/>
              </a:rPr>
              <a:t> to keep the team up to speed on key tasks that we wanted them to complete remotely.  We had  refresher sessions on databases searching, answering online chats and on the back end tasks such as tidying databases, a task that the teams could complete remotely. </a:t>
            </a:r>
          </a:p>
        </p:txBody>
      </p:sp>
      <p:sp>
        <p:nvSpPr>
          <p:cNvPr id="4" name="Slide Number Placeholder 3"/>
          <p:cNvSpPr>
            <a:spLocks noGrp="1"/>
          </p:cNvSpPr>
          <p:nvPr>
            <p:ph type="sldNum" sz="quarter" idx="5"/>
          </p:nvPr>
        </p:nvSpPr>
        <p:spPr/>
        <p:txBody>
          <a:bodyPr/>
          <a:lstStyle/>
          <a:p>
            <a:fld id="{C6D34BD5-61DA-42F5-A90D-3B28A130CD3D}" type="slidenum">
              <a:rPr lang="en-GB"/>
              <a:t>3</a:t>
            </a:fld>
            <a:endParaRPr lang="en-GB"/>
          </a:p>
        </p:txBody>
      </p:sp>
    </p:spTree>
    <p:extLst>
      <p:ext uri="{BB962C8B-B14F-4D97-AF65-F5344CB8AC3E}">
        <p14:creationId xmlns:p14="http://schemas.microsoft.com/office/powerpoint/2010/main" val="284318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endParaRPr lang="en-US" dirty="0">
              <a:cs typeface="Calibri"/>
            </a:endParaRPr>
          </a:p>
          <a:p>
            <a:r>
              <a:rPr lang="en-US" dirty="0">
                <a:cs typeface="Calibri"/>
              </a:rPr>
              <a:t>- in the move online we </a:t>
            </a:r>
            <a:r>
              <a:rPr lang="en-US" dirty="0" err="1">
                <a:cs typeface="Calibri"/>
              </a:rPr>
              <a:t>realised</a:t>
            </a:r>
            <a:r>
              <a:rPr lang="en-US" dirty="0">
                <a:cs typeface="Calibri"/>
              </a:rPr>
              <a:t> the importance of informal enquiries and relationships with students and that we'd lost that outlet and chance for staff to engage with students (which is why most of them are in the job). We created a teams site for library staff and students to chat and engage in a more informal space. We posted things such as recipes, free things to do in lockdown, coffee and chat sessions and more. Students had to opt in to sign up, which meant building </a:t>
            </a:r>
            <a:r>
              <a:rPr lang="en-US" dirty="0" err="1">
                <a:cs typeface="Calibri"/>
              </a:rPr>
              <a:t>numnbers</a:t>
            </a:r>
            <a:r>
              <a:rPr lang="en-US" dirty="0">
                <a:cs typeface="Calibri"/>
              </a:rPr>
              <a:t> was tough but those that joined did actively engage.</a:t>
            </a:r>
          </a:p>
        </p:txBody>
      </p:sp>
      <p:sp>
        <p:nvSpPr>
          <p:cNvPr id="4" name="Slide Number Placeholder 3"/>
          <p:cNvSpPr>
            <a:spLocks noGrp="1"/>
          </p:cNvSpPr>
          <p:nvPr>
            <p:ph type="sldNum" sz="quarter" idx="5"/>
          </p:nvPr>
        </p:nvSpPr>
        <p:spPr/>
        <p:txBody>
          <a:bodyPr/>
          <a:lstStyle/>
          <a:p>
            <a:fld id="{C6D34BD5-61DA-42F5-A90D-3B28A130CD3D}" type="slidenum">
              <a:rPr lang="en-GB"/>
              <a:t>4</a:t>
            </a:fld>
            <a:endParaRPr lang="en-GB"/>
          </a:p>
        </p:txBody>
      </p:sp>
    </p:spTree>
    <p:extLst>
      <p:ext uri="{BB962C8B-B14F-4D97-AF65-F5344CB8AC3E}">
        <p14:creationId xmlns:p14="http://schemas.microsoft.com/office/powerpoint/2010/main" val="298279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Florence</a:t>
            </a:r>
          </a:p>
          <a:p>
            <a:r>
              <a:rPr lang="en-US">
                <a:cs typeface="Calibri"/>
              </a:rPr>
              <a:t>-Microsoft Teams chat served as the main forum for communication and a focal point for bringing the team  together.  It helped  to embed our remote working practices in place. </a:t>
            </a:r>
          </a:p>
          <a:p>
            <a:r>
              <a:rPr lang="en-US">
                <a:cs typeface="Calibri"/>
              </a:rPr>
              <a:t>-Staff used the forum for clarifying procedures, getting updates  and for supporting each other.  </a:t>
            </a:r>
          </a:p>
          <a:p>
            <a:r>
              <a:rPr lang="en-US">
                <a:cs typeface="Calibri"/>
              </a:rPr>
              <a:t>-We set up several channels  focused on different themes </a:t>
            </a:r>
            <a:r>
              <a:rPr lang="en-US" err="1">
                <a:cs typeface="Calibri"/>
              </a:rPr>
              <a:t>e.g</a:t>
            </a:r>
            <a:r>
              <a:rPr lang="en-US">
                <a:cs typeface="Calibri"/>
              </a:rPr>
              <a:t> .</a:t>
            </a:r>
          </a:p>
        </p:txBody>
      </p:sp>
      <p:sp>
        <p:nvSpPr>
          <p:cNvPr id="4" name="Slide Number Placeholder 3"/>
          <p:cNvSpPr>
            <a:spLocks noGrp="1"/>
          </p:cNvSpPr>
          <p:nvPr>
            <p:ph type="sldNum" sz="quarter" idx="5"/>
          </p:nvPr>
        </p:nvSpPr>
        <p:spPr/>
        <p:txBody>
          <a:bodyPr/>
          <a:lstStyle/>
          <a:p>
            <a:fld id="{C6D34BD5-61DA-42F5-A90D-3B28A130CD3D}" type="slidenum">
              <a:rPr lang="en-GB"/>
              <a:t>5</a:t>
            </a:fld>
            <a:endParaRPr lang="en-GB"/>
          </a:p>
        </p:txBody>
      </p:sp>
    </p:spTree>
    <p:extLst>
      <p:ext uri="{BB962C8B-B14F-4D97-AF65-F5344CB8AC3E}">
        <p14:creationId xmlns:p14="http://schemas.microsoft.com/office/powerpoint/2010/main" val="46415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Florence</a:t>
            </a:r>
          </a:p>
          <a:p>
            <a:r>
              <a:rPr lang="en-US">
                <a:cs typeface="Calibri"/>
              </a:rPr>
              <a:t>-Senior managers had  daily  meetings to plan our works flow and also to give key update information to the team. </a:t>
            </a:r>
          </a:p>
          <a:p>
            <a:r>
              <a:rPr lang="en-US">
                <a:cs typeface="Calibri"/>
              </a:rPr>
              <a:t>-All staff had weekly meetings and regularly one to one support to help bring everyone up to speed with the new ways of working.   </a:t>
            </a:r>
          </a:p>
          <a:p>
            <a:r>
              <a:rPr lang="en-US">
                <a:cs typeface="Calibri"/>
              </a:rPr>
              <a:t>-We used the forum to update team on key updates from the university, follow up on key instructions, tips on working from home and sharing good tips from training we attended. </a:t>
            </a:r>
          </a:p>
        </p:txBody>
      </p:sp>
      <p:sp>
        <p:nvSpPr>
          <p:cNvPr id="4" name="Slide Number Placeholder 3"/>
          <p:cNvSpPr>
            <a:spLocks noGrp="1"/>
          </p:cNvSpPr>
          <p:nvPr>
            <p:ph type="sldNum" sz="quarter" idx="5"/>
          </p:nvPr>
        </p:nvSpPr>
        <p:spPr/>
        <p:txBody>
          <a:bodyPr/>
          <a:lstStyle/>
          <a:p>
            <a:fld id="{C6D34BD5-61DA-42F5-A90D-3B28A130CD3D}" type="slidenum">
              <a:rPr lang="en-GB"/>
              <a:t>6</a:t>
            </a:fld>
            <a:endParaRPr lang="en-GB"/>
          </a:p>
        </p:txBody>
      </p:sp>
    </p:spTree>
    <p:extLst>
      <p:ext uri="{BB962C8B-B14F-4D97-AF65-F5344CB8AC3E}">
        <p14:creationId xmlns:p14="http://schemas.microsoft.com/office/powerpoint/2010/main" val="224823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Florence</a:t>
            </a:r>
          </a:p>
          <a:p>
            <a:r>
              <a:rPr lang="en-US">
                <a:cs typeface="Calibri"/>
              </a:rPr>
              <a:t>-We planned this in June to help us bring together the team in a fun way but also to work on our vision and strategy that underpins our activities.  </a:t>
            </a:r>
          </a:p>
          <a:p>
            <a:r>
              <a:rPr lang="en-US">
                <a:cs typeface="Calibri"/>
              </a:rPr>
              <a:t>-Key theme of the session focused on where we wanted to be,  our purpose and value  as a service. </a:t>
            </a:r>
          </a:p>
          <a:p>
            <a:r>
              <a:rPr lang="en-US">
                <a:cs typeface="Calibri"/>
              </a:rPr>
              <a:t>The key benefits from this day was staff engagement and their contribution which was well received.   </a:t>
            </a:r>
          </a:p>
          <a:p>
            <a:r>
              <a:rPr lang="en-US">
                <a:cs typeface="Calibri"/>
              </a:rPr>
              <a:t>-Emerging themes were understanding our users, signposting the service, listening to one another understanding their feedback.</a:t>
            </a:r>
            <a:endParaRPr lang="en-US"/>
          </a:p>
        </p:txBody>
      </p:sp>
      <p:sp>
        <p:nvSpPr>
          <p:cNvPr id="4" name="Slide Number Placeholder 3"/>
          <p:cNvSpPr>
            <a:spLocks noGrp="1"/>
          </p:cNvSpPr>
          <p:nvPr>
            <p:ph type="sldNum" sz="quarter" idx="5"/>
          </p:nvPr>
        </p:nvSpPr>
        <p:spPr/>
        <p:txBody>
          <a:bodyPr/>
          <a:lstStyle/>
          <a:p>
            <a:fld id="{C6D34BD5-61DA-42F5-A90D-3B28A130CD3D}" type="slidenum">
              <a:rPr lang="en-GB"/>
              <a:t>7</a:t>
            </a:fld>
            <a:endParaRPr lang="en-GB"/>
          </a:p>
        </p:txBody>
      </p:sp>
    </p:spTree>
    <p:extLst>
      <p:ext uri="{BB962C8B-B14F-4D97-AF65-F5344CB8AC3E}">
        <p14:creationId xmlns:p14="http://schemas.microsoft.com/office/powerpoint/2010/main" val="353326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Amy</a:t>
            </a:r>
          </a:p>
          <a:p>
            <a:r>
              <a:rPr lang="en-US" dirty="0">
                <a:cs typeface="Calibri"/>
              </a:rPr>
              <a:t>A big part of ensuring we could keep staff connected and motivated was project work. For our team, so much of their job has previously been able to physical space and books, so a lot of planning went in to identifying online tasks, and focusing on projects which would ensure that despite the delays caused by the pandemic we were still moving forward. All projects were made </a:t>
            </a:r>
            <a:r>
              <a:rPr lang="en-US" dirty="0" err="1">
                <a:cs typeface="Calibri"/>
              </a:rPr>
              <a:t>visable</a:t>
            </a:r>
            <a:r>
              <a:rPr lang="en-US" dirty="0">
                <a:cs typeface="Calibri"/>
              </a:rPr>
              <a:t> to everyone, with progress clear which made monitoring how staff were doing much easier. We didn't have targets which was really important to maintaining the wellbeing focus, but being able to see who was struggling to login or complete tasks gave us an idea of who needed support. </a:t>
            </a:r>
          </a:p>
        </p:txBody>
      </p:sp>
      <p:sp>
        <p:nvSpPr>
          <p:cNvPr id="4" name="Slide Number Placeholder 3"/>
          <p:cNvSpPr>
            <a:spLocks noGrp="1"/>
          </p:cNvSpPr>
          <p:nvPr>
            <p:ph type="sldNum" sz="quarter" idx="5"/>
          </p:nvPr>
        </p:nvSpPr>
        <p:spPr/>
        <p:txBody>
          <a:bodyPr/>
          <a:lstStyle/>
          <a:p>
            <a:fld id="{C6D34BD5-61DA-42F5-A90D-3B28A130CD3D}" type="slidenum">
              <a:rPr lang="en-GB"/>
              <a:t>8</a:t>
            </a:fld>
            <a:endParaRPr lang="en-GB"/>
          </a:p>
        </p:txBody>
      </p:sp>
    </p:spTree>
    <p:extLst>
      <p:ext uri="{BB962C8B-B14F-4D97-AF65-F5344CB8AC3E}">
        <p14:creationId xmlns:p14="http://schemas.microsoft.com/office/powerpoint/2010/main" val="421307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Amy</a:t>
            </a:r>
          </a:p>
          <a:p>
            <a:r>
              <a:rPr lang="en-US" dirty="0">
                <a:cs typeface="Calibri"/>
              </a:rPr>
              <a:t>in the move to online we found that the soft touch training that would happen in the </a:t>
            </a:r>
            <a:r>
              <a:rPr lang="en-US" dirty="0" err="1">
                <a:cs typeface="Calibri"/>
              </a:rPr>
              <a:t>offuice</a:t>
            </a:r>
            <a:r>
              <a:rPr lang="en-US" dirty="0">
                <a:cs typeface="Calibri"/>
              </a:rPr>
              <a:t> dropped so we incorporated additional training opportunities into the working day and meetings. This was particularly important for digital literacies which we </a:t>
            </a:r>
            <a:r>
              <a:rPr lang="en-US" dirty="0" err="1">
                <a:cs typeface="Calibri"/>
              </a:rPr>
              <a:t>realised</a:t>
            </a:r>
            <a:r>
              <a:rPr lang="en-US" dirty="0">
                <a:cs typeface="Calibri"/>
              </a:rPr>
              <a:t> was inconsistent across the team. So alongside encouraging staff to take part in specific training courses online, we offered additional training in meetings or as specific sessions on key things such as </a:t>
            </a:r>
            <a:r>
              <a:rPr lang="en-US" dirty="0" err="1">
                <a:cs typeface="Calibri"/>
              </a:rPr>
              <a:t>microsoft</a:t>
            </a:r>
            <a:r>
              <a:rPr lang="en-US" dirty="0">
                <a:cs typeface="Calibri"/>
              </a:rPr>
              <a:t> skills, using systems, leadership and more.</a:t>
            </a:r>
          </a:p>
        </p:txBody>
      </p:sp>
      <p:sp>
        <p:nvSpPr>
          <p:cNvPr id="4" name="Slide Number Placeholder 3"/>
          <p:cNvSpPr>
            <a:spLocks noGrp="1"/>
          </p:cNvSpPr>
          <p:nvPr>
            <p:ph type="sldNum" sz="quarter" idx="5"/>
          </p:nvPr>
        </p:nvSpPr>
        <p:spPr/>
        <p:txBody>
          <a:bodyPr/>
          <a:lstStyle/>
          <a:p>
            <a:fld id="{C6D34BD5-61DA-42F5-A90D-3B28A130CD3D}" type="slidenum">
              <a:rPr lang="en-GB"/>
              <a:t>9</a:t>
            </a:fld>
            <a:endParaRPr lang="en-GB"/>
          </a:p>
        </p:txBody>
      </p:sp>
    </p:spTree>
    <p:extLst>
      <p:ext uri="{BB962C8B-B14F-4D97-AF65-F5344CB8AC3E}">
        <p14:creationId xmlns:p14="http://schemas.microsoft.com/office/powerpoint/2010/main" val="348704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1142999"/>
            <a:ext cx="13712429"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2999"/>
            <a:ext cx="4387977" cy="8001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10489" spc="-178"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650023" y="7005369"/>
            <a:ext cx="10972800" cy="1371600"/>
          </a:xfrm>
        </p:spPr>
        <p:txBody>
          <a:bodyPr anchor="t">
            <a:normAutofit/>
          </a:bodyPr>
          <a:lstStyle>
            <a:lvl1pPr marL="0" indent="0" algn="l">
              <a:buNone/>
              <a:defRPr sz="3911" cap="none" spc="0" baseline="0">
                <a:solidFill>
                  <a:schemeClr val="accent1">
                    <a:lumMod val="20000"/>
                    <a:lumOff val="80000"/>
                  </a:schemeClr>
                </a:solidFill>
              </a:defRPr>
            </a:lvl1pPr>
            <a:lvl2pPr marL="812810" indent="0" algn="ctr">
              <a:buNone/>
              <a:defRPr sz="3911"/>
            </a:lvl2pPr>
            <a:lvl3pPr marL="1625620" indent="0" algn="ctr">
              <a:buNone/>
              <a:defRPr sz="3911"/>
            </a:lvl3pPr>
            <a:lvl4pPr marL="2438430" indent="0" algn="ctr">
              <a:buNone/>
              <a:defRPr sz="3556"/>
            </a:lvl4pPr>
            <a:lvl5pPr marL="3251241" indent="0" algn="ctr">
              <a:buNone/>
              <a:defRPr sz="3556"/>
            </a:lvl5pPr>
            <a:lvl6pPr marL="4064051" indent="0" algn="ctr">
              <a:buNone/>
              <a:defRPr sz="3556"/>
            </a:lvl6pPr>
            <a:lvl7pPr marL="4876861" indent="0" algn="ctr">
              <a:buNone/>
              <a:defRPr sz="3556"/>
            </a:lvl7pPr>
            <a:lvl8pPr marL="5689671" indent="0" algn="ctr">
              <a:buNone/>
              <a:defRPr sz="3556"/>
            </a:lvl8pPr>
            <a:lvl9pPr marL="6502481" indent="0" algn="ctr">
              <a:buNone/>
              <a:defRPr sz="3556"/>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30965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8567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1485900"/>
            <a:ext cx="4229100" cy="7429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01868" y="1303020"/>
            <a:ext cx="10972800" cy="7680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43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4897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10489" b="0" spc="-178"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911" cap="none" spc="0" baseline="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9236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01868" y="1303020"/>
            <a:ext cx="5212080" cy="76809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727180" y="1303020"/>
            <a:ext cx="5212080" cy="76809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6126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5801868" y="2896404"/>
            <a:ext cx="5212080" cy="603504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727695" y="1535380"/>
            <a:ext cx="5212080" cy="1219757"/>
          </a:xfrm>
        </p:spPr>
        <p:txBody>
          <a:bodyPr anchor="b">
            <a:normAutofit/>
          </a:bodyPr>
          <a:lstStyle>
            <a:lvl1pPr marL="0" indent="0">
              <a:spcBef>
                <a:spcPts val="0"/>
              </a:spcBef>
              <a:buNone/>
              <a:defRPr sz="3556" b="1">
                <a:solidFill>
                  <a:schemeClr val="tx1">
                    <a:lumMod val="65000"/>
                    <a:lumOff val="35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1727695" y="2896404"/>
            <a:ext cx="5212080" cy="603504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11/6/2020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7205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11/6/2020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9458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96513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5689" b="0" baseline="0"/>
            </a:lvl1pPr>
          </a:lstStyle>
          <a:p>
            <a:r>
              <a:rPr lang="en-US"/>
              <a:t>Click to edit Master title style</a:t>
            </a:r>
          </a:p>
        </p:txBody>
      </p:sp>
      <p:sp>
        <p:nvSpPr>
          <p:cNvPr id="3" name="Content Placeholder 2"/>
          <p:cNvSpPr>
            <a:spLocks noGrp="1"/>
          </p:cNvSpPr>
          <p:nvPr>
            <p:ph idx="1"/>
          </p:nvPr>
        </p:nvSpPr>
        <p:spPr>
          <a:xfrm>
            <a:off x="5801868" y="1303020"/>
            <a:ext cx="10972800" cy="7680960"/>
          </a:xfrm>
        </p:spPr>
        <p:txBody>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4048" y="5241264"/>
            <a:ext cx="4251960" cy="3482985"/>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0732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5689" b="0"/>
            </a:lvl1pPr>
          </a:lstStyle>
          <a:p>
            <a:r>
              <a:rPr lang="en-US"/>
              <a:t>Click to edit Master title style</a:t>
            </a:r>
          </a:p>
        </p:txBody>
      </p:sp>
      <p:sp>
        <p:nvSpPr>
          <p:cNvPr id="3" name="Picture Placeholder 2"/>
          <p:cNvSpPr>
            <a:spLocks noGrp="1" noChangeAspect="1"/>
          </p:cNvSpPr>
          <p:nvPr>
            <p:ph type="pic" idx="1"/>
          </p:nvPr>
        </p:nvSpPr>
        <p:spPr>
          <a:xfrm>
            <a:off x="5355966" y="1151129"/>
            <a:ext cx="12172845" cy="7996428"/>
          </a:xfrm>
          <a:solidFill>
            <a:schemeClr val="bg1">
              <a:lumMod val="75000"/>
            </a:schemeClr>
          </a:solidFill>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384048" y="5239512"/>
            <a:ext cx="4251960" cy="3483864"/>
          </a:xfrm>
        </p:spPr>
        <p:txBody>
          <a:bodyPr anchor="t">
            <a:normAutofit/>
          </a:bodyPr>
          <a:lstStyle>
            <a:lvl1pPr marL="0" indent="0">
              <a:lnSpc>
                <a:spcPct val="100000"/>
              </a:lnSpc>
              <a:buNone/>
              <a:defRPr sz="2489">
                <a:solidFill>
                  <a:srgbClr val="FFFFFF"/>
                </a:solidFill>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11/6/2020</a:t>
            </a:fld>
            <a:endParaRPr lang="en-US"/>
          </a:p>
        </p:txBody>
      </p:sp>
      <p:sp>
        <p:nvSpPr>
          <p:cNvPr id="9" name="Footer Placeholder 8"/>
          <p:cNvSpPr>
            <a:spLocks noGrp="1"/>
          </p:cNvSpPr>
          <p:nvPr>
            <p:ph type="ftr" sz="quarter" idx="11"/>
          </p:nvPr>
        </p:nvSpPr>
        <p:spPr>
          <a:xfrm>
            <a:off x="5248652" y="9534526"/>
            <a:ext cx="8867276" cy="547688"/>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5296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138428"/>
            <a:ext cx="5165385"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9" y="1685756"/>
            <a:ext cx="4421223" cy="6901775"/>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3698" y="9534526"/>
            <a:ext cx="4114800" cy="547688"/>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fld id="{5586B75A-687E-405C-8A0B-8D00578BA2C3}" type="datetimeFigureOut">
              <a:rPr lang="en-US" dirty="0"/>
              <a:pPr/>
              <a:t>11/6/2020</a:t>
            </a:fld>
            <a:endParaRPr lang="en-US"/>
          </a:p>
        </p:txBody>
      </p:sp>
      <p:sp>
        <p:nvSpPr>
          <p:cNvPr id="5" name="Footer Placeholder 4"/>
          <p:cNvSpPr>
            <a:spLocks noGrp="1"/>
          </p:cNvSpPr>
          <p:nvPr>
            <p:ph type="ftr" sz="quarter" idx="3"/>
          </p:nvPr>
        </p:nvSpPr>
        <p:spPr>
          <a:xfrm>
            <a:off x="5803903" y="9534526"/>
            <a:ext cx="8867276" cy="547688"/>
          </a:xfrm>
          <a:prstGeom prst="rect">
            <a:avLst/>
          </a:prstGeom>
        </p:spPr>
        <p:txBody>
          <a:bodyPr vert="horz" lIns="91440" tIns="45720" rIns="91440" bIns="45720" rtlCol="0" anchor="ctr"/>
          <a:lstStyle>
            <a:lvl1pPr algn="l">
              <a:defRPr sz="1956">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5951203" y="9534526"/>
            <a:ext cx="2296391" cy="547688"/>
          </a:xfrm>
          <a:prstGeom prst="rect">
            <a:avLst/>
          </a:prstGeom>
        </p:spPr>
        <p:txBody>
          <a:bodyPr vert="horz" lIns="91440" tIns="45720" rIns="91440" bIns="45720" rtlCol="0" anchor="ctr"/>
          <a:lstStyle>
            <a:lvl1pPr algn="r">
              <a:defRPr sz="2133"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02027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hatislove-2010.blogspot.com/2010/03/z-of-friendship.html"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0772" y="1812478"/>
            <a:ext cx="7632254" cy="2931267"/>
          </a:xfrm>
          <a:prstGeom prst="rect">
            <a:avLst/>
          </a:prstGeom>
        </p:spPr>
        <p:txBody>
          <a:bodyPr lIns="0" tIns="0" rIns="0" bIns="0" rtlCol="0" anchor="t">
            <a:spAutoFit/>
          </a:bodyPr>
          <a:lstStyle/>
          <a:p>
            <a:pPr marL="0" lvl="0" indent="0">
              <a:lnSpc>
                <a:spcPts val="11440"/>
              </a:lnSpc>
            </a:pPr>
            <a:r>
              <a:rPr lang="en-US" sz="10399" spc="-103">
                <a:solidFill>
                  <a:srgbClr val="000000"/>
                </a:solidFill>
                <a:latin typeface="DM Sans Bold"/>
              </a:rPr>
              <a:t>Supporting staff at UEL</a:t>
            </a:r>
          </a:p>
        </p:txBody>
      </p:sp>
      <p:pic>
        <p:nvPicPr>
          <p:cNvPr id="4" name="Picture 4"/>
          <p:cNvPicPr>
            <a:picLocks noChangeAspect="1"/>
          </p:cNvPicPr>
          <p:nvPr/>
        </p:nvPicPr>
        <p:blipFill>
          <a:blip r:embed="rId3"/>
          <a:srcRect/>
          <a:stretch>
            <a:fillRect/>
          </a:stretch>
        </p:blipFill>
        <p:spPr>
          <a:xfrm>
            <a:off x="8830543" y="3646305"/>
            <a:ext cx="4624379" cy="2665324"/>
          </a:xfrm>
          <a:prstGeom prst="rect">
            <a:avLst/>
          </a:prstGeom>
        </p:spPr>
      </p:pic>
      <p:sp>
        <p:nvSpPr>
          <p:cNvPr id="5" name="TextBox 5"/>
          <p:cNvSpPr txBox="1"/>
          <p:nvPr/>
        </p:nvSpPr>
        <p:spPr>
          <a:xfrm>
            <a:off x="9144252" y="4426919"/>
            <a:ext cx="4013454" cy="839294"/>
          </a:xfrm>
          <a:prstGeom prst="rect">
            <a:avLst/>
          </a:prstGeom>
        </p:spPr>
        <p:txBody>
          <a:bodyPr lIns="0" tIns="0" rIns="0" bIns="0" rtlCol="0" anchor="t">
            <a:spAutoFit/>
          </a:bodyPr>
          <a:lstStyle/>
          <a:p>
            <a:pPr marL="0" lvl="0" indent="0" algn="ctr">
              <a:lnSpc>
                <a:spcPts val="3359"/>
              </a:lnSpc>
              <a:spcBef>
                <a:spcPct val="0"/>
              </a:spcBef>
            </a:pPr>
            <a:r>
              <a:rPr lang="en-US" sz="2400" spc="-24">
                <a:solidFill>
                  <a:srgbClr val="FFFFFF"/>
                </a:solidFill>
                <a:latin typeface="DM Sans"/>
              </a:rPr>
              <a:t>Taking a human approach to an exceptional situation</a:t>
            </a:r>
          </a:p>
        </p:txBody>
      </p:sp>
      <p:sp>
        <p:nvSpPr>
          <p:cNvPr id="6" name="TextBox 6"/>
          <p:cNvSpPr txBox="1"/>
          <p:nvPr/>
        </p:nvSpPr>
        <p:spPr>
          <a:xfrm>
            <a:off x="8922774" y="6252784"/>
            <a:ext cx="8115300" cy="1828770"/>
          </a:xfrm>
          <a:prstGeom prst="rect">
            <a:avLst/>
          </a:prstGeom>
        </p:spPr>
        <p:txBody>
          <a:bodyPr lIns="0" tIns="0" rIns="0" bIns="0" rtlCol="0" anchor="t">
            <a:spAutoFit/>
          </a:bodyPr>
          <a:lstStyle/>
          <a:p>
            <a:pPr algn="r">
              <a:lnSpc>
                <a:spcPts val="7280"/>
              </a:lnSpc>
            </a:pPr>
            <a:r>
              <a:rPr lang="en-US" sz="5200">
                <a:solidFill>
                  <a:srgbClr val="000000"/>
                </a:solidFill>
                <a:latin typeface="DM Sans"/>
              </a:rPr>
              <a:t>Florence Achen-Owor Amy Stubbing </a:t>
            </a:r>
          </a:p>
        </p:txBody>
      </p:sp>
      <p:pic>
        <p:nvPicPr>
          <p:cNvPr id="3" name="Picture 6" descr="A picture containing knife&#10;&#10;Description automatically generated">
            <a:extLst>
              <a:ext uri="{FF2B5EF4-FFF2-40B4-BE49-F238E27FC236}">
                <a16:creationId xmlns:a16="http://schemas.microsoft.com/office/drawing/2014/main" id="{D5B5332F-4295-4073-8E9B-2D47D1584FF9}"/>
              </a:ext>
            </a:extLst>
          </p:cNvPr>
          <p:cNvPicPr>
            <a:picLocks noChangeAspect="1"/>
          </p:cNvPicPr>
          <p:nvPr/>
        </p:nvPicPr>
        <p:blipFill>
          <a:blip r:embed="rId4"/>
          <a:stretch>
            <a:fillRect/>
          </a:stretch>
        </p:blipFill>
        <p:spPr>
          <a:xfrm>
            <a:off x="12810025" y="8200613"/>
            <a:ext cx="4464718" cy="2031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A group of palm trees on the side of a building&#10;&#10;Description automatically generated">
            <a:extLst>
              <a:ext uri="{FF2B5EF4-FFF2-40B4-BE49-F238E27FC236}">
                <a16:creationId xmlns:a16="http://schemas.microsoft.com/office/drawing/2014/main" id="{17E09A96-FBDF-43BB-BCDD-625D9C91B606}"/>
              </a:ext>
            </a:extLst>
          </p:cNvPr>
          <p:cNvPicPr>
            <a:picLocks noChangeAspect="1"/>
          </p:cNvPicPr>
          <p:nvPr/>
        </p:nvPicPr>
        <p:blipFill>
          <a:blip r:embed="rId3"/>
          <a:stretch>
            <a:fillRect/>
          </a:stretch>
        </p:blipFill>
        <p:spPr>
          <a:xfrm>
            <a:off x="7259" y="-384627"/>
            <a:ext cx="18273483" cy="13632541"/>
          </a:xfrm>
          <a:prstGeom prst="rect">
            <a:avLst/>
          </a:prstGeom>
        </p:spPr>
      </p:pic>
      <p:grpSp>
        <p:nvGrpSpPr>
          <p:cNvPr id="2" name="Group 2"/>
          <p:cNvGrpSpPr/>
          <p:nvPr/>
        </p:nvGrpSpPr>
        <p:grpSpPr>
          <a:xfrm>
            <a:off x="-1901" y="4676233"/>
            <a:ext cx="18291805" cy="1769107"/>
            <a:chOff x="0" y="0"/>
            <a:chExt cx="12777645" cy="2358809"/>
          </a:xfrm>
        </p:grpSpPr>
        <p:grpSp>
          <p:nvGrpSpPr>
            <p:cNvPr id="3" name="Group 3"/>
            <p:cNvGrpSpPr/>
            <p:nvPr/>
          </p:nvGrpSpPr>
          <p:grpSpPr>
            <a:xfrm>
              <a:off x="0" y="0"/>
              <a:ext cx="12777645" cy="2358809"/>
              <a:chOff x="0" y="0"/>
              <a:chExt cx="6869498" cy="1268139"/>
            </a:xfrm>
          </p:grpSpPr>
          <p:sp>
            <p:nvSpPr>
              <p:cNvPr id="4" name="Freeform 4"/>
              <p:cNvSpPr/>
              <p:nvPr/>
            </p:nvSpPr>
            <p:spPr>
              <a:xfrm>
                <a:off x="0" y="0"/>
                <a:ext cx="6869498" cy="1268139"/>
              </a:xfrm>
              <a:custGeom>
                <a:avLst/>
                <a:gdLst/>
                <a:ahLst/>
                <a:cxnLst/>
                <a:rect l="l" t="t" r="r" b="b"/>
                <a:pathLst>
                  <a:path w="6869498" h="1268139">
                    <a:moveTo>
                      <a:pt x="6745038" y="1268139"/>
                    </a:moveTo>
                    <a:lnTo>
                      <a:pt x="124460" y="1268139"/>
                    </a:lnTo>
                    <a:cubicBezTo>
                      <a:pt x="55880" y="1268139"/>
                      <a:pt x="0" y="1212259"/>
                      <a:pt x="0" y="1143679"/>
                    </a:cubicBezTo>
                    <a:lnTo>
                      <a:pt x="0" y="124460"/>
                    </a:lnTo>
                    <a:cubicBezTo>
                      <a:pt x="0" y="55880"/>
                      <a:pt x="55880" y="0"/>
                      <a:pt x="124460" y="0"/>
                    </a:cubicBezTo>
                    <a:lnTo>
                      <a:pt x="6745038" y="0"/>
                    </a:lnTo>
                    <a:cubicBezTo>
                      <a:pt x="6813618" y="0"/>
                      <a:pt x="6869498" y="55880"/>
                      <a:pt x="6869498" y="124460"/>
                    </a:cubicBezTo>
                    <a:lnTo>
                      <a:pt x="6869498" y="1143679"/>
                    </a:lnTo>
                    <a:cubicBezTo>
                      <a:pt x="6869498" y="1212259"/>
                      <a:pt x="6813618" y="1268139"/>
                      <a:pt x="6745038" y="1268139"/>
                    </a:cubicBezTo>
                    <a:close/>
                  </a:path>
                </a:pathLst>
              </a:custGeom>
              <a:solidFill>
                <a:srgbClr val="FFA500"/>
              </a:solidFill>
            </p:spPr>
          </p:sp>
        </p:grpSp>
        <p:sp>
          <p:nvSpPr>
            <p:cNvPr id="5" name="TextBox 5"/>
            <p:cNvSpPr txBox="1"/>
            <p:nvPr/>
          </p:nvSpPr>
          <p:spPr>
            <a:xfrm>
              <a:off x="2088700" y="159084"/>
              <a:ext cx="8600245"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Wellbeing</a:t>
              </a:r>
            </a:p>
          </p:txBody>
        </p:sp>
      </p:grpSp>
      <p:grpSp>
        <p:nvGrpSpPr>
          <p:cNvPr id="6" name="Group 6"/>
          <p:cNvGrpSpPr/>
          <p:nvPr/>
        </p:nvGrpSpPr>
        <p:grpSpPr>
          <a:xfrm rot="228175">
            <a:off x="927734" y="10428572"/>
            <a:ext cx="2387583" cy="2258105"/>
            <a:chOff x="0" y="0"/>
            <a:chExt cx="3183444" cy="3010807"/>
          </a:xfrm>
        </p:grpSpPr>
        <p:grpSp>
          <p:nvGrpSpPr>
            <p:cNvPr id="7" name="Group 7"/>
            <p:cNvGrpSpPr/>
            <p:nvPr/>
          </p:nvGrpSpPr>
          <p:grpSpPr>
            <a:xfrm>
              <a:off x="0" y="0"/>
              <a:ext cx="3183444" cy="3010807"/>
              <a:chOff x="0" y="0"/>
              <a:chExt cx="342775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65C3D3C9-FFAD-4206-A48C-9BD0692B2ED4}"/>
              </a:ext>
            </a:extLst>
          </p:cNvPr>
          <p:cNvPicPr>
            <a:picLocks noChangeAspect="1"/>
          </p:cNvPicPr>
          <p:nvPr/>
        </p:nvPicPr>
        <p:blipFill>
          <a:blip r:embed="rId4"/>
          <a:stretch>
            <a:fillRect/>
          </a:stretch>
        </p:blipFill>
        <p:spPr>
          <a:xfrm>
            <a:off x="13826025" y="11212327"/>
            <a:ext cx="4464718" cy="20318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3" descr="A computer sitting on top of a building&#10;&#10;Description automatically generated">
            <a:extLst>
              <a:ext uri="{FF2B5EF4-FFF2-40B4-BE49-F238E27FC236}">
                <a16:creationId xmlns:a16="http://schemas.microsoft.com/office/drawing/2014/main" id="{C338891E-0C9E-4128-9788-BACFDD3029A0}"/>
              </a:ext>
            </a:extLst>
          </p:cNvPr>
          <p:cNvPicPr>
            <a:picLocks noChangeAspect="1"/>
          </p:cNvPicPr>
          <p:nvPr/>
        </p:nvPicPr>
        <p:blipFill rotWithShape="1">
          <a:blip r:embed="rId3"/>
          <a:srcRect t="1368" r="1" b="1"/>
          <a:stretch/>
        </p:blipFill>
        <p:spPr>
          <a:xfrm>
            <a:off x="2190895" y="10"/>
            <a:ext cx="13906209" cy="10286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grpSp>
        <p:nvGrpSpPr>
          <p:cNvPr id="2" name="Group 2"/>
          <p:cNvGrpSpPr/>
          <p:nvPr/>
        </p:nvGrpSpPr>
        <p:grpSpPr>
          <a:xfrm>
            <a:off x="2265955" y="3877947"/>
            <a:ext cx="13828662" cy="1769107"/>
            <a:chOff x="0" y="0"/>
            <a:chExt cx="12777645" cy="2358809"/>
          </a:xfrm>
        </p:grpSpPr>
        <p:grpSp>
          <p:nvGrpSpPr>
            <p:cNvPr id="3" name="Group 3"/>
            <p:cNvGrpSpPr/>
            <p:nvPr/>
          </p:nvGrpSpPr>
          <p:grpSpPr>
            <a:xfrm>
              <a:off x="0" y="0"/>
              <a:ext cx="12777645" cy="2358809"/>
              <a:chOff x="0" y="0"/>
              <a:chExt cx="6869498" cy="1268139"/>
            </a:xfrm>
          </p:grpSpPr>
          <p:sp>
            <p:nvSpPr>
              <p:cNvPr id="4" name="Freeform 4"/>
              <p:cNvSpPr/>
              <p:nvPr/>
            </p:nvSpPr>
            <p:spPr>
              <a:xfrm>
                <a:off x="0" y="0"/>
                <a:ext cx="6869498" cy="1268139"/>
              </a:xfrm>
              <a:custGeom>
                <a:avLst/>
                <a:gdLst/>
                <a:ahLst/>
                <a:cxnLst/>
                <a:rect l="l" t="t" r="r" b="b"/>
                <a:pathLst>
                  <a:path w="6869498" h="1268139">
                    <a:moveTo>
                      <a:pt x="6745038" y="1268139"/>
                    </a:moveTo>
                    <a:lnTo>
                      <a:pt x="124460" y="1268139"/>
                    </a:lnTo>
                    <a:cubicBezTo>
                      <a:pt x="55880" y="1268139"/>
                      <a:pt x="0" y="1212259"/>
                      <a:pt x="0" y="1143679"/>
                    </a:cubicBezTo>
                    <a:lnTo>
                      <a:pt x="0" y="124460"/>
                    </a:lnTo>
                    <a:cubicBezTo>
                      <a:pt x="0" y="55880"/>
                      <a:pt x="55880" y="0"/>
                      <a:pt x="124460" y="0"/>
                    </a:cubicBezTo>
                    <a:lnTo>
                      <a:pt x="6745038" y="0"/>
                    </a:lnTo>
                    <a:cubicBezTo>
                      <a:pt x="6813618" y="0"/>
                      <a:pt x="6869498" y="55880"/>
                      <a:pt x="6869498" y="124460"/>
                    </a:cubicBezTo>
                    <a:lnTo>
                      <a:pt x="6869498" y="1143679"/>
                    </a:lnTo>
                    <a:cubicBezTo>
                      <a:pt x="6869498" y="1212259"/>
                      <a:pt x="6813618" y="1268139"/>
                      <a:pt x="6745038" y="1268139"/>
                    </a:cubicBezTo>
                    <a:close/>
                  </a:path>
                </a:pathLst>
              </a:custGeom>
              <a:solidFill>
                <a:srgbClr val="FFA500"/>
              </a:solidFill>
            </p:spPr>
          </p:sp>
        </p:grpSp>
        <p:sp>
          <p:nvSpPr>
            <p:cNvPr id="5" name="TextBox 5"/>
            <p:cNvSpPr txBox="1"/>
            <p:nvPr/>
          </p:nvSpPr>
          <p:spPr>
            <a:xfrm>
              <a:off x="2088700" y="159084"/>
              <a:ext cx="8600245" cy="1812898"/>
            </a:xfrm>
            <a:prstGeom prst="rect">
              <a:avLst/>
            </a:prstGeom>
          </p:spPr>
          <p:txBody>
            <a:bodyPr lIns="0" tIns="0" rIns="0" bIns="0" rtlCol="0" anchor="t">
              <a:spAutoFit/>
            </a:bodyPr>
            <a:lstStyle/>
            <a:p>
              <a:pPr marL="0" lvl="0" indent="0" algn="ctr">
                <a:lnSpc>
                  <a:spcPts val="11481"/>
                </a:lnSpc>
                <a:spcBef>
                  <a:spcPct val="0"/>
                </a:spcBef>
                <a:spcAft>
                  <a:spcPts val="600"/>
                </a:spcAft>
              </a:pPr>
              <a:r>
                <a:rPr lang="en-US" sz="8201" spc="-82">
                  <a:solidFill>
                    <a:srgbClr val="FFFFFF"/>
                  </a:solidFill>
                  <a:latin typeface="DM Sans Bold"/>
                </a:rPr>
                <a:t>Quiz</a:t>
              </a:r>
            </a:p>
          </p:txBody>
        </p:sp>
      </p:grpSp>
      <p:grpSp>
        <p:nvGrpSpPr>
          <p:cNvPr id="6" name="Group 6"/>
          <p:cNvGrpSpPr/>
          <p:nvPr/>
        </p:nvGrpSpPr>
        <p:grpSpPr>
          <a:xfrm rot="228175">
            <a:off x="147591" y="7652715"/>
            <a:ext cx="2387583" cy="2258105"/>
            <a:chOff x="0" y="0"/>
            <a:chExt cx="3183444" cy="3010807"/>
          </a:xfrm>
        </p:grpSpPr>
        <p:grpSp>
          <p:nvGrpSpPr>
            <p:cNvPr id="7" name="Group 7"/>
            <p:cNvGrpSpPr/>
            <p:nvPr/>
          </p:nvGrpSpPr>
          <p:grpSpPr>
            <a:xfrm>
              <a:off x="0" y="0"/>
              <a:ext cx="3183444" cy="3010807"/>
              <a:chOff x="0" y="0"/>
              <a:chExt cx="342775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spcAft>
                  <a:spcPts val="600"/>
                </a:spcAft>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83AA1068-41AA-4317-B258-B840A60ACBEB}"/>
              </a:ext>
            </a:extLst>
          </p:cNvPr>
          <p:cNvPicPr>
            <a:picLocks noChangeAspect="1"/>
          </p:cNvPicPr>
          <p:nvPr/>
        </p:nvPicPr>
        <p:blipFill>
          <a:blip r:embed="rId4"/>
          <a:stretch>
            <a:fillRect/>
          </a:stretch>
        </p:blipFill>
        <p:spPr>
          <a:xfrm>
            <a:off x="13862310" y="8255042"/>
            <a:ext cx="4464718" cy="20318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2" descr="A picture containing indoor, ceiling, window, kitchen&#10;&#10;Description automatically generated">
            <a:extLst>
              <a:ext uri="{FF2B5EF4-FFF2-40B4-BE49-F238E27FC236}">
                <a16:creationId xmlns:a16="http://schemas.microsoft.com/office/drawing/2014/main" id="{B78609CF-7955-4188-8736-9BE2D37FD48B}"/>
              </a:ext>
            </a:extLst>
          </p:cNvPr>
          <p:cNvPicPr>
            <a:picLocks noChangeAspect="1"/>
          </p:cNvPicPr>
          <p:nvPr/>
        </p:nvPicPr>
        <p:blipFill rotWithShape="1">
          <a:blip r:embed="rId3"/>
          <a:srcRect t="22582" b="3662"/>
          <a:stretch/>
        </p:blipFill>
        <p:spPr>
          <a:xfrm>
            <a:off x="20" y="1923"/>
            <a:ext cx="18287980" cy="10285077"/>
          </a:xfrm>
          <a:prstGeom prst="rect">
            <a:avLst/>
          </a:prstGeom>
        </p:spPr>
      </p:pic>
      <p:grpSp>
        <p:nvGrpSpPr>
          <p:cNvPr id="2" name="Group 2"/>
          <p:cNvGrpSpPr/>
          <p:nvPr/>
        </p:nvGrpSpPr>
        <p:grpSpPr>
          <a:xfrm>
            <a:off x="583071" y="3229905"/>
            <a:ext cx="17121858" cy="1769107"/>
            <a:chOff x="482113" y="-41578"/>
            <a:chExt cx="16249335" cy="2358809"/>
          </a:xfrm>
        </p:grpSpPr>
        <p:grpSp>
          <p:nvGrpSpPr>
            <p:cNvPr id="3" name="Group 3"/>
            <p:cNvGrpSpPr/>
            <p:nvPr/>
          </p:nvGrpSpPr>
          <p:grpSpPr>
            <a:xfrm>
              <a:off x="482113" y="-41578"/>
              <a:ext cx="16249335" cy="2358809"/>
              <a:chOff x="259193" y="-22353"/>
              <a:chExt cx="8735943" cy="1268139"/>
            </a:xfrm>
          </p:grpSpPr>
          <p:sp>
            <p:nvSpPr>
              <p:cNvPr id="4" name="Freeform 4"/>
              <p:cNvSpPr/>
              <p:nvPr/>
            </p:nvSpPr>
            <p:spPr>
              <a:xfrm>
                <a:off x="259193" y="-22353"/>
                <a:ext cx="8735943" cy="1268139"/>
              </a:xfrm>
              <a:custGeom>
                <a:avLst/>
                <a:gdLst/>
                <a:ahLst/>
                <a:cxnLst/>
                <a:rect l="l" t="t" r="r" b="b"/>
                <a:pathLst>
                  <a:path w="8735943" h="1268139">
                    <a:moveTo>
                      <a:pt x="8611483" y="1268139"/>
                    </a:moveTo>
                    <a:lnTo>
                      <a:pt x="124460" y="1268139"/>
                    </a:lnTo>
                    <a:cubicBezTo>
                      <a:pt x="55880" y="1268139"/>
                      <a:pt x="0" y="1212259"/>
                      <a:pt x="0" y="1143679"/>
                    </a:cubicBezTo>
                    <a:lnTo>
                      <a:pt x="0" y="124460"/>
                    </a:lnTo>
                    <a:cubicBezTo>
                      <a:pt x="0" y="55880"/>
                      <a:pt x="55880" y="0"/>
                      <a:pt x="124460" y="0"/>
                    </a:cubicBezTo>
                    <a:lnTo>
                      <a:pt x="8611483" y="0"/>
                    </a:lnTo>
                    <a:cubicBezTo>
                      <a:pt x="8680063" y="0"/>
                      <a:pt x="8735943" y="55880"/>
                      <a:pt x="8735943" y="124460"/>
                    </a:cubicBezTo>
                    <a:lnTo>
                      <a:pt x="8735943" y="1143679"/>
                    </a:lnTo>
                    <a:cubicBezTo>
                      <a:pt x="8735943" y="1212259"/>
                      <a:pt x="8680063" y="1268139"/>
                      <a:pt x="8611483" y="1268139"/>
                    </a:cubicBezTo>
                    <a:close/>
                  </a:path>
                </a:pathLst>
              </a:custGeom>
              <a:solidFill>
                <a:srgbClr val="FFA500"/>
              </a:solidFill>
            </p:spPr>
          </p:sp>
        </p:grpSp>
        <p:sp>
          <p:nvSpPr>
            <p:cNvPr id="5" name="TextBox 5"/>
            <p:cNvSpPr txBox="1"/>
            <p:nvPr/>
          </p:nvSpPr>
          <p:spPr>
            <a:xfrm>
              <a:off x="3138313" y="63637"/>
              <a:ext cx="10936935" cy="1812898"/>
            </a:xfrm>
            <a:prstGeom prst="rect">
              <a:avLst/>
            </a:prstGeom>
          </p:spPr>
          <p:txBody>
            <a:bodyPr lIns="0" tIns="0" rIns="0" bIns="0" rtlCol="0" anchor="t">
              <a:spAutoFit/>
            </a:bodyPr>
            <a:lstStyle/>
            <a:p>
              <a:pPr marL="0" lvl="0" indent="0" algn="ctr">
                <a:lnSpc>
                  <a:spcPts val="11481"/>
                </a:lnSpc>
                <a:spcBef>
                  <a:spcPct val="0"/>
                </a:spcBef>
                <a:spcAft>
                  <a:spcPts val="600"/>
                </a:spcAft>
              </a:pPr>
              <a:r>
                <a:rPr lang="en-US" sz="8201" spc="-82" dirty="0">
                  <a:solidFill>
                    <a:srgbClr val="FFFFFF"/>
                  </a:solidFill>
                  <a:latin typeface="DM Sans Bold"/>
                </a:rPr>
                <a:t>Coffee Mornings</a:t>
              </a:r>
            </a:p>
          </p:txBody>
        </p:sp>
      </p:grpSp>
      <p:grpSp>
        <p:nvGrpSpPr>
          <p:cNvPr id="6" name="Group 6"/>
          <p:cNvGrpSpPr/>
          <p:nvPr/>
        </p:nvGrpSpPr>
        <p:grpSpPr>
          <a:xfrm rot="228175">
            <a:off x="1399448" y="7253572"/>
            <a:ext cx="2387583" cy="2258105"/>
            <a:chOff x="0" y="0"/>
            <a:chExt cx="3183444" cy="3010807"/>
          </a:xfrm>
        </p:grpSpPr>
        <p:grpSp>
          <p:nvGrpSpPr>
            <p:cNvPr id="7" name="Group 7"/>
            <p:cNvGrpSpPr/>
            <p:nvPr/>
          </p:nvGrpSpPr>
          <p:grpSpPr>
            <a:xfrm>
              <a:off x="0" y="0"/>
              <a:ext cx="3183444" cy="3010807"/>
              <a:chOff x="0" y="0"/>
              <a:chExt cx="342775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spcAft>
                  <a:spcPts val="600"/>
                </a:spcAft>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C7B1B14E-9EC5-4626-957F-6FB407F21B8D}"/>
              </a:ext>
            </a:extLst>
          </p:cNvPr>
          <p:cNvPicPr>
            <a:picLocks noChangeAspect="1"/>
          </p:cNvPicPr>
          <p:nvPr/>
        </p:nvPicPr>
        <p:blipFill>
          <a:blip r:embed="rId4"/>
          <a:stretch>
            <a:fillRect/>
          </a:stretch>
        </p:blipFill>
        <p:spPr>
          <a:xfrm>
            <a:off x="12864454" y="8291327"/>
            <a:ext cx="4464718" cy="20318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A picture containing knife&#10;&#10;Description automatically generated">
            <a:extLst>
              <a:ext uri="{FF2B5EF4-FFF2-40B4-BE49-F238E27FC236}">
                <a16:creationId xmlns:a16="http://schemas.microsoft.com/office/drawing/2014/main" id="{74512741-C067-4C9A-87B8-E0F61271237C}"/>
              </a:ext>
            </a:extLst>
          </p:cNvPr>
          <p:cNvPicPr>
            <a:picLocks noChangeAspect="1"/>
          </p:cNvPicPr>
          <p:nvPr/>
        </p:nvPicPr>
        <p:blipFill>
          <a:blip r:embed="rId3"/>
          <a:stretch>
            <a:fillRect/>
          </a:stretch>
        </p:blipFill>
        <p:spPr>
          <a:xfrm>
            <a:off x="13906868" y="8186325"/>
            <a:ext cx="4464718" cy="2031832"/>
          </a:xfrm>
          <a:prstGeom prst="rect">
            <a:avLst/>
          </a:prstGeom>
        </p:spPr>
      </p:pic>
      <p:pic>
        <p:nvPicPr>
          <p:cNvPr id="11" name="Picture 12" descr="A dog sitting in the grass&#10;&#10;Description automatically generated">
            <a:extLst>
              <a:ext uri="{FF2B5EF4-FFF2-40B4-BE49-F238E27FC236}">
                <a16:creationId xmlns:a16="http://schemas.microsoft.com/office/drawing/2014/main" id="{178A8A46-02CB-47B2-83CC-901125323D6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52808" t="4872" r="10219" b="74506"/>
          <a:stretch/>
        </p:blipFill>
        <p:spPr>
          <a:xfrm>
            <a:off x="0" y="-917694"/>
            <a:ext cx="18371586" cy="11204694"/>
          </a:xfrm>
          <a:prstGeom prst="rect">
            <a:avLst/>
          </a:prstGeom>
        </p:spPr>
      </p:pic>
      <p:grpSp>
        <p:nvGrpSpPr>
          <p:cNvPr id="2" name="Group 2"/>
          <p:cNvGrpSpPr/>
          <p:nvPr/>
        </p:nvGrpSpPr>
        <p:grpSpPr>
          <a:xfrm>
            <a:off x="2387421" y="4122876"/>
            <a:ext cx="11648981" cy="1769107"/>
            <a:chOff x="0" y="0"/>
            <a:chExt cx="14570403" cy="2358809"/>
          </a:xfrm>
        </p:grpSpPr>
        <p:grpSp>
          <p:nvGrpSpPr>
            <p:cNvPr id="3" name="Group 3"/>
            <p:cNvGrpSpPr/>
            <p:nvPr/>
          </p:nvGrpSpPr>
          <p:grpSpPr>
            <a:xfrm>
              <a:off x="0" y="0"/>
              <a:ext cx="14570403" cy="2358809"/>
              <a:chOff x="0" y="0"/>
              <a:chExt cx="7833318" cy="1268139"/>
            </a:xfrm>
          </p:grpSpPr>
          <p:sp>
            <p:nvSpPr>
              <p:cNvPr id="4" name="Freeform 4"/>
              <p:cNvSpPr/>
              <p:nvPr/>
            </p:nvSpPr>
            <p:spPr>
              <a:xfrm>
                <a:off x="0" y="0"/>
                <a:ext cx="7833318" cy="1268139"/>
              </a:xfrm>
              <a:custGeom>
                <a:avLst/>
                <a:gdLst/>
                <a:ahLst/>
                <a:cxnLst/>
                <a:rect l="l" t="t" r="r" b="b"/>
                <a:pathLst>
                  <a:path w="7833318" h="1268139">
                    <a:moveTo>
                      <a:pt x="7708857" y="1268139"/>
                    </a:moveTo>
                    <a:lnTo>
                      <a:pt x="124460" y="1268139"/>
                    </a:lnTo>
                    <a:cubicBezTo>
                      <a:pt x="55880" y="1268139"/>
                      <a:pt x="0" y="1212259"/>
                      <a:pt x="0" y="1143679"/>
                    </a:cubicBezTo>
                    <a:lnTo>
                      <a:pt x="0" y="124460"/>
                    </a:lnTo>
                    <a:cubicBezTo>
                      <a:pt x="0" y="55880"/>
                      <a:pt x="55880" y="0"/>
                      <a:pt x="124460" y="0"/>
                    </a:cubicBezTo>
                    <a:lnTo>
                      <a:pt x="7708858" y="0"/>
                    </a:lnTo>
                    <a:cubicBezTo>
                      <a:pt x="7777438" y="0"/>
                      <a:pt x="7833318" y="55880"/>
                      <a:pt x="7833318" y="124460"/>
                    </a:cubicBezTo>
                    <a:lnTo>
                      <a:pt x="7833318" y="1143679"/>
                    </a:lnTo>
                    <a:cubicBezTo>
                      <a:pt x="7833318" y="1212259"/>
                      <a:pt x="7777438" y="1268139"/>
                      <a:pt x="7708858" y="1268139"/>
                    </a:cubicBezTo>
                    <a:close/>
                  </a:path>
                </a:pathLst>
              </a:custGeom>
              <a:solidFill>
                <a:srgbClr val="FFA500"/>
              </a:solidFill>
            </p:spPr>
          </p:sp>
        </p:grpSp>
        <p:sp>
          <p:nvSpPr>
            <p:cNvPr id="5" name="TextBox 5"/>
            <p:cNvSpPr txBox="1"/>
            <p:nvPr/>
          </p:nvSpPr>
          <p:spPr>
            <a:xfrm>
              <a:off x="2381753" y="159084"/>
              <a:ext cx="9806898" cy="1875385"/>
            </a:xfrm>
            <a:prstGeom prst="rect">
              <a:avLst/>
            </a:prstGeom>
          </p:spPr>
          <p:txBody>
            <a:bodyPr lIns="0" tIns="0" rIns="0" bIns="0" rtlCol="0" anchor="t">
              <a:spAutoFit/>
            </a:bodyPr>
            <a:lstStyle/>
            <a:p>
              <a:pPr marL="0" lvl="0" indent="0" algn="ctr">
                <a:lnSpc>
                  <a:spcPts val="11481"/>
                </a:lnSpc>
                <a:spcBef>
                  <a:spcPct val="0"/>
                </a:spcBef>
              </a:pPr>
              <a:r>
                <a:rPr lang="en-US" sz="8200" spc="-82">
                  <a:solidFill>
                    <a:srgbClr val="FFFFFF"/>
                  </a:solidFill>
                  <a:latin typeface="DM Sans Bold"/>
                </a:rPr>
                <a:t>Buddy</a:t>
              </a:r>
              <a:r>
                <a:rPr lang="en-US" sz="8200" u="sng" spc="-82">
                  <a:solidFill>
                    <a:srgbClr val="FFFFFF"/>
                  </a:solidFill>
                  <a:latin typeface="DM Sans Bold"/>
                </a:rPr>
                <a:t> System</a:t>
              </a:r>
            </a:p>
          </p:txBody>
        </p:sp>
      </p:grpSp>
      <p:grpSp>
        <p:nvGrpSpPr>
          <p:cNvPr id="6" name="Group 6"/>
          <p:cNvGrpSpPr/>
          <p:nvPr/>
        </p:nvGrpSpPr>
        <p:grpSpPr>
          <a:xfrm rot="228175">
            <a:off x="7313302" y="5674696"/>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grpSp>
      <p:pic>
        <p:nvPicPr>
          <p:cNvPr id="14" name="Picture 6" descr="A picture containing knife&#10;&#10;Description automatically generated">
            <a:extLst>
              <a:ext uri="{FF2B5EF4-FFF2-40B4-BE49-F238E27FC236}">
                <a16:creationId xmlns:a16="http://schemas.microsoft.com/office/drawing/2014/main" id="{A15881BE-64D5-4887-821E-043FBEDB6E88}"/>
              </a:ext>
            </a:extLst>
          </p:cNvPr>
          <p:cNvPicPr>
            <a:picLocks noChangeAspect="1"/>
          </p:cNvPicPr>
          <p:nvPr/>
        </p:nvPicPr>
        <p:blipFill>
          <a:blip r:embed="rId3"/>
          <a:stretch>
            <a:fillRect/>
          </a:stretch>
        </p:blipFill>
        <p:spPr>
          <a:xfrm>
            <a:off x="13823282" y="8009464"/>
            <a:ext cx="4464718" cy="20318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Open book with a blurred background">
            <a:extLst>
              <a:ext uri="{FF2B5EF4-FFF2-40B4-BE49-F238E27FC236}">
                <a16:creationId xmlns:a16="http://schemas.microsoft.com/office/drawing/2014/main" id="{5DD48F81-A9B4-4515-B272-49F09B94CC69}"/>
              </a:ext>
            </a:extLst>
          </p:cNvPr>
          <p:cNvPicPr>
            <a:picLocks noChangeAspect="1"/>
          </p:cNvPicPr>
          <p:nvPr/>
        </p:nvPicPr>
        <p:blipFill>
          <a:blip r:embed="rId3"/>
          <a:stretch>
            <a:fillRect/>
          </a:stretch>
        </p:blipFill>
        <p:spPr>
          <a:xfrm>
            <a:off x="-424544" y="-137842"/>
            <a:ext cx="19447329" cy="11262606"/>
          </a:xfrm>
          <a:prstGeom prst="rect">
            <a:avLst/>
          </a:prstGeom>
        </p:spPr>
      </p:pic>
      <p:grpSp>
        <p:nvGrpSpPr>
          <p:cNvPr id="2" name="Group 2"/>
          <p:cNvGrpSpPr/>
          <p:nvPr/>
        </p:nvGrpSpPr>
        <p:grpSpPr>
          <a:xfrm>
            <a:off x="81535" y="4056156"/>
            <a:ext cx="18284265" cy="1769107"/>
            <a:chOff x="-1258017" y="-2802193"/>
            <a:chExt cx="25993733" cy="2358809"/>
          </a:xfrm>
        </p:grpSpPr>
        <p:grpSp>
          <p:nvGrpSpPr>
            <p:cNvPr id="3" name="Group 3"/>
            <p:cNvGrpSpPr/>
            <p:nvPr/>
          </p:nvGrpSpPr>
          <p:grpSpPr>
            <a:xfrm>
              <a:off x="-1258017" y="-2802193"/>
              <a:ext cx="25993733" cy="2358809"/>
              <a:chOff x="-676333" y="-1506510"/>
              <a:chExt cx="13974711" cy="1268139"/>
            </a:xfrm>
          </p:grpSpPr>
          <p:sp>
            <p:nvSpPr>
              <p:cNvPr id="4" name="Freeform 4"/>
              <p:cNvSpPr/>
              <p:nvPr/>
            </p:nvSpPr>
            <p:spPr>
              <a:xfrm>
                <a:off x="-676333" y="-1506510"/>
                <a:ext cx="13974711" cy="1268139"/>
              </a:xfrm>
              <a:custGeom>
                <a:avLst/>
                <a:gdLst/>
                <a:ahLst/>
                <a:cxnLst/>
                <a:rect l="l" t="t" r="r" b="b"/>
                <a:pathLst>
                  <a:path w="13974711" h="1268139">
                    <a:moveTo>
                      <a:pt x="13850252" y="1268139"/>
                    </a:moveTo>
                    <a:lnTo>
                      <a:pt x="124460" y="1268139"/>
                    </a:lnTo>
                    <a:cubicBezTo>
                      <a:pt x="55880" y="1268139"/>
                      <a:pt x="0" y="1212259"/>
                      <a:pt x="0" y="1143679"/>
                    </a:cubicBezTo>
                    <a:lnTo>
                      <a:pt x="0" y="124460"/>
                    </a:lnTo>
                    <a:cubicBezTo>
                      <a:pt x="0" y="55880"/>
                      <a:pt x="55880" y="0"/>
                      <a:pt x="124460" y="0"/>
                    </a:cubicBezTo>
                    <a:lnTo>
                      <a:pt x="13850252" y="0"/>
                    </a:lnTo>
                    <a:cubicBezTo>
                      <a:pt x="13918833" y="0"/>
                      <a:pt x="13974711" y="55880"/>
                      <a:pt x="13974711" y="124460"/>
                    </a:cubicBezTo>
                    <a:lnTo>
                      <a:pt x="13974711" y="1143679"/>
                    </a:lnTo>
                    <a:cubicBezTo>
                      <a:pt x="13974711" y="1212259"/>
                      <a:pt x="13918833" y="1268139"/>
                      <a:pt x="13850252" y="1268139"/>
                    </a:cubicBezTo>
                    <a:close/>
                  </a:path>
                </a:pathLst>
              </a:custGeom>
              <a:solidFill>
                <a:srgbClr val="FFA500"/>
              </a:solidFill>
            </p:spPr>
          </p:sp>
        </p:grpSp>
        <p:sp>
          <p:nvSpPr>
            <p:cNvPr id="5" name="TextBox 5"/>
            <p:cNvSpPr txBox="1"/>
            <p:nvPr/>
          </p:nvSpPr>
          <p:spPr>
            <a:xfrm>
              <a:off x="2650337" y="-2495625"/>
              <a:ext cx="18927744" cy="1875385"/>
            </a:xfrm>
            <a:prstGeom prst="rect">
              <a:avLst/>
            </a:prstGeom>
          </p:spPr>
          <p:txBody>
            <a:bodyPr wrap="square" lIns="0" tIns="0" rIns="0" bIns="0" rtlCol="0" anchor="t">
              <a:spAutoFit/>
            </a:bodyPr>
            <a:lstStyle/>
            <a:p>
              <a:pPr marL="0" lvl="0" indent="0" algn="ctr">
                <a:lnSpc>
                  <a:spcPts val="11481"/>
                </a:lnSpc>
                <a:spcBef>
                  <a:spcPct val="0"/>
                </a:spcBef>
              </a:pPr>
              <a:r>
                <a:rPr lang="en-US" sz="8201" spc="-82">
                  <a:solidFill>
                    <a:srgbClr val="FFFFFF"/>
                  </a:solidFill>
                  <a:latin typeface="DM Sans Bold"/>
                </a:rPr>
                <a:t>Professional Development</a:t>
              </a:r>
            </a:p>
          </p:txBody>
        </p:sp>
      </p:grpSp>
      <p:grpSp>
        <p:nvGrpSpPr>
          <p:cNvPr id="6" name="Group 6"/>
          <p:cNvGrpSpPr/>
          <p:nvPr/>
        </p:nvGrpSpPr>
        <p:grpSpPr>
          <a:xfrm rot="228175">
            <a:off x="4230025" y="5712630"/>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51A316DD-96B0-42BA-AFCE-2A68745C909F}"/>
              </a:ext>
            </a:extLst>
          </p:cNvPr>
          <p:cNvPicPr>
            <a:picLocks noChangeAspect="1"/>
          </p:cNvPicPr>
          <p:nvPr/>
        </p:nvPicPr>
        <p:blipFill>
          <a:blip r:embed="rId4"/>
          <a:stretch>
            <a:fillRect/>
          </a:stretch>
        </p:blipFill>
        <p:spPr>
          <a:xfrm>
            <a:off x="12810025" y="8200613"/>
            <a:ext cx="4464718" cy="2031832"/>
          </a:xfrm>
          <a:prstGeom prst="rect">
            <a:avLst/>
          </a:prstGeom>
        </p:spPr>
      </p:pic>
      <p:pic>
        <p:nvPicPr>
          <p:cNvPr id="14" name="Picture 14" descr="Student writing in class  close-up">
            <a:extLst>
              <a:ext uri="{FF2B5EF4-FFF2-40B4-BE49-F238E27FC236}">
                <a16:creationId xmlns:a16="http://schemas.microsoft.com/office/drawing/2014/main" id="{2519FE33-D3D2-4982-8418-F309D55D6E15}"/>
              </a:ext>
            </a:extLst>
          </p:cNvPr>
          <p:cNvPicPr>
            <a:picLocks noChangeAspect="1"/>
          </p:cNvPicPr>
          <p:nvPr/>
        </p:nvPicPr>
        <p:blipFill>
          <a:blip r:embed="rId5"/>
          <a:stretch>
            <a:fillRect/>
          </a:stretch>
        </p:blipFill>
        <p:spPr>
          <a:xfrm>
            <a:off x="-5390535" y="4911436"/>
            <a:ext cx="2743199" cy="18283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ild holding up hand">
            <a:extLst>
              <a:ext uri="{FF2B5EF4-FFF2-40B4-BE49-F238E27FC236}">
                <a16:creationId xmlns:a16="http://schemas.microsoft.com/office/drawing/2014/main" id="{81617FDB-007A-445F-9B1D-AF7E97FD0E77}"/>
              </a:ext>
            </a:extLst>
          </p:cNvPr>
          <p:cNvPicPr>
            <a:picLocks noChangeAspect="1"/>
          </p:cNvPicPr>
          <p:nvPr/>
        </p:nvPicPr>
        <p:blipFill>
          <a:blip r:embed="rId3"/>
          <a:stretch>
            <a:fillRect/>
          </a:stretch>
        </p:blipFill>
        <p:spPr>
          <a:xfrm>
            <a:off x="969707" y="-5480"/>
            <a:ext cx="16791035" cy="10297959"/>
          </a:xfrm>
          <a:prstGeom prst="rect">
            <a:avLst/>
          </a:prstGeom>
        </p:spPr>
      </p:pic>
      <p:grpSp>
        <p:nvGrpSpPr>
          <p:cNvPr id="2" name="Group 2"/>
          <p:cNvGrpSpPr/>
          <p:nvPr/>
        </p:nvGrpSpPr>
        <p:grpSpPr>
          <a:xfrm>
            <a:off x="3680099" y="4258947"/>
            <a:ext cx="10927802" cy="1769107"/>
            <a:chOff x="0" y="0"/>
            <a:chExt cx="14570403" cy="2358809"/>
          </a:xfrm>
        </p:grpSpPr>
        <p:grpSp>
          <p:nvGrpSpPr>
            <p:cNvPr id="3" name="Group 3"/>
            <p:cNvGrpSpPr/>
            <p:nvPr/>
          </p:nvGrpSpPr>
          <p:grpSpPr>
            <a:xfrm>
              <a:off x="0" y="0"/>
              <a:ext cx="14570403" cy="2358809"/>
              <a:chOff x="0" y="0"/>
              <a:chExt cx="7833318" cy="1268139"/>
            </a:xfrm>
          </p:grpSpPr>
          <p:sp>
            <p:nvSpPr>
              <p:cNvPr id="4" name="Freeform 4"/>
              <p:cNvSpPr/>
              <p:nvPr/>
            </p:nvSpPr>
            <p:spPr>
              <a:xfrm>
                <a:off x="0" y="0"/>
                <a:ext cx="7833318" cy="1268139"/>
              </a:xfrm>
              <a:custGeom>
                <a:avLst/>
                <a:gdLst/>
                <a:ahLst/>
                <a:cxnLst/>
                <a:rect l="l" t="t" r="r" b="b"/>
                <a:pathLst>
                  <a:path w="7833318" h="1268139">
                    <a:moveTo>
                      <a:pt x="7708857" y="1268139"/>
                    </a:moveTo>
                    <a:lnTo>
                      <a:pt x="124460" y="1268139"/>
                    </a:lnTo>
                    <a:cubicBezTo>
                      <a:pt x="55880" y="1268139"/>
                      <a:pt x="0" y="1212259"/>
                      <a:pt x="0" y="1143679"/>
                    </a:cubicBezTo>
                    <a:lnTo>
                      <a:pt x="0" y="124460"/>
                    </a:lnTo>
                    <a:cubicBezTo>
                      <a:pt x="0" y="55880"/>
                      <a:pt x="55880" y="0"/>
                      <a:pt x="124460" y="0"/>
                    </a:cubicBezTo>
                    <a:lnTo>
                      <a:pt x="7708858" y="0"/>
                    </a:lnTo>
                    <a:cubicBezTo>
                      <a:pt x="7777438" y="0"/>
                      <a:pt x="7833318" y="55880"/>
                      <a:pt x="7833318" y="124460"/>
                    </a:cubicBezTo>
                    <a:lnTo>
                      <a:pt x="7833318" y="1143679"/>
                    </a:lnTo>
                    <a:cubicBezTo>
                      <a:pt x="7833318" y="1212259"/>
                      <a:pt x="7777438" y="1268139"/>
                      <a:pt x="7708858" y="1268139"/>
                    </a:cubicBezTo>
                    <a:close/>
                  </a:path>
                </a:pathLst>
              </a:custGeom>
              <a:solidFill>
                <a:srgbClr val="FFA500"/>
              </a:solidFill>
            </p:spPr>
          </p:sp>
        </p:grpSp>
        <p:sp>
          <p:nvSpPr>
            <p:cNvPr id="5" name="TextBox 5"/>
            <p:cNvSpPr txBox="1"/>
            <p:nvPr/>
          </p:nvSpPr>
          <p:spPr>
            <a:xfrm>
              <a:off x="2381753" y="159084"/>
              <a:ext cx="9806897"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Conclusion</a:t>
              </a:r>
            </a:p>
          </p:txBody>
        </p:sp>
      </p:grpSp>
      <p:pic>
        <p:nvPicPr>
          <p:cNvPr id="12" name="Picture 6" descr="A picture containing knife&#10;&#10;Description automatically generated">
            <a:extLst>
              <a:ext uri="{FF2B5EF4-FFF2-40B4-BE49-F238E27FC236}">
                <a16:creationId xmlns:a16="http://schemas.microsoft.com/office/drawing/2014/main" id="{F30B4292-8A20-4416-9A54-CBBE621439A1}"/>
              </a:ext>
            </a:extLst>
          </p:cNvPr>
          <p:cNvPicPr>
            <a:picLocks noChangeAspect="1"/>
          </p:cNvPicPr>
          <p:nvPr/>
        </p:nvPicPr>
        <p:blipFill>
          <a:blip r:embed="rId4"/>
          <a:stretch>
            <a:fillRect/>
          </a:stretch>
        </p:blipFill>
        <p:spPr>
          <a:xfrm>
            <a:off x="13123428" y="8182177"/>
            <a:ext cx="4464718" cy="2031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8491" y="4258947"/>
            <a:ext cx="9071017" cy="1769107"/>
            <a:chOff x="0" y="0"/>
            <a:chExt cx="12094689" cy="2358809"/>
          </a:xfrm>
        </p:grpSpPr>
        <p:grpSp>
          <p:nvGrpSpPr>
            <p:cNvPr id="3" name="Group 3"/>
            <p:cNvGrpSpPr/>
            <p:nvPr/>
          </p:nvGrpSpPr>
          <p:grpSpPr>
            <a:xfrm>
              <a:off x="0" y="0"/>
              <a:ext cx="12094689" cy="2358809"/>
              <a:chOff x="0" y="0"/>
              <a:chExt cx="6502328" cy="1268139"/>
            </a:xfrm>
          </p:grpSpPr>
          <p:sp>
            <p:nvSpPr>
              <p:cNvPr id="4" name="Freeform 4"/>
              <p:cNvSpPr/>
              <p:nvPr/>
            </p:nvSpPr>
            <p:spPr>
              <a:xfrm>
                <a:off x="0" y="0"/>
                <a:ext cx="6502329" cy="1268139"/>
              </a:xfrm>
              <a:custGeom>
                <a:avLst/>
                <a:gdLst/>
                <a:ahLst/>
                <a:cxnLst/>
                <a:rect l="l" t="t" r="r" b="b"/>
                <a:pathLst>
                  <a:path w="6502329" h="1268139">
                    <a:moveTo>
                      <a:pt x="6377868" y="1268139"/>
                    </a:moveTo>
                    <a:lnTo>
                      <a:pt x="124460" y="1268139"/>
                    </a:lnTo>
                    <a:cubicBezTo>
                      <a:pt x="55880" y="1268139"/>
                      <a:pt x="0" y="1212259"/>
                      <a:pt x="0" y="1143679"/>
                    </a:cubicBezTo>
                    <a:lnTo>
                      <a:pt x="0" y="124460"/>
                    </a:lnTo>
                    <a:cubicBezTo>
                      <a:pt x="0" y="55880"/>
                      <a:pt x="55880" y="0"/>
                      <a:pt x="124460" y="0"/>
                    </a:cubicBezTo>
                    <a:lnTo>
                      <a:pt x="6377868" y="0"/>
                    </a:lnTo>
                    <a:cubicBezTo>
                      <a:pt x="6446449" y="0"/>
                      <a:pt x="6502329" y="55880"/>
                      <a:pt x="6502329" y="124460"/>
                    </a:cubicBezTo>
                    <a:lnTo>
                      <a:pt x="6502329" y="1143679"/>
                    </a:lnTo>
                    <a:cubicBezTo>
                      <a:pt x="6502329" y="1212259"/>
                      <a:pt x="6446449" y="1268139"/>
                      <a:pt x="6377868" y="1268139"/>
                    </a:cubicBezTo>
                    <a:close/>
                  </a:path>
                </a:pathLst>
              </a:custGeom>
              <a:solidFill>
                <a:srgbClr val="FFA500"/>
              </a:solidFill>
            </p:spPr>
          </p:sp>
        </p:grpSp>
        <p:sp>
          <p:nvSpPr>
            <p:cNvPr id="5" name="TextBox 5"/>
            <p:cNvSpPr txBox="1"/>
            <p:nvPr/>
          </p:nvSpPr>
          <p:spPr>
            <a:xfrm>
              <a:off x="1977060" y="159084"/>
              <a:ext cx="8140569"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Whatsapp</a:t>
              </a:r>
            </a:p>
          </p:txBody>
        </p:sp>
      </p:grpSp>
      <p:grpSp>
        <p:nvGrpSpPr>
          <p:cNvPr id="6" name="Group 6"/>
          <p:cNvGrpSpPr/>
          <p:nvPr/>
        </p:nvGrpSpPr>
        <p:grpSpPr>
          <a:xfrm rot="228175">
            <a:off x="11069590" y="5638888"/>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Before</a:t>
              </a:r>
            </a:p>
          </p:txBody>
        </p:sp>
      </p:grpSp>
      <p:pic>
        <p:nvPicPr>
          <p:cNvPr id="12" name="Picture 6" descr="A picture containing knife&#10;&#10;Description automatically generated">
            <a:extLst>
              <a:ext uri="{FF2B5EF4-FFF2-40B4-BE49-F238E27FC236}">
                <a16:creationId xmlns:a16="http://schemas.microsoft.com/office/drawing/2014/main" id="{A1638D78-2E9A-4268-B54E-F5D80DCF8F2B}"/>
              </a:ext>
            </a:extLst>
          </p:cNvPr>
          <p:cNvPicPr>
            <a:picLocks noChangeAspect="1"/>
          </p:cNvPicPr>
          <p:nvPr/>
        </p:nvPicPr>
        <p:blipFill>
          <a:blip r:embed="rId3"/>
          <a:stretch>
            <a:fillRect/>
          </a:stretch>
        </p:blipFill>
        <p:spPr>
          <a:xfrm>
            <a:off x="12810025" y="8200613"/>
            <a:ext cx="4464718" cy="2031832"/>
          </a:xfrm>
          <a:prstGeom prst="rect">
            <a:avLst/>
          </a:prstGeom>
        </p:spPr>
      </p:pic>
      <p:pic>
        <p:nvPicPr>
          <p:cNvPr id="11" name="Picture 12" descr="A picture containing drawing&#10;&#10;Description automatically generated">
            <a:extLst>
              <a:ext uri="{FF2B5EF4-FFF2-40B4-BE49-F238E27FC236}">
                <a16:creationId xmlns:a16="http://schemas.microsoft.com/office/drawing/2014/main" id="{A5D56458-A4F5-4CCA-9258-1A4C03FCDFC7}"/>
              </a:ext>
            </a:extLst>
          </p:cNvPr>
          <p:cNvPicPr>
            <a:picLocks noChangeAspect="1"/>
          </p:cNvPicPr>
          <p:nvPr/>
        </p:nvPicPr>
        <p:blipFill>
          <a:blip r:embed="rId4"/>
          <a:stretch>
            <a:fillRect/>
          </a:stretch>
        </p:blipFill>
        <p:spPr>
          <a:xfrm>
            <a:off x="96325" y="4147"/>
            <a:ext cx="4287171" cy="4250299"/>
          </a:xfrm>
          <a:prstGeom prst="rect">
            <a:avLst/>
          </a:prstGeom>
        </p:spPr>
      </p:pic>
      <p:pic>
        <p:nvPicPr>
          <p:cNvPr id="14" name="Picture 14" descr="Web of wires connecting pins">
            <a:extLst>
              <a:ext uri="{FF2B5EF4-FFF2-40B4-BE49-F238E27FC236}">
                <a16:creationId xmlns:a16="http://schemas.microsoft.com/office/drawing/2014/main" id="{258CC25F-D1CF-4153-A526-90D2FC1E7815}"/>
              </a:ext>
            </a:extLst>
          </p:cNvPr>
          <p:cNvPicPr>
            <a:picLocks noChangeAspect="1"/>
          </p:cNvPicPr>
          <p:nvPr/>
        </p:nvPicPr>
        <p:blipFill>
          <a:blip r:embed="rId5"/>
          <a:stretch>
            <a:fillRect/>
          </a:stretch>
        </p:blipFill>
        <p:spPr>
          <a:xfrm>
            <a:off x="11975691" y="6258"/>
            <a:ext cx="6319682" cy="42460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A room with a large mirror&#10;&#10;Description automatically generated">
            <a:extLst>
              <a:ext uri="{FF2B5EF4-FFF2-40B4-BE49-F238E27FC236}">
                <a16:creationId xmlns:a16="http://schemas.microsoft.com/office/drawing/2014/main" id="{B259B2F1-A482-49DB-8025-031B01AECE3B}"/>
              </a:ext>
            </a:extLst>
          </p:cNvPr>
          <p:cNvPicPr>
            <a:picLocks noChangeAspect="1"/>
          </p:cNvPicPr>
          <p:nvPr/>
        </p:nvPicPr>
        <p:blipFill>
          <a:blip r:embed="rId3"/>
          <a:stretch>
            <a:fillRect/>
          </a:stretch>
        </p:blipFill>
        <p:spPr>
          <a:xfrm>
            <a:off x="-283906" y="-2218759"/>
            <a:ext cx="18855812" cy="12512259"/>
          </a:xfrm>
          <a:prstGeom prst="rect">
            <a:avLst/>
          </a:prstGeom>
        </p:spPr>
      </p:pic>
      <p:grpSp>
        <p:nvGrpSpPr>
          <p:cNvPr id="2" name="Group 2"/>
          <p:cNvGrpSpPr/>
          <p:nvPr/>
        </p:nvGrpSpPr>
        <p:grpSpPr>
          <a:xfrm>
            <a:off x="241623" y="2973438"/>
            <a:ext cx="18196875" cy="1769107"/>
            <a:chOff x="0" y="0"/>
            <a:chExt cx="12094691" cy="2358809"/>
          </a:xfrm>
        </p:grpSpPr>
        <p:grpSp>
          <p:nvGrpSpPr>
            <p:cNvPr id="3" name="Group 3"/>
            <p:cNvGrpSpPr/>
            <p:nvPr/>
          </p:nvGrpSpPr>
          <p:grpSpPr>
            <a:xfrm>
              <a:off x="0" y="0"/>
              <a:ext cx="12094691" cy="2358809"/>
              <a:chOff x="0" y="0"/>
              <a:chExt cx="6502329" cy="1268139"/>
            </a:xfrm>
          </p:grpSpPr>
          <p:sp>
            <p:nvSpPr>
              <p:cNvPr id="4" name="Freeform 4"/>
              <p:cNvSpPr/>
              <p:nvPr/>
            </p:nvSpPr>
            <p:spPr>
              <a:xfrm>
                <a:off x="0" y="0"/>
                <a:ext cx="6502329" cy="1268139"/>
              </a:xfrm>
              <a:custGeom>
                <a:avLst/>
                <a:gdLst/>
                <a:ahLst/>
                <a:cxnLst/>
                <a:rect l="l" t="t" r="r" b="b"/>
                <a:pathLst>
                  <a:path w="6502329" h="1268139">
                    <a:moveTo>
                      <a:pt x="6377868" y="1268139"/>
                    </a:moveTo>
                    <a:lnTo>
                      <a:pt x="124460" y="1268139"/>
                    </a:lnTo>
                    <a:cubicBezTo>
                      <a:pt x="55880" y="1268139"/>
                      <a:pt x="0" y="1212259"/>
                      <a:pt x="0" y="1143679"/>
                    </a:cubicBezTo>
                    <a:lnTo>
                      <a:pt x="0" y="124460"/>
                    </a:lnTo>
                    <a:cubicBezTo>
                      <a:pt x="0" y="55880"/>
                      <a:pt x="55880" y="0"/>
                      <a:pt x="124460" y="0"/>
                    </a:cubicBezTo>
                    <a:lnTo>
                      <a:pt x="6377868" y="0"/>
                    </a:lnTo>
                    <a:cubicBezTo>
                      <a:pt x="6446449" y="0"/>
                      <a:pt x="6502329" y="55880"/>
                      <a:pt x="6502329" y="124460"/>
                    </a:cubicBezTo>
                    <a:lnTo>
                      <a:pt x="6502329" y="1143679"/>
                    </a:lnTo>
                    <a:cubicBezTo>
                      <a:pt x="6502329" y="1212259"/>
                      <a:pt x="6446449" y="1268139"/>
                      <a:pt x="6377868" y="1268139"/>
                    </a:cubicBezTo>
                    <a:close/>
                  </a:path>
                </a:pathLst>
              </a:custGeom>
              <a:solidFill>
                <a:srgbClr val="FFA500"/>
              </a:solidFill>
            </p:spPr>
          </p:sp>
        </p:grpSp>
        <p:sp>
          <p:nvSpPr>
            <p:cNvPr id="5" name="TextBox 5"/>
            <p:cNvSpPr txBox="1"/>
            <p:nvPr/>
          </p:nvSpPr>
          <p:spPr>
            <a:xfrm>
              <a:off x="1977060" y="159084"/>
              <a:ext cx="8140569"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Training</a:t>
              </a:r>
            </a:p>
          </p:txBody>
        </p:sp>
      </p:grpSp>
      <p:grpSp>
        <p:nvGrpSpPr>
          <p:cNvPr id="6" name="Group 6"/>
          <p:cNvGrpSpPr/>
          <p:nvPr/>
        </p:nvGrpSpPr>
        <p:grpSpPr>
          <a:xfrm rot="228175">
            <a:off x="-7107796" y="1933326"/>
            <a:ext cx="2387583" cy="2258105"/>
            <a:chOff x="0" y="0"/>
            <a:chExt cx="3183444" cy="3010807"/>
          </a:xfrm>
        </p:grpSpPr>
        <p:grpSp>
          <p:nvGrpSpPr>
            <p:cNvPr id="7" name="Group 7"/>
            <p:cNvGrpSpPr/>
            <p:nvPr/>
          </p:nvGrpSpPr>
          <p:grpSpPr>
            <a:xfrm>
              <a:off x="0" y="0"/>
              <a:ext cx="3183444" cy="3010807"/>
              <a:chOff x="0" y="0"/>
              <a:chExt cx="342775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Before</a:t>
              </a:r>
            </a:p>
          </p:txBody>
        </p:sp>
      </p:grpSp>
      <p:pic>
        <p:nvPicPr>
          <p:cNvPr id="12" name="Picture 6" descr="A picture containing knife&#10;&#10;Description automatically generated">
            <a:extLst>
              <a:ext uri="{FF2B5EF4-FFF2-40B4-BE49-F238E27FC236}">
                <a16:creationId xmlns:a16="http://schemas.microsoft.com/office/drawing/2014/main" id="{22C66D49-3515-415D-91E8-6AD6F3AEA3D9}"/>
              </a:ext>
            </a:extLst>
          </p:cNvPr>
          <p:cNvPicPr>
            <a:picLocks noChangeAspect="1"/>
          </p:cNvPicPr>
          <p:nvPr/>
        </p:nvPicPr>
        <p:blipFill>
          <a:blip r:embed="rId4"/>
          <a:stretch>
            <a:fillRect/>
          </a:stretch>
        </p:blipFill>
        <p:spPr>
          <a:xfrm>
            <a:off x="14120115" y="8246849"/>
            <a:ext cx="4464718" cy="20318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A screenshot of a cell phone&#10;&#10;Description automatically generated">
            <a:extLst>
              <a:ext uri="{FF2B5EF4-FFF2-40B4-BE49-F238E27FC236}">
                <a16:creationId xmlns:a16="http://schemas.microsoft.com/office/drawing/2014/main" id="{F822CA6A-E236-4C8F-9F3B-3909B69B7508}"/>
              </a:ext>
            </a:extLst>
          </p:cNvPr>
          <p:cNvPicPr>
            <a:picLocks noChangeAspect="1"/>
          </p:cNvPicPr>
          <p:nvPr/>
        </p:nvPicPr>
        <p:blipFill rotWithShape="1">
          <a:blip r:embed="rId3"/>
          <a:srcRect l="33855" t="18055" r="4697" b="19271"/>
          <a:stretch/>
        </p:blipFill>
        <p:spPr>
          <a:xfrm>
            <a:off x="133350" y="352425"/>
            <a:ext cx="12744482" cy="7372361"/>
          </a:xfrm>
          <a:prstGeom prst="rect">
            <a:avLst/>
          </a:prstGeom>
        </p:spPr>
      </p:pic>
      <p:pic>
        <p:nvPicPr>
          <p:cNvPr id="13" name="Picture 13" descr="A screenshot of a social media post&#10;&#10;Description automatically generated">
            <a:extLst>
              <a:ext uri="{FF2B5EF4-FFF2-40B4-BE49-F238E27FC236}">
                <a16:creationId xmlns:a16="http://schemas.microsoft.com/office/drawing/2014/main" id="{D5DB58E6-5816-48A6-B523-72939DEB8F44}"/>
              </a:ext>
            </a:extLst>
          </p:cNvPr>
          <p:cNvPicPr>
            <a:picLocks noChangeAspect="1"/>
          </p:cNvPicPr>
          <p:nvPr/>
        </p:nvPicPr>
        <p:blipFill rotWithShape="1">
          <a:blip r:embed="rId4"/>
          <a:srcRect l="30946" t="38889" r="8081" b="27451"/>
          <a:stretch/>
        </p:blipFill>
        <p:spPr>
          <a:xfrm>
            <a:off x="3467100" y="6143625"/>
            <a:ext cx="12649207" cy="3924321"/>
          </a:xfrm>
          <a:prstGeom prst="rect">
            <a:avLst/>
          </a:prstGeom>
        </p:spPr>
      </p:pic>
      <p:grpSp>
        <p:nvGrpSpPr>
          <p:cNvPr id="2" name="Group 2"/>
          <p:cNvGrpSpPr/>
          <p:nvPr/>
        </p:nvGrpSpPr>
        <p:grpSpPr>
          <a:xfrm>
            <a:off x="4608491" y="4258947"/>
            <a:ext cx="9071017" cy="1769107"/>
            <a:chOff x="0" y="0"/>
            <a:chExt cx="12094689" cy="2358809"/>
          </a:xfrm>
        </p:grpSpPr>
        <p:grpSp>
          <p:nvGrpSpPr>
            <p:cNvPr id="3" name="Group 3"/>
            <p:cNvGrpSpPr/>
            <p:nvPr/>
          </p:nvGrpSpPr>
          <p:grpSpPr>
            <a:xfrm>
              <a:off x="0" y="0"/>
              <a:ext cx="12094689" cy="2358809"/>
              <a:chOff x="0" y="0"/>
              <a:chExt cx="6502328" cy="1268139"/>
            </a:xfrm>
          </p:grpSpPr>
          <p:sp>
            <p:nvSpPr>
              <p:cNvPr id="4" name="Freeform 4"/>
              <p:cNvSpPr/>
              <p:nvPr/>
            </p:nvSpPr>
            <p:spPr>
              <a:xfrm>
                <a:off x="0" y="0"/>
                <a:ext cx="6502329" cy="1268139"/>
              </a:xfrm>
              <a:custGeom>
                <a:avLst/>
                <a:gdLst/>
                <a:ahLst/>
                <a:cxnLst/>
                <a:rect l="l" t="t" r="r" b="b"/>
                <a:pathLst>
                  <a:path w="6502329" h="1268139">
                    <a:moveTo>
                      <a:pt x="6377868" y="1268139"/>
                    </a:moveTo>
                    <a:lnTo>
                      <a:pt x="124460" y="1268139"/>
                    </a:lnTo>
                    <a:cubicBezTo>
                      <a:pt x="55880" y="1268139"/>
                      <a:pt x="0" y="1212259"/>
                      <a:pt x="0" y="1143679"/>
                    </a:cubicBezTo>
                    <a:lnTo>
                      <a:pt x="0" y="124460"/>
                    </a:lnTo>
                    <a:cubicBezTo>
                      <a:pt x="0" y="55880"/>
                      <a:pt x="55880" y="0"/>
                      <a:pt x="124460" y="0"/>
                    </a:cubicBezTo>
                    <a:lnTo>
                      <a:pt x="6377868" y="0"/>
                    </a:lnTo>
                    <a:cubicBezTo>
                      <a:pt x="6446449" y="0"/>
                      <a:pt x="6502329" y="55880"/>
                      <a:pt x="6502329" y="124460"/>
                    </a:cubicBezTo>
                    <a:lnTo>
                      <a:pt x="6502329" y="1143679"/>
                    </a:lnTo>
                    <a:cubicBezTo>
                      <a:pt x="6502329" y="1212259"/>
                      <a:pt x="6446449" y="1268139"/>
                      <a:pt x="6377868" y="1268139"/>
                    </a:cubicBezTo>
                    <a:close/>
                  </a:path>
                </a:pathLst>
              </a:custGeom>
              <a:solidFill>
                <a:srgbClr val="FFA500"/>
              </a:solidFill>
            </p:spPr>
          </p:sp>
        </p:grpSp>
        <p:sp>
          <p:nvSpPr>
            <p:cNvPr id="5" name="TextBox 5"/>
            <p:cNvSpPr txBox="1"/>
            <p:nvPr/>
          </p:nvSpPr>
          <p:spPr>
            <a:xfrm>
              <a:off x="1977060" y="159084"/>
              <a:ext cx="8140569"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Teams sites</a:t>
              </a:r>
            </a:p>
          </p:txBody>
        </p:sp>
      </p:grpSp>
      <p:grpSp>
        <p:nvGrpSpPr>
          <p:cNvPr id="6" name="Group 6"/>
          <p:cNvGrpSpPr/>
          <p:nvPr/>
        </p:nvGrpSpPr>
        <p:grpSpPr>
          <a:xfrm rot="228175">
            <a:off x="11069590" y="5638888"/>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Before</a:t>
              </a:r>
            </a:p>
          </p:txBody>
        </p:sp>
      </p:grpSp>
      <p:pic>
        <p:nvPicPr>
          <p:cNvPr id="12" name="Picture 6" descr="A picture containing knife&#10;&#10;Description automatically generated">
            <a:extLst>
              <a:ext uri="{FF2B5EF4-FFF2-40B4-BE49-F238E27FC236}">
                <a16:creationId xmlns:a16="http://schemas.microsoft.com/office/drawing/2014/main" id="{62CFAD83-4DD9-4D03-95EC-E456016DFE0F}"/>
              </a:ext>
            </a:extLst>
          </p:cNvPr>
          <p:cNvPicPr>
            <a:picLocks noChangeAspect="1"/>
          </p:cNvPicPr>
          <p:nvPr/>
        </p:nvPicPr>
        <p:blipFill>
          <a:blip r:embed="rId5"/>
          <a:stretch>
            <a:fillRect/>
          </a:stretch>
        </p:blipFill>
        <p:spPr>
          <a:xfrm>
            <a:off x="12810025" y="8200613"/>
            <a:ext cx="4464718" cy="2031832"/>
          </a:xfrm>
          <a:prstGeom prst="rect">
            <a:avLst/>
          </a:prstGeom>
        </p:spPr>
      </p:pic>
      <p:pic>
        <p:nvPicPr>
          <p:cNvPr id="14" name="Picture 14" descr="A screenshot of a social media post&#10;&#10;Description automatically generated">
            <a:extLst>
              <a:ext uri="{FF2B5EF4-FFF2-40B4-BE49-F238E27FC236}">
                <a16:creationId xmlns:a16="http://schemas.microsoft.com/office/drawing/2014/main" id="{394E12CC-8D14-4551-BC9F-DBF6697DC5A6}"/>
              </a:ext>
            </a:extLst>
          </p:cNvPr>
          <p:cNvPicPr>
            <a:picLocks noChangeAspect="1"/>
          </p:cNvPicPr>
          <p:nvPr/>
        </p:nvPicPr>
        <p:blipFill rotWithShape="1">
          <a:blip r:embed="rId6"/>
          <a:srcRect l="30644" t="31398" r="26124" b="46329"/>
          <a:stretch/>
        </p:blipFill>
        <p:spPr>
          <a:xfrm>
            <a:off x="10138410" y="1400175"/>
            <a:ext cx="6778010" cy="19730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D8284CA3-E155-4570-84C1-C0C84BA24AEE}"/>
              </a:ext>
            </a:extLst>
          </p:cNvPr>
          <p:cNvSpPr/>
          <p:nvPr/>
        </p:nvSpPr>
        <p:spPr>
          <a:xfrm rot="9360000">
            <a:off x="1551530" y="4195389"/>
            <a:ext cx="1345789" cy="1677629"/>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
          <p:cNvGrpSpPr/>
          <p:nvPr/>
        </p:nvGrpSpPr>
        <p:grpSpPr>
          <a:xfrm>
            <a:off x="4352383" y="4258947"/>
            <a:ext cx="9583234" cy="1769107"/>
            <a:chOff x="0" y="0"/>
            <a:chExt cx="12777645" cy="2358809"/>
          </a:xfrm>
        </p:grpSpPr>
        <p:grpSp>
          <p:nvGrpSpPr>
            <p:cNvPr id="3" name="Group 3"/>
            <p:cNvGrpSpPr/>
            <p:nvPr/>
          </p:nvGrpSpPr>
          <p:grpSpPr>
            <a:xfrm>
              <a:off x="0" y="0"/>
              <a:ext cx="12777645" cy="2358809"/>
              <a:chOff x="0" y="0"/>
              <a:chExt cx="6869498" cy="1268139"/>
            </a:xfrm>
          </p:grpSpPr>
          <p:sp>
            <p:nvSpPr>
              <p:cNvPr id="4" name="Freeform 4"/>
              <p:cNvSpPr/>
              <p:nvPr/>
            </p:nvSpPr>
            <p:spPr>
              <a:xfrm>
                <a:off x="0" y="0"/>
                <a:ext cx="6869498" cy="1268139"/>
              </a:xfrm>
              <a:custGeom>
                <a:avLst/>
                <a:gdLst/>
                <a:ahLst/>
                <a:cxnLst/>
                <a:rect l="l" t="t" r="r" b="b"/>
                <a:pathLst>
                  <a:path w="6869498" h="1268139">
                    <a:moveTo>
                      <a:pt x="6745038" y="1268139"/>
                    </a:moveTo>
                    <a:lnTo>
                      <a:pt x="124460" y="1268139"/>
                    </a:lnTo>
                    <a:cubicBezTo>
                      <a:pt x="55880" y="1268139"/>
                      <a:pt x="0" y="1212259"/>
                      <a:pt x="0" y="1143679"/>
                    </a:cubicBezTo>
                    <a:lnTo>
                      <a:pt x="0" y="124460"/>
                    </a:lnTo>
                    <a:cubicBezTo>
                      <a:pt x="0" y="55880"/>
                      <a:pt x="55880" y="0"/>
                      <a:pt x="124460" y="0"/>
                    </a:cubicBezTo>
                    <a:lnTo>
                      <a:pt x="6745038" y="0"/>
                    </a:lnTo>
                    <a:cubicBezTo>
                      <a:pt x="6813618" y="0"/>
                      <a:pt x="6869498" y="55880"/>
                      <a:pt x="6869498" y="124460"/>
                    </a:cubicBezTo>
                    <a:lnTo>
                      <a:pt x="6869498" y="1143679"/>
                    </a:lnTo>
                    <a:cubicBezTo>
                      <a:pt x="6869498" y="1212259"/>
                      <a:pt x="6813618" y="1268139"/>
                      <a:pt x="6745038" y="1268139"/>
                    </a:cubicBezTo>
                    <a:close/>
                  </a:path>
                </a:pathLst>
              </a:custGeom>
              <a:solidFill>
                <a:srgbClr val="FFA500"/>
              </a:solidFill>
            </p:spPr>
          </p:sp>
        </p:grpSp>
        <p:sp>
          <p:nvSpPr>
            <p:cNvPr id="5" name="TextBox 5"/>
            <p:cNvSpPr txBox="1"/>
            <p:nvPr/>
          </p:nvSpPr>
          <p:spPr>
            <a:xfrm>
              <a:off x="2088700" y="159084"/>
              <a:ext cx="8600245"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Teams chats</a:t>
              </a:r>
            </a:p>
          </p:txBody>
        </p:sp>
      </p:grpSp>
      <p:grpSp>
        <p:nvGrpSpPr>
          <p:cNvPr id="6" name="Group 6"/>
          <p:cNvGrpSpPr/>
          <p:nvPr/>
        </p:nvGrpSpPr>
        <p:grpSpPr>
          <a:xfrm rot="228175">
            <a:off x="14143273" y="4297570"/>
            <a:ext cx="2387582" cy="2105953"/>
            <a:chOff x="1" y="202871"/>
            <a:chExt cx="3183443" cy="2807937"/>
          </a:xfrm>
        </p:grpSpPr>
        <p:sp>
          <p:nvSpPr>
            <p:cNvPr id="8" name="Freeform 8"/>
            <p:cNvSpPr/>
            <p:nvPr/>
          </p:nvSpPr>
          <p:spPr>
            <a:xfrm>
              <a:off x="1" y="202871"/>
              <a:ext cx="3183443" cy="2807937"/>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10" name="TextBox 10"/>
            <p:cNvSpPr txBox="1"/>
            <p:nvPr/>
          </p:nvSpPr>
          <p:spPr>
            <a:xfrm>
              <a:off x="419547" y="1370404"/>
              <a:ext cx="2345528" cy="478764"/>
            </a:xfrm>
            <a:prstGeom prst="rect">
              <a:avLst/>
            </a:prstGeom>
          </p:spPr>
          <p:txBody>
            <a:bodyPr lIns="0" tIns="0" rIns="0" bIns="0" rtlCol="0" anchor="t">
              <a:spAutoFit/>
            </a:bodyPr>
            <a:lstStyle/>
            <a:p>
              <a:pPr algn="ctr">
                <a:lnSpc>
                  <a:spcPts val="2753"/>
                </a:lnSpc>
              </a:pPr>
              <a:endParaRPr lang="en-US" sz="2373">
                <a:solidFill>
                  <a:srgbClr val="000000"/>
                </a:solidFill>
                <a:latin typeface="DM Sans"/>
              </a:endParaRPr>
            </a:p>
          </p:txBody>
        </p:sp>
      </p:grpSp>
      <p:pic>
        <p:nvPicPr>
          <p:cNvPr id="11" name="Picture 11" descr="A picture containing bird&#10;&#10;Description automatically generated">
            <a:extLst>
              <a:ext uri="{FF2B5EF4-FFF2-40B4-BE49-F238E27FC236}">
                <a16:creationId xmlns:a16="http://schemas.microsoft.com/office/drawing/2014/main" id="{F117142B-4909-482B-9B49-C1EC3BCC78F8}"/>
              </a:ext>
            </a:extLst>
          </p:cNvPr>
          <p:cNvPicPr>
            <a:picLocks noChangeAspect="1"/>
          </p:cNvPicPr>
          <p:nvPr/>
        </p:nvPicPr>
        <p:blipFill>
          <a:blip r:embed="rId3"/>
          <a:stretch>
            <a:fillRect/>
          </a:stretch>
        </p:blipFill>
        <p:spPr>
          <a:xfrm>
            <a:off x="11060" y="583"/>
            <a:ext cx="18284315" cy="3999333"/>
          </a:xfrm>
          <a:prstGeom prst="rect">
            <a:avLst/>
          </a:prstGeom>
        </p:spPr>
      </p:pic>
      <p:pic>
        <p:nvPicPr>
          <p:cNvPr id="13" name="Picture 6" descr="A picture containing knife&#10;&#10;Description automatically generated">
            <a:extLst>
              <a:ext uri="{FF2B5EF4-FFF2-40B4-BE49-F238E27FC236}">
                <a16:creationId xmlns:a16="http://schemas.microsoft.com/office/drawing/2014/main" id="{974FA334-63CC-40D9-ADA2-4FA41589DE08}"/>
              </a:ext>
            </a:extLst>
          </p:cNvPr>
          <p:cNvPicPr>
            <a:picLocks noChangeAspect="1"/>
          </p:cNvPicPr>
          <p:nvPr/>
        </p:nvPicPr>
        <p:blipFill>
          <a:blip r:embed="rId4"/>
          <a:stretch>
            <a:fillRect/>
          </a:stretch>
        </p:blipFill>
        <p:spPr>
          <a:xfrm>
            <a:off x="12810025" y="8200613"/>
            <a:ext cx="4464718" cy="2031832"/>
          </a:xfrm>
          <a:prstGeom prst="rect">
            <a:avLst/>
          </a:prstGeom>
        </p:spPr>
      </p:pic>
      <p:sp>
        <p:nvSpPr>
          <p:cNvPr id="12" name="TextBox 10">
            <a:extLst>
              <a:ext uri="{FF2B5EF4-FFF2-40B4-BE49-F238E27FC236}">
                <a16:creationId xmlns:a16="http://schemas.microsoft.com/office/drawing/2014/main" id="{E134B817-1371-49FB-8B38-E50A3FD7C2BD}"/>
              </a:ext>
            </a:extLst>
          </p:cNvPr>
          <p:cNvSpPr txBox="1"/>
          <p:nvPr/>
        </p:nvSpPr>
        <p:spPr>
          <a:xfrm rot="228175">
            <a:off x="14352087" y="4941306"/>
            <a:ext cx="1759146" cy="353458"/>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sp>
        <p:nvSpPr>
          <p:cNvPr id="17" name="TextBox 10">
            <a:extLst>
              <a:ext uri="{FF2B5EF4-FFF2-40B4-BE49-F238E27FC236}">
                <a16:creationId xmlns:a16="http://schemas.microsoft.com/office/drawing/2014/main" id="{D8341E59-2063-4A6C-B413-8FAB8647083A}"/>
              </a:ext>
            </a:extLst>
          </p:cNvPr>
          <p:cNvSpPr txBox="1"/>
          <p:nvPr/>
        </p:nvSpPr>
        <p:spPr>
          <a:xfrm rot="228175">
            <a:off x="1281329" y="4519299"/>
            <a:ext cx="1759146" cy="718145"/>
          </a:xfrm>
          <a:prstGeom prst="rect">
            <a:avLst/>
          </a:prstGeom>
        </p:spPr>
        <p:txBody>
          <a:bodyPr lIns="0" tIns="0" rIns="0" bIns="0" rtlCol="0" anchor="t">
            <a:spAutoFit/>
          </a:bodyPr>
          <a:lstStyle/>
          <a:p>
            <a:pPr algn="ctr">
              <a:lnSpc>
                <a:spcPts val="2753"/>
              </a:lnSpc>
            </a:pPr>
            <a:r>
              <a:rPr lang="en-US" sz="2350">
                <a:solidFill>
                  <a:srgbClr val="000000"/>
                </a:solidFill>
                <a:latin typeface="DM Sans"/>
              </a:rPr>
              <a:t>Support message</a:t>
            </a:r>
            <a:endParaRPr lang="en-US" sz="2373">
              <a:solidFill>
                <a:srgbClr val="000000"/>
              </a:solidFill>
              <a:latin typeface="DM Sans"/>
            </a:endParaRPr>
          </a:p>
        </p:txBody>
      </p:sp>
      <p:pic>
        <p:nvPicPr>
          <p:cNvPr id="7" name="Picture 8" descr="A picture containing game, table&#10;&#10;Description automatically generated">
            <a:extLst>
              <a:ext uri="{FF2B5EF4-FFF2-40B4-BE49-F238E27FC236}">
                <a16:creationId xmlns:a16="http://schemas.microsoft.com/office/drawing/2014/main" id="{84F54334-189F-41C5-A783-458549E5A4B1}"/>
              </a:ext>
            </a:extLst>
          </p:cNvPr>
          <p:cNvPicPr>
            <a:picLocks noChangeAspect="1"/>
          </p:cNvPicPr>
          <p:nvPr/>
        </p:nvPicPr>
        <p:blipFill>
          <a:blip r:embed="rId5"/>
          <a:stretch>
            <a:fillRect/>
          </a:stretch>
        </p:blipFill>
        <p:spPr>
          <a:xfrm>
            <a:off x="158546" y="6286478"/>
            <a:ext cx="9177183" cy="38161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Girl in classroom wearing backpack watching classmates">
            <a:extLst>
              <a:ext uri="{FF2B5EF4-FFF2-40B4-BE49-F238E27FC236}">
                <a16:creationId xmlns:a16="http://schemas.microsoft.com/office/drawing/2014/main" id="{810F8CD3-2550-4DCE-889C-015E7CC48838}"/>
              </a:ext>
            </a:extLst>
          </p:cNvPr>
          <p:cNvPicPr>
            <a:picLocks noChangeAspect="1"/>
          </p:cNvPicPr>
          <p:nvPr/>
        </p:nvPicPr>
        <p:blipFill>
          <a:blip r:embed="rId3"/>
          <a:stretch>
            <a:fillRect/>
          </a:stretch>
        </p:blipFill>
        <p:spPr>
          <a:xfrm>
            <a:off x="93372" y="-762579"/>
            <a:ext cx="18294438" cy="12214621"/>
          </a:xfrm>
          <a:prstGeom prst="rect">
            <a:avLst/>
          </a:prstGeom>
        </p:spPr>
      </p:pic>
      <p:grpSp>
        <p:nvGrpSpPr>
          <p:cNvPr id="2" name="Group 2"/>
          <p:cNvGrpSpPr/>
          <p:nvPr/>
        </p:nvGrpSpPr>
        <p:grpSpPr>
          <a:xfrm>
            <a:off x="60307" y="4042396"/>
            <a:ext cx="18181147" cy="1695366"/>
            <a:chOff x="0" y="0"/>
            <a:chExt cx="25298497" cy="2358809"/>
          </a:xfrm>
        </p:grpSpPr>
        <p:grpSp>
          <p:nvGrpSpPr>
            <p:cNvPr id="3" name="Group 3"/>
            <p:cNvGrpSpPr/>
            <p:nvPr/>
          </p:nvGrpSpPr>
          <p:grpSpPr>
            <a:xfrm>
              <a:off x="0" y="0"/>
              <a:ext cx="25298497" cy="2358809"/>
              <a:chOff x="0" y="0"/>
              <a:chExt cx="13600939" cy="1268139"/>
            </a:xfrm>
          </p:grpSpPr>
          <p:sp>
            <p:nvSpPr>
              <p:cNvPr id="4" name="Freeform 4"/>
              <p:cNvSpPr/>
              <p:nvPr/>
            </p:nvSpPr>
            <p:spPr>
              <a:xfrm>
                <a:off x="0" y="0"/>
                <a:ext cx="13600939" cy="1268139"/>
              </a:xfrm>
              <a:custGeom>
                <a:avLst/>
                <a:gdLst/>
                <a:ahLst/>
                <a:cxnLst/>
                <a:rect l="l" t="t" r="r" b="b"/>
                <a:pathLst>
                  <a:path w="13600939" h="1268139">
                    <a:moveTo>
                      <a:pt x="13476478" y="1268139"/>
                    </a:moveTo>
                    <a:lnTo>
                      <a:pt x="124460" y="1268139"/>
                    </a:lnTo>
                    <a:cubicBezTo>
                      <a:pt x="55880" y="1268139"/>
                      <a:pt x="0" y="1212259"/>
                      <a:pt x="0" y="1143679"/>
                    </a:cubicBezTo>
                    <a:lnTo>
                      <a:pt x="0" y="124460"/>
                    </a:lnTo>
                    <a:cubicBezTo>
                      <a:pt x="0" y="55880"/>
                      <a:pt x="55880" y="0"/>
                      <a:pt x="124460" y="0"/>
                    </a:cubicBezTo>
                    <a:lnTo>
                      <a:pt x="13476478" y="0"/>
                    </a:lnTo>
                    <a:cubicBezTo>
                      <a:pt x="13545058" y="0"/>
                      <a:pt x="13600939" y="55880"/>
                      <a:pt x="13600939" y="124460"/>
                    </a:cubicBezTo>
                    <a:lnTo>
                      <a:pt x="13600939" y="1143679"/>
                    </a:lnTo>
                    <a:cubicBezTo>
                      <a:pt x="13600939" y="1212259"/>
                      <a:pt x="13545058" y="1268139"/>
                      <a:pt x="13476478" y="1268139"/>
                    </a:cubicBezTo>
                    <a:close/>
                  </a:path>
                </a:pathLst>
              </a:custGeom>
              <a:solidFill>
                <a:srgbClr val="FFA500"/>
              </a:solidFill>
            </p:spPr>
          </p:sp>
        </p:grpSp>
        <p:sp>
          <p:nvSpPr>
            <p:cNvPr id="5" name="TextBox 5"/>
            <p:cNvSpPr txBox="1"/>
            <p:nvPr/>
          </p:nvSpPr>
          <p:spPr>
            <a:xfrm>
              <a:off x="5388" y="159084"/>
              <a:ext cx="23004656" cy="1956956"/>
            </a:xfrm>
            <a:prstGeom prst="rect">
              <a:avLst/>
            </a:prstGeom>
          </p:spPr>
          <p:txBody>
            <a:bodyPr wrap="square" lIns="0" tIns="0" rIns="0" bIns="0" rtlCol="0" anchor="t">
              <a:spAutoFit/>
            </a:bodyPr>
            <a:lstStyle/>
            <a:p>
              <a:pPr marL="0" lvl="0" indent="0" algn="ctr">
                <a:lnSpc>
                  <a:spcPts val="11481"/>
                </a:lnSpc>
                <a:spcBef>
                  <a:spcPct val="0"/>
                </a:spcBef>
              </a:pPr>
              <a:r>
                <a:rPr lang="en-US" sz="8201" spc="-82">
                  <a:solidFill>
                    <a:srgbClr val="FFFFFF"/>
                  </a:solidFill>
                  <a:latin typeface="DM Sans Bold"/>
                </a:rPr>
                <a:t>Increased Team Meetings</a:t>
              </a:r>
            </a:p>
          </p:txBody>
        </p:sp>
      </p:grpSp>
      <p:grpSp>
        <p:nvGrpSpPr>
          <p:cNvPr id="6" name="Group 6"/>
          <p:cNvGrpSpPr/>
          <p:nvPr/>
        </p:nvGrpSpPr>
        <p:grpSpPr>
          <a:xfrm rot="228175">
            <a:off x="4069660" y="5593059"/>
            <a:ext cx="3843447" cy="3583730"/>
            <a:chOff x="0" y="0"/>
            <a:chExt cx="3183444" cy="3475533"/>
          </a:xfrm>
        </p:grpSpPr>
        <p:grpSp>
          <p:nvGrpSpPr>
            <p:cNvPr id="7" name="Group 7"/>
            <p:cNvGrpSpPr/>
            <p:nvPr/>
          </p:nvGrpSpPr>
          <p:grpSpPr>
            <a:xfrm>
              <a:off x="0" y="0"/>
              <a:ext cx="3183444" cy="3475533"/>
              <a:chOff x="0" y="0"/>
              <a:chExt cx="3427754" cy="3742259"/>
            </a:xfrm>
          </p:grpSpPr>
          <p:sp>
            <p:nvSpPr>
              <p:cNvPr id="8" name="Freeform 8"/>
              <p:cNvSpPr/>
              <p:nvPr/>
            </p:nvSpPr>
            <p:spPr>
              <a:xfrm>
                <a:off x="0" y="218440"/>
                <a:ext cx="3427754" cy="3523819"/>
              </a:xfrm>
              <a:custGeom>
                <a:avLst/>
                <a:gdLst/>
                <a:ahLst/>
                <a:cxnLst/>
                <a:rect l="l" t="t" r="r" b="b"/>
                <a:pathLst>
                  <a:path w="3427754" h="3523819">
                    <a:moveTo>
                      <a:pt x="0" y="16510"/>
                    </a:moveTo>
                    <a:cubicBezTo>
                      <a:pt x="0" y="16510"/>
                      <a:pt x="2540" y="345440"/>
                      <a:pt x="2540" y="859838"/>
                    </a:cubicBezTo>
                    <a:cubicBezTo>
                      <a:pt x="2540" y="1656279"/>
                      <a:pt x="7620" y="2342719"/>
                      <a:pt x="7620" y="2603069"/>
                    </a:cubicBezTo>
                    <a:cubicBezTo>
                      <a:pt x="7620" y="2797379"/>
                      <a:pt x="16510" y="3196159"/>
                      <a:pt x="21590" y="3387929"/>
                    </a:cubicBezTo>
                    <a:lnTo>
                      <a:pt x="130810" y="3502229"/>
                    </a:lnTo>
                    <a:cubicBezTo>
                      <a:pt x="275590" y="3509849"/>
                      <a:pt x="543560" y="3523819"/>
                      <a:pt x="793750" y="3523819"/>
                    </a:cubicBezTo>
                    <a:lnTo>
                      <a:pt x="3427754" y="3523819"/>
                    </a:lnTo>
                    <a:lnTo>
                      <a:pt x="3427754" y="75100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721939"/>
              </a:xfrm>
              <a:custGeom>
                <a:avLst/>
                <a:gdLst/>
                <a:ahLst/>
                <a:cxnLst/>
                <a:rect l="l" t="t" r="r" b="b"/>
                <a:pathLst>
                  <a:path w="2938804" h="3721939">
                    <a:moveTo>
                      <a:pt x="0" y="3607639"/>
                    </a:moveTo>
                    <a:lnTo>
                      <a:pt x="109220" y="3721939"/>
                    </a:lnTo>
                    <a:lnTo>
                      <a:pt x="123190" y="3588589"/>
                    </a:lnTo>
                    <a:lnTo>
                      <a:pt x="0" y="360763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140368"/>
              <a:ext cx="2345528" cy="1403562"/>
            </a:xfrm>
            <a:prstGeom prst="rect">
              <a:avLst/>
            </a:prstGeom>
          </p:spPr>
          <p:txBody>
            <a:bodyPr lIns="0" tIns="0" rIns="0" bIns="0" rtlCol="0" anchor="t">
              <a:spAutoFit/>
            </a:bodyPr>
            <a:lstStyle/>
            <a:p>
              <a:pPr algn="ctr">
                <a:lnSpc>
                  <a:spcPts val="2753"/>
                </a:lnSpc>
              </a:pPr>
              <a:r>
                <a:rPr lang="en-US" sz="2800">
                  <a:solidFill>
                    <a:srgbClr val="000000"/>
                  </a:solidFill>
                  <a:latin typeface="DM Sans"/>
                </a:rPr>
                <a:t>Weekly</a:t>
              </a:r>
              <a:endParaRPr lang="en-US" sz="2800">
                <a:cs typeface="Calibri"/>
              </a:endParaRPr>
            </a:p>
            <a:p>
              <a:pPr algn="ctr">
                <a:lnSpc>
                  <a:spcPts val="2753"/>
                </a:lnSpc>
              </a:pPr>
              <a:r>
                <a:rPr lang="en-US" sz="2800">
                  <a:solidFill>
                    <a:srgbClr val="000000"/>
                  </a:solidFill>
                  <a:latin typeface="DM Sans"/>
                </a:rPr>
                <a:t>Team updates and regular individual 1T1s.</a:t>
              </a:r>
              <a:endParaRPr lang="en-US" sz="2800"/>
            </a:p>
          </p:txBody>
        </p:sp>
      </p:grpSp>
      <p:pic>
        <p:nvPicPr>
          <p:cNvPr id="12" name="Picture 6" descr="A picture containing knife&#10;&#10;Description automatically generated">
            <a:extLst>
              <a:ext uri="{FF2B5EF4-FFF2-40B4-BE49-F238E27FC236}">
                <a16:creationId xmlns:a16="http://schemas.microsoft.com/office/drawing/2014/main" id="{576138BB-8729-47CF-ACBD-6E2963B64DF3}"/>
              </a:ext>
            </a:extLst>
          </p:cNvPr>
          <p:cNvPicPr>
            <a:picLocks noChangeAspect="1"/>
          </p:cNvPicPr>
          <p:nvPr/>
        </p:nvPicPr>
        <p:blipFill>
          <a:blip r:embed="rId4"/>
          <a:stretch>
            <a:fillRect/>
          </a:stretch>
        </p:blipFill>
        <p:spPr>
          <a:xfrm>
            <a:off x="13824237" y="9391909"/>
            <a:ext cx="4464718" cy="20318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2" descr="A person sitting in a library&#10;&#10;Description automatically generated">
            <a:extLst>
              <a:ext uri="{FF2B5EF4-FFF2-40B4-BE49-F238E27FC236}">
                <a16:creationId xmlns:a16="http://schemas.microsoft.com/office/drawing/2014/main" id="{10D8AF00-EC96-4D59-9A18-777F3F4A5544}"/>
              </a:ext>
            </a:extLst>
          </p:cNvPr>
          <p:cNvPicPr>
            <a:picLocks noChangeAspect="1"/>
          </p:cNvPicPr>
          <p:nvPr/>
        </p:nvPicPr>
        <p:blipFill>
          <a:blip r:embed="rId3"/>
          <a:stretch>
            <a:fillRect/>
          </a:stretch>
        </p:blipFill>
        <p:spPr>
          <a:xfrm>
            <a:off x="-3220" y="821027"/>
            <a:ext cx="18294439" cy="7646830"/>
          </a:xfrm>
          <a:prstGeom prst="rect">
            <a:avLst/>
          </a:prstGeom>
        </p:spPr>
      </p:pic>
      <p:grpSp>
        <p:nvGrpSpPr>
          <p:cNvPr id="2" name="Group 2"/>
          <p:cNvGrpSpPr/>
          <p:nvPr/>
        </p:nvGrpSpPr>
        <p:grpSpPr>
          <a:xfrm>
            <a:off x="4754847" y="4162354"/>
            <a:ext cx="10052766" cy="1769107"/>
            <a:chOff x="0" y="0"/>
            <a:chExt cx="13403687" cy="2358809"/>
          </a:xfrm>
        </p:grpSpPr>
        <p:grpSp>
          <p:nvGrpSpPr>
            <p:cNvPr id="3" name="Group 3"/>
            <p:cNvGrpSpPr/>
            <p:nvPr/>
          </p:nvGrpSpPr>
          <p:grpSpPr>
            <a:xfrm>
              <a:off x="0" y="0"/>
              <a:ext cx="13403687" cy="2358809"/>
              <a:chOff x="0" y="0"/>
              <a:chExt cx="7206070" cy="1268139"/>
            </a:xfrm>
          </p:grpSpPr>
          <p:sp>
            <p:nvSpPr>
              <p:cNvPr id="4" name="Freeform 4"/>
              <p:cNvSpPr/>
              <p:nvPr/>
            </p:nvSpPr>
            <p:spPr>
              <a:xfrm>
                <a:off x="0" y="0"/>
                <a:ext cx="7206070" cy="1268139"/>
              </a:xfrm>
              <a:custGeom>
                <a:avLst/>
                <a:gdLst/>
                <a:ahLst/>
                <a:cxnLst/>
                <a:rect l="l" t="t" r="r" b="b"/>
                <a:pathLst>
                  <a:path w="7206070" h="1268139">
                    <a:moveTo>
                      <a:pt x="7081610" y="1268139"/>
                    </a:moveTo>
                    <a:lnTo>
                      <a:pt x="124460" y="1268139"/>
                    </a:lnTo>
                    <a:cubicBezTo>
                      <a:pt x="55880" y="1268139"/>
                      <a:pt x="0" y="1212259"/>
                      <a:pt x="0" y="1143679"/>
                    </a:cubicBezTo>
                    <a:lnTo>
                      <a:pt x="0" y="124460"/>
                    </a:lnTo>
                    <a:cubicBezTo>
                      <a:pt x="0" y="55880"/>
                      <a:pt x="55880" y="0"/>
                      <a:pt x="124460" y="0"/>
                    </a:cubicBezTo>
                    <a:lnTo>
                      <a:pt x="7081610" y="0"/>
                    </a:lnTo>
                    <a:cubicBezTo>
                      <a:pt x="7150190" y="0"/>
                      <a:pt x="7206070" y="55880"/>
                      <a:pt x="7206070" y="124460"/>
                    </a:cubicBezTo>
                    <a:lnTo>
                      <a:pt x="7206070" y="1143679"/>
                    </a:lnTo>
                    <a:cubicBezTo>
                      <a:pt x="7206070" y="1212259"/>
                      <a:pt x="7150190" y="1268139"/>
                      <a:pt x="7081610" y="1268139"/>
                    </a:cubicBezTo>
                    <a:close/>
                  </a:path>
                </a:pathLst>
              </a:custGeom>
              <a:solidFill>
                <a:srgbClr val="FFA500"/>
              </a:solidFill>
            </p:spPr>
          </p:sp>
        </p:grpSp>
        <p:sp>
          <p:nvSpPr>
            <p:cNvPr id="5" name="TextBox 5"/>
            <p:cNvSpPr txBox="1"/>
            <p:nvPr/>
          </p:nvSpPr>
          <p:spPr>
            <a:xfrm>
              <a:off x="2191036" y="159084"/>
              <a:ext cx="9021616"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CS Away Day</a:t>
              </a:r>
            </a:p>
          </p:txBody>
        </p:sp>
      </p:grpSp>
      <p:grpSp>
        <p:nvGrpSpPr>
          <p:cNvPr id="6" name="Group 6"/>
          <p:cNvGrpSpPr/>
          <p:nvPr/>
        </p:nvGrpSpPr>
        <p:grpSpPr>
          <a:xfrm rot="228175">
            <a:off x="3132986" y="5799844"/>
            <a:ext cx="2387583" cy="2258105"/>
            <a:chOff x="0" y="0"/>
            <a:chExt cx="3183444" cy="3010807"/>
          </a:xfrm>
        </p:grpSpPr>
        <p:grpSp>
          <p:nvGrpSpPr>
            <p:cNvPr id="7" name="Group 7"/>
            <p:cNvGrpSpPr/>
            <p:nvPr/>
          </p:nvGrpSpPr>
          <p:grpSpPr>
            <a:xfrm>
              <a:off x="0" y="0"/>
              <a:ext cx="3183444" cy="3010807"/>
              <a:chOff x="0" y="0"/>
              <a:chExt cx="342775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652259"/>
              <a:ext cx="2345528" cy="1915055"/>
            </a:xfrm>
            <a:prstGeom prst="rect">
              <a:avLst/>
            </a:prstGeom>
          </p:spPr>
          <p:txBody>
            <a:bodyPr lIns="0" tIns="0" rIns="0" bIns="0" rtlCol="0" anchor="t">
              <a:spAutoFit/>
            </a:bodyPr>
            <a:lstStyle/>
            <a:p>
              <a:pPr algn="ctr">
                <a:lnSpc>
                  <a:spcPts val="2753"/>
                </a:lnSpc>
              </a:pPr>
              <a:r>
                <a:rPr lang="en-US" sz="2350">
                  <a:solidFill>
                    <a:srgbClr val="000000"/>
                  </a:solidFill>
                  <a:latin typeface="DM Sans"/>
                </a:rPr>
                <a:t>Centered on our core values and purpose</a:t>
              </a:r>
            </a:p>
          </p:txBody>
        </p:sp>
      </p:grpSp>
      <p:pic>
        <p:nvPicPr>
          <p:cNvPr id="12" name="Picture 6" descr="A picture containing knife&#10;&#10;Description automatically generated">
            <a:extLst>
              <a:ext uri="{FF2B5EF4-FFF2-40B4-BE49-F238E27FC236}">
                <a16:creationId xmlns:a16="http://schemas.microsoft.com/office/drawing/2014/main" id="{8CC6437B-4D4C-475B-A14B-08EA969C53BE}"/>
              </a:ext>
            </a:extLst>
          </p:cNvPr>
          <p:cNvPicPr>
            <a:picLocks noChangeAspect="1"/>
          </p:cNvPicPr>
          <p:nvPr/>
        </p:nvPicPr>
        <p:blipFill>
          <a:blip r:embed="rId4"/>
          <a:stretch>
            <a:fillRect/>
          </a:stretch>
        </p:blipFill>
        <p:spPr>
          <a:xfrm>
            <a:off x="14564772" y="8522584"/>
            <a:ext cx="3724184" cy="16937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Implement Do Implementation · Free photo on Pixabay">
            <a:extLst>
              <a:ext uri="{FF2B5EF4-FFF2-40B4-BE49-F238E27FC236}">
                <a16:creationId xmlns:a16="http://schemas.microsoft.com/office/drawing/2014/main" id="{C014EB3F-D520-48EC-99DF-59DC02EEEC3C}"/>
              </a:ext>
            </a:extLst>
          </p:cNvPr>
          <p:cNvPicPr>
            <a:picLocks noChangeAspect="1"/>
          </p:cNvPicPr>
          <p:nvPr/>
        </p:nvPicPr>
        <p:blipFill>
          <a:blip r:embed="rId3"/>
          <a:stretch>
            <a:fillRect/>
          </a:stretch>
        </p:blipFill>
        <p:spPr>
          <a:xfrm>
            <a:off x="61176" y="-1035137"/>
            <a:ext cx="18230043" cy="12212388"/>
          </a:xfrm>
          <a:prstGeom prst="rect">
            <a:avLst/>
          </a:prstGeom>
        </p:spPr>
      </p:pic>
      <p:grpSp>
        <p:nvGrpSpPr>
          <p:cNvPr id="2" name="Group 2"/>
          <p:cNvGrpSpPr/>
          <p:nvPr/>
        </p:nvGrpSpPr>
        <p:grpSpPr>
          <a:xfrm>
            <a:off x="161791" y="4053882"/>
            <a:ext cx="18236561" cy="1769107"/>
            <a:chOff x="171718" y="0"/>
            <a:chExt cx="14570403" cy="2358809"/>
          </a:xfrm>
        </p:grpSpPr>
        <p:grpSp>
          <p:nvGrpSpPr>
            <p:cNvPr id="3" name="Group 3"/>
            <p:cNvGrpSpPr/>
            <p:nvPr/>
          </p:nvGrpSpPr>
          <p:grpSpPr>
            <a:xfrm>
              <a:off x="171718" y="0"/>
              <a:ext cx="14570403" cy="2358809"/>
              <a:chOff x="92319" y="0"/>
              <a:chExt cx="7833318" cy="1268139"/>
            </a:xfrm>
          </p:grpSpPr>
          <p:sp>
            <p:nvSpPr>
              <p:cNvPr id="4" name="Freeform 4"/>
              <p:cNvSpPr/>
              <p:nvPr/>
            </p:nvSpPr>
            <p:spPr>
              <a:xfrm>
                <a:off x="92319" y="0"/>
                <a:ext cx="7833318" cy="1268139"/>
              </a:xfrm>
              <a:custGeom>
                <a:avLst/>
                <a:gdLst/>
                <a:ahLst/>
                <a:cxnLst/>
                <a:rect l="l" t="t" r="r" b="b"/>
                <a:pathLst>
                  <a:path w="7833318" h="1268139">
                    <a:moveTo>
                      <a:pt x="7708857" y="1268139"/>
                    </a:moveTo>
                    <a:lnTo>
                      <a:pt x="124460" y="1268139"/>
                    </a:lnTo>
                    <a:cubicBezTo>
                      <a:pt x="55880" y="1268139"/>
                      <a:pt x="0" y="1212259"/>
                      <a:pt x="0" y="1143679"/>
                    </a:cubicBezTo>
                    <a:lnTo>
                      <a:pt x="0" y="124460"/>
                    </a:lnTo>
                    <a:cubicBezTo>
                      <a:pt x="0" y="55880"/>
                      <a:pt x="55880" y="0"/>
                      <a:pt x="124460" y="0"/>
                    </a:cubicBezTo>
                    <a:lnTo>
                      <a:pt x="7708858" y="0"/>
                    </a:lnTo>
                    <a:cubicBezTo>
                      <a:pt x="7777438" y="0"/>
                      <a:pt x="7833318" y="55880"/>
                      <a:pt x="7833318" y="124460"/>
                    </a:cubicBezTo>
                    <a:lnTo>
                      <a:pt x="7833318" y="1143679"/>
                    </a:lnTo>
                    <a:cubicBezTo>
                      <a:pt x="7833318" y="1212259"/>
                      <a:pt x="7777438" y="1268139"/>
                      <a:pt x="7708858" y="1268139"/>
                    </a:cubicBezTo>
                    <a:close/>
                  </a:path>
                </a:pathLst>
              </a:custGeom>
              <a:solidFill>
                <a:srgbClr val="FFA500"/>
              </a:solidFill>
            </p:spPr>
          </p:sp>
        </p:grpSp>
        <p:sp>
          <p:nvSpPr>
            <p:cNvPr id="5" name="TextBox 5"/>
            <p:cNvSpPr txBox="1"/>
            <p:nvPr/>
          </p:nvSpPr>
          <p:spPr>
            <a:xfrm>
              <a:off x="2381753" y="159084"/>
              <a:ext cx="9806897"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Project Work</a:t>
              </a:r>
            </a:p>
          </p:txBody>
        </p:sp>
      </p:grpSp>
      <p:grpSp>
        <p:nvGrpSpPr>
          <p:cNvPr id="6" name="Group 6"/>
          <p:cNvGrpSpPr/>
          <p:nvPr/>
        </p:nvGrpSpPr>
        <p:grpSpPr>
          <a:xfrm rot="228175">
            <a:off x="3707551" y="5920230"/>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684FCD17-B273-4C01-AE4E-09B07B17F9C3}"/>
              </a:ext>
            </a:extLst>
          </p:cNvPr>
          <p:cNvPicPr>
            <a:picLocks noChangeAspect="1"/>
          </p:cNvPicPr>
          <p:nvPr/>
        </p:nvPicPr>
        <p:blipFill>
          <a:blip r:embed="rId4"/>
          <a:stretch>
            <a:fillRect/>
          </a:stretch>
        </p:blipFill>
        <p:spPr>
          <a:xfrm>
            <a:off x="13824236" y="9118233"/>
            <a:ext cx="4464718" cy="20318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A computer sitting on top of a table&#10;&#10;Description automatically generated">
            <a:extLst>
              <a:ext uri="{FF2B5EF4-FFF2-40B4-BE49-F238E27FC236}">
                <a16:creationId xmlns:a16="http://schemas.microsoft.com/office/drawing/2014/main" id="{4ABA22FB-F5E0-4120-B03A-544273474480}"/>
              </a:ext>
            </a:extLst>
          </p:cNvPr>
          <p:cNvPicPr>
            <a:picLocks noChangeAspect="1"/>
          </p:cNvPicPr>
          <p:nvPr/>
        </p:nvPicPr>
        <p:blipFill>
          <a:blip r:embed="rId3"/>
          <a:stretch>
            <a:fillRect/>
          </a:stretch>
        </p:blipFill>
        <p:spPr>
          <a:xfrm>
            <a:off x="711612" y="7374"/>
            <a:ext cx="16966658" cy="10275647"/>
          </a:xfrm>
          <a:prstGeom prst="rect">
            <a:avLst/>
          </a:prstGeom>
        </p:spPr>
      </p:pic>
      <p:grpSp>
        <p:nvGrpSpPr>
          <p:cNvPr id="2" name="Group 2"/>
          <p:cNvGrpSpPr/>
          <p:nvPr/>
        </p:nvGrpSpPr>
        <p:grpSpPr>
          <a:xfrm>
            <a:off x="2729256" y="4517045"/>
            <a:ext cx="13935617" cy="1769107"/>
            <a:chOff x="0" y="0"/>
            <a:chExt cx="18580822" cy="2358809"/>
          </a:xfrm>
        </p:grpSpPr>
        <p:grpSp>
          <p:nvGrpSpPr>
            <p:cNvPr id="3" name="Group 3"/>
            <p:cNvGrpSpPr/>
            <p:nvPr/>
          </p:nvGrpSpPr>
          <p:grpSpPr>
            <a:xfrm>
              <a:off x="0" y="0"/>
              <a:ext cx="18580822" cy="2358809"/>
              <a:chOff x="0" y="0"/>
              <a:chExt cx="9989393" cy="1268139"/>
            </a:xfrm>
          </p:grpSpPr>
          <p:sp>
            <p:nvSpPr>
              <p:cNvPr id="4" name="Freeform 4"/>
              <p:cNvSpPr/>
              <p:nvPr/>
            </p:nvSpPr>
            <p:spPr>
              <a:xfrm>
                <a:off x="0" y="0"/>
                <a:ext cx="9989393" cy="1268139"/>
              </a:xfrm>
              <a:custGeom>
                <a:avLst/>
                <a:gdLst/>
                <a:ahLst/>
                <a:cxnLst/>
                <a:rect l="l" t="t" r="r" b="b"/>
                <a:pathLst>
                  <a:path w="9989393" h="1268139">
                    <a:moveTo>
                      <a:pt x="9864934" y="1268139"/>
                    </a:moveTo>
                    <a:lnTo>
                      <a:pt x="124460" y="1268139"/>
                    </a:lnTo>
                    <a:cubicBezTo>
                      <a:pt x="55880" y="1268139"/>
                      <a:pt x="0" y="1212259"/>
                      <a:pt x="0" y="1143679"/>
                    </a:cubicBezTo>
                    <a:lnTo>
                      <a:pt x="0" y="124460"/>
                    </a:lnTo>
                    <a:cubicBezTo>
                      <a:pt x="0" y="55880"/>
                      <a:pt x="55880" y="0"/>
                      <a:pt x="124460" y="0"/>
                    </a:cubicBezTo>
                    <a:lnTo>
                      <a:pt x="9864934" y="0"/>
                    </a:lnTo>
                    <a:cubicBezTo>
                      <a:pt x="9933514" y="0"/>
                      <a:pt x="9989393" y="55880"/>
                      <a:pt x="9989393" y="124460"/>
                    </a:cubicBezTo>
                    <a:lnTo>
                      <a:pt x="9989393" y="1143679"/>
                    </a:lnTo>
                    <a:cubicBezTo>
                      <a:pt x="9989393" y="1212259"/>
                      <a:pt x="9933514" y="1268139"/>
                      <a:pt x="9864934" y="1268139"/>
                    </a:cubicBezTo>
                    <a:close/>
                  </a:path>
                </a:pathLst>
              </a:custGeom>
              <a:solidFill>
                <a:srgbClr val="FFA500"/>
              </a:solidFill>
            </p:spPr>
          </p:sp>
        </p:grpSp>
        <p:sp>
          <p:nvSpPr>
            <p:cNvPr id="5" name="TextBox 5"/>
            <p:cNvSpPr txBox="1"/>
            <p:nvPr/>
          </p:nvSpPr>
          <p:spPr>
            <a:xfrm>
              <a:off x="3037317" y="159084"/>
              <a:ext cx="12506188" cy="1812898"/>
            </a:xfrm>
            <a:prstGeom prst="rect">
              <a:avLst/>
            </a:prstGeom>
          </p:spPr>
          <p:txBody>
            <a:bodyPr lIns="0" tIns="0" rIns="0" bIns="0" rtlCol="0" anchor="t">
              <a:spAutoFit/>
            </a:bodyPr>
            <a:lstStyle/>
            <a:p>
              <a:pPr marL="0" lvl="0" indent="0" algn="ctr">
                <a:lnSpc>
                  <a:spcPts val="11481"/>
                </a:lnSpc>
                <a:spcBef>
                  <a:spcPct val="0"/>
                </a:spcBef>
              </a:pPr>
              <a:r>
                <a:rPr lang="en-US" sz="8201" spc="-82">
                  <a:solidFill>
                    <a:srgbClr val="FFFFFF"/>
                  </a:solidFill>
                  <a:latin typeface="DM Sans Bold"/>
                </a:rPr>
                <a:t>Additional Training</a:t>
              </a:r>
            </a:p>
          </p:txBody>
        </p:sp>
      </p:grpSp>
      <p:grpSp>
        <p:nvGrpSpPr>
          <p:cNvPr id="6" name="Group 6"/>
          <p:cNvGrpSpPr/>
          <p:nvPr/>
        </p:nvGrpSpPr>
        <p:grpSpPr>
          <a:xfrm rot="228175">
            <a:off x="11069590" y="5638888"/>
            <a:ext cx="2388467" cy="2258105"/>
            <a:chOff x="0" y="0"/>
            <a:chExt cx="3184623" cy="3010807"/>
          </a:xfrm>
        </p:grpSpPr>
        <p:grpSp>
          <p:nvGrpSpPr>
            <p:cNvPr id="7" name="Group 7"/>
            <p:cNvGrpSpPr/>
            <p:nvPr/>
          </p:nvGrpSpPr>
          <p:grpSpPr>
            <a:xfrm>
              <a:off x="0" y="0"/>
              <a:ext cx="3184623" cy="3010807"/>
              <a:chOff x="0" y="0"/>
              <a:chExt cx="3429024" cy="3241869"/>
            </a:xfrm>
          </p:grpSpPr>
          <p:sp>
            <p:nvSpPr>
              <p:cNvPr id="8" name="Freeform 8"/>
              <p:cNvSpPr/>
              <p:nvPr/>
            </p:nvSpPr>
            <p:spPr>
              <a:xfrm>
                <a:off x="0" y="218440"/>
                <a:ext cx="3427754" cy="3023429"/>
              </a:xfrm>
              <a:custGeom>
                <a:avLst/>
                <a:gdLst/>
                <a:ahLst/>
                <a:cxnLst/>
                <a:rect l="l" t="t" r="r" b="b"/>
                <a:pathLst>
                  <a:path w="3427754" h="3023429">
                    <a:moveTo>
                      <a:pt x="0" y="16510"/>
                    </a:moveTo>
                    <a:cubicBezTo>
                      <a:pt x="0" y="16510"/>
                      <a:pt x="2540" y="345440"/>
                      <a:pt x="2540" y="770222"/>
                    </a:cubicBezTo>
                    <a:cubicBezTo>
                      <a:pt x="2540" y="1237374"/>
                      <a:pt x="7620" y="1842329"/>
                      <a:pt x="7620" y="2102679"/>
                    </a:cubicBezTo>
                    <a:cubicBezTo>
                      <a:pt x="7620" y="2296989"/>
                      <a:pt x="16510" y="2695769"/>
                      <a:pt x="21590" y="2887539"/>
                    </a:cubicBezTo>
                    <a:lnTo>
                      <a:pt x="130810" y="3001839"/>
                    </a:lnTo>
                    <a:cubicBezTo>
                      <a:pt x="275590" y="3009459"/>
                      <a:pt x="543560" y="3023429"/>
                      <a:pt x="793750" y="3023429"/>
                    </a:cubicBezTo>
                    <a:lnTo>
                      <a:pt x="3427754" y="3023429"/>
                    </a:lnTo>
                    <a:lnTo>
                      <a:pt x="3427754" y="706388"/>
                    </a:lnTo>
                    <a:cubicBezTo>
                      <a:pt x="3427754" y="323850"/>
                      <a:pt x="3418864" y="46990"/>
                      <a:pt x="3418864" y="46990"/>
                    </a:cubicBezTo>
                    <a:cubicBezTo>
                      <a:pt x="3263924" y="26670"/>
                      <a:pt x="3107714" y="16510"/>
                      <a:pt x="2950234" y="17780"/>
                    </a:cubicBezTo>
                    <a:cubicBezTo>
                      <a:pt x="2677184" y="17780"/>
                      <a:pt x="944880" y="22860"/>
                      <a:pt x="694690" y="13970"/>
                    </a:cubicBezTo>
                    <a:cubicBezTo>
                      <a:pt x="360680" y="0"/>
                      <a:pt x="0" y="16510"/>
                      <a:pt x="0" y="16510"/>
                    </a:cubicBezTo>
                    <a:close/>
                  </a:path>
                </a:pathLst>
              </a:custGeom>
              <a:solidFill>
                <a:srgbClr val="FFDC5D"/>
              </a:solidFill>
            </p:spPr>
          </p:sp>
          <p:sp>
            <p:nvSpPr>
              <p:cNvPr id="9" name="Freeform 9"/>
              <p:cNvSpPr/>
              <p:nvPr/>
            </p:nvSpPr>
            <p:spPr>
              <a:xfrm>
                <a:off x="21590" y="0"/>
                <a:ext cx="2938804" cy="3221549"/>
              </a:xfrm>
              <a:custGeom>
                <a:avLst/>
                <a:gdLst/>
                <a:ahLst/>
                <a:cxnLst/>
                <a:rect l="l" t="t" r="r" b="b"/>
                <a:pathLst>
                  <a:path w="2938804" h="3221549">
                    <a:moveTo>
                      <a:pt x="0" y="3107249"/>
                    </a:moveTo>
                    <a:lnTo>
                      <a:pt x="109220" y="3221549"/>
                    </a:lnTo>
                    <a:lnTo>
                      <a:pt x="123190" y="3088199"/>
                    </a:lnTo>
                    <a:lnTo>
                      <a:pt x="0" y="3107249"/>
                    </a:lnTo>
                    <a:close/>
                    <a:moveTo>
                      <a:pt x="1739924" y="106680"/>
                    </a:moveTo>
                    <a:cubicBezTo>
                      <a:pt x="1739924" y="106680"/>
                      <a:pt x="2157754" y="64770"/>
                      <a:pt x="2294914" y="55880"/>
                    </a:cubicBezTo>
                    <a:cubicBezTo>
                      <a:pt x="2432074" y="46990"/>
                      <a:pt x="2912134" y="0"/>
                      <a:pt x="2912134" y="0"/>
                    </a:cubicBezTo>
                    <a:cubicBezTo>
                      <a:pt x="2905784" y="41910"/>
                      <a:pt x="2904514" y="86360"/>
                      <a:pt x="2909594" y="128270"/>
                    </a:cubicBezTo>
                    <a:cubicBezTo>
                      <a:pt x="2915944" y="167640"/>
                      <a:pt x="2918484" y="208280"/>
                      <a:pt x="2917214" y="248920"/>
                    </a:cubicBezTo>
                    <a:lnTo>
                      <a:pt x="2938804" y="318770"/>
                    </a:lnTo>
                    <a:lnTo>
                      <a:pt x="2928644" y="419100"/>
                    </a:lnTo>
                    <a:cubicBezTo>
                      <a:pt x="2928644" y="419100"/>
                      <a:pt x="2178074" y="454660"/>
                      <a:pt x="2040914" y="471170"/>
                    </a:cubicBezTo>
                    <a:cubicBezTo>
                      <a:pt x="1903754" y="487680"/>
                      <a:pt x="1699284" y="486410"/>
                      <a:pt x="1699284" y="486410"/>
                    </a:cubicBezTo>
                    <a:cubicBezTo>
                      <a:pt x="1699284" y="486410"/>
                      <a:pt x="1691664" y="365760"/>
                      <a:pt x="1704364" y="322580"/>
                    </a:cubicBezTo>
                    <a:cubicBezTo>
                      <a:pt x="1714524" y="288290"/>
                      <a:pt x="1718334" y="251460"/>
                      <a:pt x="1713254" y="214630"/>
                    </a:cubicBezTo>
                    <a:cubicBezTo>
                      <a:pt x="1713254" y="186690"/>
                      <a:pt x="1739924" y="106680"/>
                      <a:pt x="1739924" y="106680"/>
                    </a:cubicBezTo>
                    <a:close/>
                  </a:path>
                </a:pathLst>
              </a:custGeom>
              <a:solidFill>
                <a:srgbClr val="FFF9DA"/>
              </a:solidFill>
            </p:spPr>
          </p:sp>
        </p:grpSp>
        <p:sp>
          <p:nvSpPr>
            <p:cNvPr id="10" name="TextBox 10"/>
            <p:cNvSpPr txBox="1"/>
            <p:nvPr/>
          </p:nvSpPr>
          <p:spPr>
            <a:xfrm>
              <a:off x="419547" y="1374146"/>
              <a:ext cx="2345528" cy="471277"/>
            </a:xfrm>
            <a:prstGeom prst="rect">
              <a:avLst/>
            </a:prstGeom>
          </p:spPr>
          <p:txBody>
            <a:bodyPr lIns="0" tIns="0" rIns="0" bIns="0" rtlCol="0" anchor="t">
              <a:spAutoFit/>
            </a:bodyPr>
            <a:lstStyle/>
            <a:p>
              <a:pPr algn="ctr">
                <a:lnSpc>
                  <a:spcPts val="2753"/>
                </a:lnSpc>
              </a:pPr>
              <a:r>
                <a:rPr lang="en-US" sz="2373">
                  <a:solidFill>
                    <a:srgbClr val="000000"/>
                  </a:solidFill>
                  <a:latin typeface="DM Sans"/>
                </a:rPr>
                <a:t>During</a:t>
              </a:r>
            </a:p>
          </p:txBody>
        </p:sp>
      </p:grpSp>
      <p:pic>
        <p:nvPicPr>
          <p:cNvPr id="12" name="Picture 6" descr="A picture containing knife&#10;&#10;Description automatically generated">
            <a:extLst>
              <a:ext uri="{FF2B5EF4-FFF2-40B4-BE49-F238E27FC236}">
                <a16:creationId xmlns:a16="http://schemas.microsoft.com/office/drawing/2014/main" id="{2E358E64-D853-4947-AE16-512732EF0F1E}"/>
              </a:ext>
            </a:extLst>
          </p:cNvPr>
          <p:cNvPicPr>
            <a:picLocks noChangeAspect="1"/>
          </p:cNvPicPr>
          <p:nvPr/>
        </p:nvPicPr>
        <p:blipFill>
          <a:blip r:embed="rId4"/>
          <a:stretch>
            <a:fillRect/>
          </a:stretch>
        </p:blipFill>
        <p:spPr>
          <a:xfrm>
            <a:off x="13116636" y="8157435"/>
            <a:ext cx="4464718" cy="2031832"/>
          </a:xfrm>
          <a:prstGeom prst="rect">
            <a:avLst/>
          </a:prstGeom>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0d6fbed-e10c-4360-b028-8f5376504940">
      <UserInfo>
        <DisplayName>Florence Achen-Owor</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571EF06479B742A4F21A20C49659E4" ma:contentTypeVersion="12" ma:contentTypeDescription="Create a new document." ma:contentTypeScope="" ma:versionID="60fab1dc6f60a5604f183069f733a333">
  <xsd:schema xmlns:xsd="http://www.w3.org/2001/XMLSchema" xmlns:xs="http://www.w3.org/2001/XMLSchema" xmlns:p="http://schemas.microsoft.com/office/2006/metadata/properties" xmlns:ns3="a0d6fbed-e10c-4360-b028-8f5376504940" xmlns:ns4="26f7e097-16c2-46e3-bf24-c161469044b6" targetNamespace="http://schemas.microsoft.com/office/2006/metadata/properties" ma:root="true" ma:fieldsID="4b89da83b78dabc825fc56a5f382eb63" ns3:_="" ns4:_="">
    <xsd:import namespace="a0d6fbed-e10c-4360-b028-8f5376504940"/>
    <xsd:import namespace="26f7e097-16c2-46e3-bf24-c161469044b6"/>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6fbed-e10c-4360-b028-8f53765049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hidden="true"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f7e097-16c2-46e3-bf24-c161469044b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C22B8-CEEB-4298-A7CB-351EF6F3D234}">
  <ds:schemaRefs>
    <ds:schemaRef ds:uri="http://schemas.microsoft.com/sharepoint/v3/contenttype/forms"/>
  </ds:schemaRefs>
</ds:datastoreItem>
</file>

<file path=customXml/itemProps2.xml><?xml version="1.0" encoding="utf-8"?>
<ds:datastoreItem xmlns:ds="http://schemas.openxmlformats.org/officeDocument/2006/customXml" ds:itemID="{1ABD4634-E1D5-4ECE-9FAC-F21F626DFAB8}">
  <ds:schemaRefs>
    <ds:schemaRef ds:uri="http://schemas.microsoft.com/office/infopath/2007/PartnerControls"/>
    <ds:schemaRef ds:uri="http://purl.org/dc/terms/"/>
    <ds:schemaRef ds:uri="http://www.w3.org/XML/1998/namespace"/>
    <ds:schemaRef ds:uri="a0d6fbed-e10c-4360-b028-8f5376504940"/>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26f7e097-16c2-46e3-bf24-c161469044b6"/>
    <ds:schemaRef ds:uri="http://purl.org/dc/dcmitype/"/>
  </ds:schemaRefs>
</ds:datastoreItem>
</file>

<file path=customXml/itemProps3.xml><?xml version="1.0" encoding="utf-8"?>
<ds:datastoreItem xmlns:ds="http://schemas.openxmlformats.org/officeDocument/2006/customXml" ds:itemID="{64E49B5B-B8B4-46B6-83F6-64D37059C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6fbed-e10c-4360-b028-8f5376504940"/>
    <ds:schemaRef ds:uri="26f7e097-16c2-46e3-bf24-c16146904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963</Words>
  <Application>Microsoft Office PowerPoint</Application>
  <PresentationFormat>Custom</PresentationFormat>
  <Paragraphs>90</Paragraphs>
  <Slides>15</Slides>
  <Notes>15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Wingdings 2</vt:lpstr>
      <vt:lpstr>DM Sans</vt:lpstr>
      <vt:lpstr>Calibri</vt:lpstr>
      <vt:lpstr>DM Sans Bold</vt:lpstr>
      <vt:lpstr>Corbel</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staff at UEL</dc:title>
  <dc:creator>Amy Stubbing</dc:creator>
  <cp:lastModifiedBy>Florence Achen-Owor</cp:lastModifiedBy>
  <cp:revision>12</cp:revision>
  <dcterms:created xsi:type="dcterms:W3CDTF">2006-08-16T00:00:00Z</dcterms:created>
  <dcterms:modified xsi:type="dcterms:W3CDTF">2020-11-06T16:35:33Z</dcterms:modified>
  <dc:identifier>DAEHGF-OYEk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0x010100B2571EF06479B742A4F21A20C49659E4</vt:lpwstr>
  </property>
</Properties>
</file>