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71" r:id="rId3"/>
    <p:sldId id="274" r:id="rId4"/>
    <p:sldId id="273" r:id="rId5"/>
    <p:sldId id="275" r:id="rId6"/>
    <p:sldId id="276"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66"/>
    <a:srgbClr val="E9E6D7"/>
    <a:srgbClr val="EEF1DF"/>
    <a:srgbClr val="DFDAC3"/>
    <a:srgbClr val="DEE3BF"/>
    <a:srgbClr val="FFFFFF"/>
    <a:srgbClr val="00FFFF"/>
    <a:srgbClr val="B3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55" autoAdjust="0"/>
  </p:normalViewPr>
  <p:slideViewPr>
    <p:cSldViewPr snapToGrid="0">
      <p:cViewPr varScale="1">
        <p:scale>
          <a:sx n="100" d="100"/>
          <a:sy n="100" d="100"/>
        </p:scale>
        <p:origin x="24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E3A63-4669-4CD9-B578-38BDFD7C2334}" type="datetimeFigureOut">
              <a:rPr lang="en-GB" smtClean="0"/>
              <a:t>26/02/2019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710211-EA2C-4240-9908-8C71D367D829}" type="slidenum">
              <a:rPr lang="en-GB" smtClean="0"/>
              <a:t>‹#›</a:t>
            </a:fld>
            <a:endParaRPr lang="en-GB"/>
          </a:p>
        </p:txBody>
      </p:sp>
    </p:spTree>
    <p:extLst>
      <p:ext uri="{BB962C8B-B14F-4D97-AF65-F5344CB8AC3E}">
        <p14:creationId xmlns:p14="http://schemas.microsoft.com/office/powerpoint/2010/main" val="2880333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8710211-EA2C-4240-9908-8C71D367D829}" type="slidenum">
              <a:rPr lang="en-GB" smtClean="0"/>
              <a:t>3</a:t>
            </a:fld>
            <a:endParaRPr lang="en-GB"/>
          </a:p>
        </p:txBody>
      </p:sp>
    </p:spTree>
    <p:extLst>
      <p:ext uri="{BB962C8B-B14F-4D97-AF65-F5344CB8AC3E}">
        <p14:creationId xmlns:p14="http://schemas.microsoft.com/office/powerpoint/2010/main" val="90044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Royal College of Nursing regional contacts outreach project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Reaching out to users unable to physically visit the library is a challenge for most library services. The Royal College of Nursing (RCN) supports over 435,000 United Kingdom-based members. The geographical dispersion of these members and other factors, for instance pressures on healthcare workers’ time, mean the vast majority are unable to regularly visit any of the RCN’s four libraries. Efforts to redress this previously were sporadic and outreach lacked coherency across the service. As a result, the library was often </a:t>
            </a:r>
            <a:r>
              <a:rPr lang="en-US" sz="1200" kern="1200" dirty="0" err="1" smtClean="0">
                <a:solidFill>
                  <a:schemeClr val="tx1"/>
                </a:solidFill>
                <a:effectLst/>
                <a:latin typeface="+mn-lt"/>
                <a:ea typeface="+mn-ea"/>
                <a:cs typeface="+mn-cs"/>
              </a:rPr>
              <a:t>criticised</a:t>
            </a:r>
            <a:r>
              <a:rPr lang="en-US" sz="1200" kern="1200" dirty="0" smtClean="0">
                <a:solidFill>
                  <a:schemeClr val="tx1"/>
                </a:solidFill>
                <a:effectLst/>
                <a:latin typeface="+mn-lt"/>
                <a:ea typeface="+mn-ea"/>
                <a:cs typeface="+mn-cs"/>
              </a:rPr>
              <a:t> for being focused upon </a:t>
            </a:r>
            <a:r>
              <a:rPr lang="en-US" sz="1200" kern="1200" dirty="0" err="1" smtClean="0">
                <a:solidFill>
                  <a:schemeClr val="tx1"/>
                </a:solidFill>
                <a:effectLst/>
                <a:latin typeface="+mn-lt"/>
                <a:ea typeface="+mn-ea"/>
                <a:cs typeface="+mn-cs"/>
              </a:rPr>
              <a:t>centralised</a:t>
            </a:r>
            <a:r>
              <a:rPr lang="en-US" sz="1200" kern="1200" dirty="0" smtClean="0">
                <a:solidFill>
                  <a:schemeClr val="tx1"/>
                </a:solidFill>
                <a:effectLst/>
                <a:latin typeface="+mn-lt"/>
                <a:ea typeface="+mn-ea"/>
                <a:cs typeface="+mn-cs"/>
              </a:rPr>
              <a:t> resources.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RCN’s Library and Archive Service (LAS) started a regional contacts project in 2016, committing to </a:t>
            </a:r>
            <a:r>
              <a:rPr lang="en-GB" sz="1200" kern="1200" dirty="0" smtClean="0">
                <a:solidFill>
                  <a:schemeClr val="tx1"/>
                </a:solidFill>
                <a:effectLst/>
                <a:latin typeface="+mn-lt"/>
                <a:ea typeface="+mn-ea"/>
                <a:cs typeface="+mn-cs"/>
              </a:rPr>
              <a:t>developing staff and member relationships through activities across all regions of the UK. Nine LAS staff were assigned a region in England. Named library contacts also perform a similar role in the other three countries (Northern Ireland, Scotland and Wales).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18,788 miles of travel were accrued by the team throughout the English regions alone in 2016 and the team in Scotland engaged with over 2000 people through their outreach activities. </a:t>
            </a:r>
            <a:r>
              <a:rPr lang="en-US" sz="1200" kern="1200" dirty="0" smtClean="0">
                <a:solidFill>
                  <a:schemeClr val="tx1"/>
                </a:solidFill>
                <a:effectLst/>
                <a:latin typeface="+mn-lt"/>
                <a:ea typeface="+mn-ea"/>
                <a:cs typeface="+mn-cs"/>
              </a:rPr>
              <a:t>Events range from presentations and information skills sessions to topical quizzes at conferences and a travelling handling collection of nursing artefacts. Visits frequently involve liaison with library staff in universities and hospitals too.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has been a dramatically expanded online offer during the same period. Regional contacts are able to highlight the services available and to explore collaborative opportunities. Challenges have presented themselves, however in terms of the impact upon staff workloads and removing LAS staff from the core functions of the library. Some regions are also more willing to engage than others.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way of working is still relatively new to LAS. This paper looks into what impact the regional contacts project has achieved and new methods of collaboration forged between LAS staff and other parties. This is done through a mixture of feedback gained during these outreach activities and through analysis of service use by region.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710211-EA2C-4240-9908-8C71D367D829}" type="slidenum">
              <a:rPr lang="en-GB" smtClean="0"/>
              <a:t>4</a:t>
            </a:fld>
            <a:endParaRPr lang="en-GB"/>
          </a:p>
        </p:txBody>
      </p:sp>
    </p:spTree>
    <p:extLst>
      <p:ext uri="{BB962C8B-B14F-4D97-AF65-F5344CB8AC3E}">
        <p14:creationId xmlns:p14="http://schemas.microsoft.com/office/powerpoint/2010/main" val="17367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B98057-A27E-47F8-BD9A-302358394758}"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3992298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B98057-A27E-47F8-BD9A-302358394758}"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292434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B98057-A27E-47F8-BD9A-302358394758}"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360126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B98057-A27E-47F8-BD9A-302358394758}"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314715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98057-A27E-47F8-BD9A-302358394758}" type="datetimeFigureOut">
              <a:rPr lang="en-GB" smtClean="0"/>
              <a:t>26/02/2019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220527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B98057-A27E-47F8-BD9A-302358394758}"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62103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B98057-A27E-47F8-BD9A-302358394758}" type="datetimeFigureOut">
              <a:rPr lang="en-GB" smtClean="0"/>
              <a:t>26/02/2019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123030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B98057-A27E-47F8-BD9A-302358394758}" type="datetimeFigureOut">
              <a:rPr lang="en-GB" smtClean="0"/>
              <a:t>26/02/2019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1470761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98057-A27E-47F8-BD9A-302358394758}" type="datetimeFigureOut">
              <a:rPr lang="en-GB" smtClean="0"/>
              <a:t>26/02/2019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327551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8057-A27E-47F8-BD9A-302358394758}"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194614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98057-A27E-47F8-BD9A-302358394758}" type="datetimeFigureOut">
              <a:rPr lang="en-GB" smtClean="0"/>
              <a:t>26/02/2019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8EAFD0-F34F-44D5-B983-57229EAC0654}" type="slidenum">
              <a:rPr lang="en-GB" smtClean="0"/>
              <a:t>‹#›</a:t>
            </a:fld>
            <a:endParaRPr lang="en-GB"/>
          </a:p>
        </p:txBody>
      </p:sp>
    </p:spTree>
    <p:extLst>
      <p:ext uri="{BB962C8B-B14F-4D97-AF65-F5344CB8AC3E}">
        <p14:creationId xmlns:p14="http://schemas.microsoft.com/office/powerpoint/2010/main" val="375678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98057-A27E-47F8-BD9A-302358394758}" type="datetimeFigureOut">
              <a:rPr lang="en-GB" smtClean="0"/>
              <a:t>26/02/2019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8EAFD0-F34F-44D5-B983-57229EAC0654}" type="slidenum">
              <a:rPr lang="en-GB" smtClean="0"/>
              <a:t>‹#›</a:t>
            </a:fld>
            <a:endParaRPr lang="en-GB"/>
          </a:p>
        </p:txBody>
      </p:sp>
    </p:spTree>
    <p:extLst>
      <p:ext uri="{BB962C8B-B14F-4D97-AF65-F5344CB8AC3E}">
        <p14:creationId xmlns:p14="http://schemas.microsoft.com/office/powerpoint/2010/main" val="90961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11.jpg"/><Relationship Id="rId4" Type="http://schemas.openxmlformats.org/officeDocument/2006/relationships/image" Target="../media/image2.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12.pn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17.png"/><Relationship Id="rId4" Type="http://schemas.openxmlformats.org/officeDocument/2006/relationships/image" Target="../media/image3.jp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0238"/>
            <a:ext cx="12192000" cy="227776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43" t="721"/>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30" t="38078" r="42163" b="9309"/>
          <a:stretch/>
        </p:blipFill>
        <p:spPr>
          <a:xfrm>
            <a:off x="6343933" y="2718485"/>
            <a:ext cx="5848067" cy="4139515"/>
          </a:xfrm>
          <a:prstGeom prst="rect">
            <a:avLst/>
          </a:prstGeom>
        </p:spPr>
      </p:pic>
      <p:pic>
        <p:nvPicPr>
          <p:cNvPr id="13" name="Picture 12" descr="Screen Shot 2016-05-24 at 07.38.07.png"/>
          <p:cNvPicPr>
            <a:picLocks noChangeAspect="1"/>
          </p:cNvPicPr>
          <p:nvPr/>
        </p:nvPicPr>
        <p:blipFill rotWithShape="1">
          <a:blip r:embed="rId6">
            <a:extLst>
              <a:ext uri="{28A0092B-C50C-407E-A947-70E740481C1C}">
                <a14:useLocalDpi xmlns:a14="http://schemas.microsoft.com/office/drawing/2010/main" val="0"/>
              </a:ext>
            </a:extLst>
          </a:blip>
          <a:srcRect l="271" t="-600"/>
          <a:stretch/>
        </p:blipFill>
        <p:spPr>
          <a:xfrm>
            <a:off x="32950" y="-41189"/>
            <a:ext cx="12159050" cy="6899189"/>
          </a:xfrm>
          <a:prstGeom prst="rect">
            <a:avLst/>
          </a:prstGeom>
        </p:spPr>
      </p:pic>
      <p:sp>
        <p:nvSpPr>
          <p:cNvPr id="15" name="TextBox 14"/>
          <p:cNvSpPr txBox="1"/>
          <p:nvPr/>
        </p:nvSpPr>
        <p:spPr>
          <a:xfrm>
            <a:off x="41188" y="112747"/>
            <a:ext cx="10272585" cy="892552"/>
          </a:xfrm>
          <a:prstGeom prst="rect">
            <a:avLst/>
          </a:prstGeom>
          <a:noFill/>
        </p:spPr>
        <p:txBody>
          <a:bodyPr wrap="square" rtlCol="0">
            <a:spAutoFit/>
          </a:bodyPr>
          <a:lstStyle/>
          <a:p>
            <a:r>
              <a:rPr lang="en-US" sz="5100" dirty="0" smtClean="0">
                <a:solidFill>
                  <a:schemeClr val="bg1"/>
                </a:solidFill>
              </a:rPr>
              <a:t>What is the Royal College of Nursing?</a:t>
            </a:r>
            <a:endParaRPr lang="en-US" sz="5100" dirty="0">
              <a:solidFill>
                <a:schemeClr val="bg1"/>
              </a:solidFill>
            </a:endParaRPr>
          </a:p>
        </p:txBody>
      </p:sp>
      <p:pic>
        <p:nvPicPr>
          <p:cNvPr id="3" name="Picture 2"/>
          <p:cNvPicPr>
            <a:picLocks noChangeAspect="1"/>
          </p:cNvPicPr>
          <p:nvPr/>
        </p:nvPicPr>
        <p:blipFill>
          <a:blip r:embed="rId7"/>
          <a:stretch>
            <a:fillRect/>
          </a:stretch>
        </p:blipFill>
        <p:spPr>
          <a:xfrm>
            <a:off x="219718" y="4788242"/>
            <a:ext cx="2905125" cy="1885950"/>
          </a:xfrm>
          <a:prstGeom prst="rect">
            <a:avLst/>
          </a:prstGeom>
        </p:spPr>
      </p:pic>
      <p:pic>
        <p:nvPicPr>
          <p:cNvPr id="11" name="Picture 10" descr="Screen Shot 2017-01-30 at 01.43.2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717" y="5683837"/>
            <a:ext cx="2027269" cy="949784"/>
          </a:xfrm>
          <a:prstGeom prst="rect">
            <a:avLst/>
          </a:prstGeom>
        </p:spPr>
      </p:pic>
      <p:pic>
        <p:nvPicPr>
          <p:cNvPr id="16" name="Picture 15"/>
          <p:cNvPicPr>
            <a:picLocks noChangeAspect="1"/>
          </p:cNvPicPr>
          <p:nvPr/>
        </p:nvPicPr>
        <p:blipFill rotWithShape="1">
          <a:blip r:embed="rId9"/>
          <a:srcRect l="178" t="1337"/>
          <a:stretch/>
        </p:blipFill>
        <p:spPr>
          <a:xfrm>
            <a:off x="980303" y="1375719"/>
            <a:ext cx="5579866" cy="4162980"/>
          </a:xfrm>
          <a:prstGeom prst="rect">
            <a:avLst/>
          </a:prstGeom>
        </p:spPr>
      </p:pic>
      <p:pic>
        <p:nvPicPr>
          <p:cNvPr id="17" name="Picture 16"/>
          <p:cNvPicPr>
            <a:picLocks noChangeAspect="1"/>
          </p:cNvPicPr>
          <p:nvPr/>
        </p:nvPicPr>
        <p:blipFill rotWithShape="1">
          <a:blip r:embed="rId10"/>
          <a:srcRect l="279" t="1238"/>
          <a:stretch/>
        </p:blipFill>
        <p:spPr>
          <a:xfrm>
            <a:off x="6560169" y="1375719"/>
            <a:ext cx="4882380" cy="4162980"/>
          </a:xfrm>
          <a:prstGeom prst="rect">
            <a:avLst/>
          </a:prstGeom>
        </p:spPr>
      </p:pic>
    </p:spTree>
    <p:extLst>
      <p:ext uri="{BB962C8B-B14F-4D97-AF65-F5344CB8AC3E}">
        <p14:creationId xmlns:p14="http://schemas.microsoft.com/office/powerpoint/2010/main" val="328665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0238"/>
            <a:ext cx="12192000" cy="227776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43" t="721"/>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30" t="38078" r="42163" b="9309"/>
          <a:stretch/>
        </p:blipFill>
        <p:spPr>
          <a:xfrm>
            <a:off x="6343933" y="2718485"/>
            <a:ext cx="5848067" cy="4139515"/>
          </a:xfrm>
          <a:prstGeom prst="rect">
            <a:avLst/>
          </a:prstGeom>
        </p:spPr>
      </p:pic>
      <p:pic>
        <p:nvPicPr>
          <p:cNvPr id="13" name="Picture 12" descr="Screen Shot 2016-05-24 at 07.38.07.png"/>
          <p:cNvPicPr>
            <a:picLocks noChangeAspect="1"/>
          </p:cNvPicPr>
          <p:nvPr/>
        </p:nvPicPr>
        <p:blipFill rotWithShape="1">
          <a:blip r:embed="rId6">
            <a:extLst>
              <a:ext uri="{28A0092B-C50C-407E-A947-70E740481C1C}">
                <a14:useLocalDpi xmlns:a14="http://schemas.microsoft.com/office/drawing/2010/main" val="0"/>
              </a:ext>
            </a:extLst>
          </a:blip>
          <a:srcRect l="271" t="-600"/>
          <a:stretch/>
        </p:blipFill>
        <p:spPr>
          <a:xfrm>
            <a:off x="41188" y="-41189"/>
            <a:ext cx="12159050" cy="6899189"/>
          </a:xfrm>
          <a:prstGeom prst="rect">
            <a:avLst/>
          </a:prstGeom>
        </p:spPr>
      </p:pic>
      <p:sp>
        <p:nvSpPr>
          <p:cNvPr id="15" name="TextBox 14"/>
          <p:cNvSpPr txBox="1"/>
          <p:nvPr/>
        </p:nvSpPr>
        <p:spPr>
          <a:xfrm>
            <a:off x="41188" y="112747"/>
            <a:ext cx="10272585" cy="892552"/>
          </a:xfrm>
          <a:prstGeom prst="rect">
            <a:avLst/>
          </a:prstGeom>
          <a:noFill/>
        </p:spPr>
        <p:txBody>
          <a:bodyPr wrap="square" rtlCol="0">
            <a:spAutoFit/>
          </a:bodyPr>
          <a:lstStyle/>
          <a:p>
            <a:r>
              <a:rPr lang="en-US" sz="5100" b="1" dirty="0" smtClean="0">
                <a:solidFill>
                  <a:schemeClr val="bg1"/>
                </a:solidFill>
              </a:rPr>
              <a:t>Subject guides</a:t>
            </a:r>
            <a:endParaRPr lang="en-US" sz="5100" b="1" dirty="0">
              <a:solidFill>
                <a:schemeClr val="bg1"/>
              </a:solidFill>
            </a:endParaRPr>
          </a:p>
        </p:txBody>
      </p:sp>
      <p:pic>
        <p:nvPicPr>
          <p:cNvPr id="3" name="Picture 2"/>
          <p:cNvPicPr>
            <a:picLocks noChangeAspect="1"/>
          </p:cNvPicPr>
          <p:nvPr/>
        </p:nvPicPr>
        <p:blipFill>
          <a:blip r:embed="rId7"/>
          <a:stretch>
            <a:fillRect/>
          </a:stretch>
        </p:blipFill>
        <p:spPr>
          <a:xfrm>
            <a:off x="219718" y="4788242"/>
            <a:ext cx="2905125" cy="1885950"/>
          </a:xfrm>
          <a:prstGeom prst="rect">
            <a:avLst/>
          </a:prstGeom>
        </p:spPr>
      </p:pic>
      <p:pic>
        <p:nvPicPr>
          <p:cNvPr id="11" name="Picture 10" descr="Screen Shot 2017-01-30 at 01.43.2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717" y="5683837"/>
            <a:ext cx="2027269" cy="949784"/>
          </a:xfrm>
          <a:prstGeom prst="rect">
            <a:avLst/>
          </a:prstGeom>
        </p:spPr>
      </p:pic>
      <p:pic>
        <p:nvPicPr>
          <p:cNvPr id="8" name="Picture 7"/>
          <p:cNvPicPr>
            <a:picLocks noChangeAspect="1"/>
          </p:cNvPicPr>
          <p:nvPr/>
        </p:nvPicPr>
        <p:blipFill rotWithShape="1">
          <a:blip r:embed="rId9"/>
          <a:srcRect t="349" r="2241"/>
          <a:stretch/>
        </p:blipFill>
        <p:spPr>
          <a:xfrm>
            <a:off x="4918794" y="322454"/>
            <a:ext cx="7273205" cy="5942820"/>
          </a:xfrm>
          <a:prstGeom prst="rect">
            <a:avLst/>
          </a:prstGeom>
        </p:spPr>
      </p:pic>
      <p:sp>
        <p:nvSpPr>
          <p:cNvPr id="9" name="TextBox 8"/>
          <p:cNvSpPr txBox="1"/>
          <p:nvPr/>
        </p:nvSpPr>
        <p:spPr>
          <a:xfrm>
            <a:off x="403653" y="1416893"/>
            <a:ext cx="4506903"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smtClean="0">
                <a:solidFill>
                  <a:schemeClr val="bg1"/>
                </a:solidFill>
              </a:rPr>
              <a:t>Key topics</a:t>
            </a:r>
          </a:p>
          <a:p>
            <a:pPr marL="285750" indent="-285750">
              <a:lnSpc>
                <a:spcPct val="150000"/>
              </a:lnSpc>
              <a:buFont typeface="Arial" panose="020B0604020202020204" pitchFamily="34" charset="0"/>
              <a:buChar char="•"/>
            </a:pPr>
            <a:r>
              <a:rPr lang="en-GB" sz="2400" dirty="0" smtClean="0">
                <a:solidFill>
                  <a:schemeClr val="bg1"/>
                </a:solidFill>
              </a:rPr>
              <a:t>Clinical leads &amp; forums</a:t>
            </a:r>
          </a:p>
          <a:p>
            <a:pPr marL="285750" indent="-285750">
              <a:lnSpc>
                <a:spcPct val="150000"/>
              </a:lnSpc>
              <a:buFont typeface="Arial" panose="020B0604020202020204" pitchFamily="34" charset="0"/>
              <a:buChar char="•"/>
            </a:pPr>
            <a:r>
              <a:rPr lang="en-GB" sz="2400" dirty="0" smtClean="0">
                <a:solidFill>
                  <a:schemeClr val="bg1"/>
                </a:solidFill>
              </a:rPr>
              <a:t>Videos</a:t>
            </a:r>
          </a:p>
          <a:p>
            <a:pPr marL="285750" indent="-285750">
              <a:lnSpc>
                <a:spcPct val="150000"/>
              </a:lnSpc>
              <a:buFont typeface="Arial" panose="020B0604020202020204" pitchFamily="34" charset="0"/>
              <a:buChar char="•"/>
            </a:pPr>
            <a:r>
              <a:rPr lang="en-GB" sz="2400" dirty="0" smtClean="0">
                <a:solidFill>
                  <a:schemeClr val="bg1"/>
                </a:solidFill>
              </a:rPr>
              <a:t>Library resources</a:t>
            </a:r>
          </a:p>
          <a:p>
            <a:pPr marL="285750" indent="-285750">
              <a:lnSpc>
                <a:spcPct val="150000"/>
              </a:lnSpc>
              <a:buFont typeface="Arial" panose="020B0604020202020204" pitchFamily="34" charset="0"/>
              <a:buChar char="•"/>
            </a:pPr>
            <a:r>
              <a:rPr lang="en-GB" sz="2400" dirty="0" smtClean="0">
                <a:solidFill>
                  <a:schemeClr val="bg1"/>
                </a:solidFill>
              </a:rPr>
              <a:t>Other resources worth exploring</a:t>
            </a:r>
          </a:p>
        </p:txBody>
      </p:sp>
    </p:spTree>
    <p:extLst>
      <p:ext uri="{BB962C8B-B14F-4D97-AF65-F5344CB8AC3E}">
        <p14:creationId xmlns:p14="http://schemas.microsoft.com/office/powerpoint/2010/main" val="3657482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0238"/>
            <a:ext cx="12192000" cy="22777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243" t="721"/>
          <a:stretch/>
        </p:blipFill>
        <p:spPr>
          <a:xfrm>
            <a:off x="0" y="0"/>
            <a:ext cx="1219200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530" t="38078" r="42163" b="9309"/>
          <a:stretch/>
        </p:blipFill>
        <p:spPr>
          <a:xfrm>
            <a:off x="6343933" y="2718485"/>
            <a:ext cx="5848067" cy="4139515"/>
          </a:xfrm>
          <a:prstGeom prst="rect">
            <a:avLst/>
          </a:prstGeom>
        </p:spPr>
      </p:pic>
      <p:pic>
        <p:nvPicPr>
          <p:cNvPr id="13" name="Picture 12" descr="Screen Shot 2016-05-24 at 07.38.07.png"/>
          <p:cNvPicPr>
            <a:picLocks noChangeAspect="1"/>
          </p:cNvPicPr>
          <p:nvPr/>
        </p:nvPicPr>
        <p:blipFill rotWithShape="1">
          <a:blip r:embed="rId7">
            <a:extLst>
              <a:ext uri="{28A0092B-C50C-407E-A947-70E740481C1C}">
                <a14:useLocalDpi xmlns:a14="http://schemas.microsoft.com/office/drawing/2010/main" val="0"/>
              </a:ext>
            </a:extLst>
          </a:blip>
          <a:srcRect l="271" t="-600"/>
          <a:stretch/>
        </p:blipFill>
        <p:spPr>
          <a:xfrm>
            <a:off x="41189" y="-20595"/>
            <a:ext cx="12159050" cy="6899189"/>
          </a:xfrm>
          <a:prstGeom prst="rect">
            <a:avLst/>
          </a:prstGeom>
        </p:spPr>
      </p:pic>
      <p:sp>
        <p:nvSpPr>
          <p:cNvPr id="15" name="TextBox 14"/>
          <p:cNvSpPr txBox="1"/>
          <p:nvPr/>
        </p:nvSpPr>
        <p:spPr>
          <a:xfrm>
            <a:off x="0" y="51335"/>
            <a:ext cx="10942423" cy="892552"/>
          </a:xfrm>
          <a:prstGeom prst="rect">
            <a:avLst/>
          </a:prstGeom>
          <a:noFill/>
        </p:spPr>
        <p:txBody>
          <a:bodyPr wrap="square" rtlCol="0">
            <a:spAutoFit/>
          </a:bodyPr>
          <a:lstStyle/>
          <a:p>
            <a:r>
              <a:rPr lang="en-US" sz="5100" b="1" dirty="0" smtClean="0">
                <a:solidFill>
                  <a:schemeClr val="bg1"/>
                </a:solidFill>
              </a:rPr>
              <a:t>Outreach</a:t>
            </a:r>
            <a:endParaRPr lang="en-US" sz="5100" b="1" dirty="0">
              <a:solidFill>
                <a:schemeClr val="bg1"/>
              </a:solidFill>
            </a:endParaRPr>
          </a:p>
        </p:txBody>
      </p:sp>
      <p:pic>
        <p:nvPicPr>
          <p:cNvPr id="3" name="Picture 2"/>
          <p:cNvPicPr>
            <a:picLocks noChangeAspect="1"/>
          </p:cNvPicPr>
          <p:nvPr/>
        </p:nvPicPr>
        <p:blipFill>
          <a:blip r:embed="rId8"/>
          <a:stretch>
            <a:fillRect/>
          </a:stretch>
        </p:blipFill>
        <p:spPr>
          <a:xfrm>
            <a:off x="219718" y="4788242"/>
            <a:ext cx="2905125" cy="1885950"/>
          </a:xfrm>
          <a:prstGeom prst="rect">
            <a:avLst/>
          </a:prstGeom>
        </p:spPr>
      </p:pic>
      <p:pic>
        <p:nvPicPr>
          <p:cNvPr id="11" name="Picture 10" descr="Screen Shot 2017-01-30 at 01.43.2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717" y="5683837"/>
            <a:ext cx="2027269" cy="949784"/>
          </a:xfrm>
          <a:prstGeom prst="rect">
            <a:avLst/>
          </a:prstGeom>
        </p:spPr>
      </p:pic>
      <p:sp>
        <p:nvSpPr>
          <p:cNvPr id="10" name="TextBox 9"/>
          <p:cNvSpPr txBox="1"/>
          <p:nvPr/>
        </p:nvSpPr>
        <p:spPr>
          <a:xfrm>
            <a:off x="130452" y="1254713"/>
            <a:ext cx="5777672"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smtClean="0">
                <a:solidFill>
                  <a:schemeClr val="bg1"/>
                </a:solidFill>
              </a:rPr>
              <a:t>Background </a:t>
            </a:r>
          </a:p>
          <a:p>
            <a:pPr marL="342900" indent="-342900">
              <a:lnSpc>
                <a:spcPct val="150000"/>
              </a:lnSpc>
              <a:buFontTx/>
              <a:buChar char="-"/>
            </a:pPr>
            <a:r>
              <a:rPr lang="en-GB" sz="2400" dirty="0" smtClean="0">
                <a:solidFill>
                  <a:schemeClr val="bg1"/>
                </a:solidFill>
              </a:rPr>
              <a:t>Introduced 2016</a:t>
            </a:r>
          </a:p>
        </p:txBody>
      </p:sp>
      <p:sp>
        <p:nvSpPr>
          <p:cNvPr id="12" name="TextBox 11"/>
          <p:cNvSpPr txBox="1"/>
          <p:nvPr/>
        </p:nvSpPr>
        <p:spPr>
          <a:xfrm>
            <a:off x="130452" y="2780326"/>
            <a:ext cx="5956200"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dirty="0" smtClean="0">
                <a:solidFill>
                  <a:schemeClr val="bg1"/>
                </a:solidFill>
              </a:rPr>
              <a:t>How it works – each library assistant:</a:t>
            </a:r>
          </a:p>
          <a:p>
            <a:pPr marL="342900" indent="-342900">
              <a:lnSpc>
                <a:spcPct val="150000"/>
              </a:lnSpc>
              <a:buFontTx/>
              <a:buChar char="-"/>
            </a:pPr>
            <a:r>
              <a:rPr lang="en-GB" sz="2400" dirty="0">
                <a:solidFill>
                  <a:schemeClr val="bg1"/>
                </a:solidFill>
              </a:rPr>
              <a:t>W</a:t>
            </a:r>
            <a:r>
              <a:rPr lang="en-GB" sz="2400" dirty="0" smtClean="0">
                <a:solidFill>
                  <a:schemeClr val="bg1"/>
                </a:solidFill>
              </a:rPr>
              <a:t>orks with a designated region</a:t>
            </a:r>
          </a:p>
          <a:p>
            <a:pPr marL="342900" indent="-342900">
              <a:lnSpc>
                <a:spcPct val="150000"/>
              </a:lnSpc>
              <a:buFontTx/>
              <a:buChar char="-"/>
            </a:pPr>
            <a:r>
              <a:rPr lang="en-GB" sz="2400" dirty="0" smtClean="0">
                <a:solidFill>
                  <a:schemeClr val="bg1"/>
                </a:solidFill>
              </a:rPr>
              <a:t>Informs regional staff about services</a:t>
            </a:r>
          </a:p>
          <a:p>
            <a:pPr marL="342900" indent="-342900">
              <a:lnSpc>
                <a:spcPct val="150000"/>
              </a:lnSpc>
              <a:buFontTx/>
              <a:buChar char="-"/>
            </a:pPr>
            <a:r>
              <a:rPr lang="en-GB" sz="2400" dirty="0" smtClean="0">
                <a:solidFill>
                  <a:schemeClr val="bg1"/>
                </a:solidFill>
              </a:rPr>
              <a:t>Promotes services to members</a:t>
            </a:r>
          </a:p>
          <a:p>
            <a:pPr marL="342900" indent="-342900">
              <a:lnSpc>
                <a:spcPct val="150000"/>
              </a:lnSpc>
              <a:buFontTx/>
              <a:buChar char="-"/>
            </a:pPr>
            <a:r>
              <a:rPr lang="en-GB" sz="2400" dirty="0" smtClean="0">
                <a:solidFill>
                  <a:schemeClr val="bg1"/>
                </a:solidFill>
              </a:rPr>
              <a:t>Attends events and meetings in each region</a:t>
            </a:r>
          </a:p>
        </p:txBody>
      </p:sp>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99890" y="9726"/>
            <a:ext cx="5200349" cy="6889463"/>
          </a:xfrm>
          <a:prstGeom prst="rect">
            <a:avLst/>
          </a:prstGeom>
        </p:spPr>
      </p:pic>
    </p:spTree>
    <p:extLst>
      <p:ext uri="{BB962C8B-B14F-4D97-AF65-F5344CB8AC3E}">
        <p14:creationId xmlns:p14="http://schemas.microsoft.com/office/powerpoint/2010/main" val="519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0238"/>
            <a:ext cx="12192000" cy="2277762"/>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243" t="721"/>
          <a:stretch/>
        </p:blipFill>
        <p:spPr>
          <a:xfrm>
            <a:off x="0" y="0"/>
            <a:ext cx="1219200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530" t="38078" r="42163" b="9309"/>
          <a:stretch/>
        </p:blipFill>
        <p:spPr>
          <a:xfrm>
            <a:off x="6343933" y="2718485"/>
            <a:ext cx="5848067" cy="4139515"/>
          </a:xfrm>
          <a:prstGeom prst="rect">
            <a:avLst/>
          </a:prstGeom>
        </p:spPr>
      </p:pic>
      <p:pic>
        <p:nvPicPr>
          <p:cNvPr id="13" name="Picture 12" descr="Screen Shot 2016-05-24 at 07.38.07.png"/>
          <p:cNvPicPr>
            <a:picLocks noChangeAspect="1"/>
          </p:cNvPicPr>
          <p:nvPr/>
        </p:nvPicPr>
        <p:blipFill rotWithShape="1">
          <a:blip r:embed="rId7">
            <a:extLst>
              <a:ext uri="{28A0092B-C50C-407E-A947-70E740481C1C}">
                <a14:useLocalDpi xmlns:a14="http://schemas.microsoft.com/office/drawing/2010/main" val="0"/>
              </a:ext>
            </a:extLst>
          </a:blip>
          <a:srcRect l="271" t="-600"/>
          <a:stretch/>
        </p:blipFill>
        <p:spPr>
          <a:xfrm>
            <a:off x="0" y="-41189"/>
            <a:ext cx="12159050" cy="6899189"/>
          </a:xfrm>
          <a:prstGeom prst="rect">
            <a:avLst/>
          </a:prstGeom>
        </p:spPr>
      </p:pic>
      <p:sp>
        <p:nvSpPr>
          <p:cNvPr id="15" name="TextBox 14"/>
          <p:cNvSpPr txBox="1"/>
          <p:nvPr/>
        </p:nvSpPr>
        <p:spPr>
          <a:xfrm>
            <a:off x="-16475" y="117714"/>
            <a:ext cx="10272585" cy="892552"/>
          </a:xfrm>
          <a:prstGeom prst="rect">
            <a:avLst/>
          </a:prstGeom>
          <a:noFill/>
        </p:spPr>
        <p:txBody>
          <a:bodyPr wrap="square" rtlCol="0">
            <a:spAutoFit/>
          </a:bodyPr>
          <a:lstStyle/>
          <a:p>
            <a:r>
              <a:rPr lang="en-US" sz="5100" b="1" dirty="0" smtClean="0">
                <a:solidFill>
                  <a:schemeClr val="bg1"/>
                </a:solidFill>
              </a:rPr>
              <a:t>Outreach</a:t>
            </a:r>
            <a:endParaRPr lang="en-US" sz="5100" b="1" dirty="0">
              <a:solidFill>
                <a:schemeClr val="bg1"/>
              </a:solidFill>
            </a:endParaRPr>
          </a:p>
        </p:txBody>
      </p:sp>
      <p:pic>
        <p:nvPicPr>
          <p:cNvPr id="3" name="Picture 2"/>
          <p:cNvPicPr>
            <a:picLocks noChangeAspect="1"/>
          </p:cNvPicPr>
          <p:nvPr/>
        </p:nvPicPr>
        <p:blipFill>
          <a:blip r:embed="rId8"/>
          <a:stretch>
            <a:fillRect/>
          </a:stretch>
        </p:blipFill>
        <p:spPr>
          <a:xfrm>
            <a:off x="219718" y="4788242"/>
            <a:ext cx="2905125" cy="1885950"/>
          </a:xfrm>
          <a:prstGeom prst="rect">
            <a:avLst/>
          </a:prstGeom>
        </p:spPr>
      </p:pic>
      <p:pic>
        <p:nvPicPr>
          <p:cNvPr id="11" name="Picture 10" descr="Screen Shot 2017-01-30 at 01.43.2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717" y="5683837"/>
            <a:ext cx="2027269" cy="949784"/>
          </a:xfrm>
          <a:prstGeom prst="rect">
            <a:avLst/>
          </a:prstGeom>
        </p:spPr>
      </p:pic>
      <p:sp>
        <p:nvSpPr>
          <p:cNvPr id="12" name="TextBox 11"/>
          <p:cNvSpPr txBox="1"/>
          <p:nvPr/>
        </p:nvSpPr>
        <p:spPr>
          <a:xfrm>
            <a:off x="277194" y="3521627"/>
            <a:ext cx="6186667"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smtClean="0">
                <a:solidFill>
                  <a:schemeClr val="bg1"/>
                </a:solidFill>
              </a:rPr>
              <a:t>Evaluation</a:t>
            </a:r>
          </a:p>
          <a:p>
            <a:pPr>
              <a:lnSpc>
                <a:spcPct val="150000"/>
              </a:lnSpc>
            </a:pPr>
            <a:r>
              <a:rPr lang="en-GB" sz="2400" dirty="0" smtClean="0">
                <a:solidFill>
                  <a:schemeClr val="bg1"/>
                </a:solidFill>
              </a:rPr>
              <a:t>-  103 events in 2018 – saw over 5,500 people</a:t>
            </a:r>
          </a:p>
          <a:p>
            <a:pPr>
              <a:lnSpc>
                <a:spcPct val="150000"/>
              </a:lnSpc>
            </a:pPr>
            <a:r>
              <a:rPr lang="en-GB" sz="2400" dirty="0" smtClean="0">
                <a:solidFill>
                  <a:schemeClr val="bg1"/>
                </a:solidFill>
              </a:rPr>
              <a:t>-  </a:t>
            </a:r>
            <a:r>
              <a:rPr lang="en-GB" sz="2400" dirty="0" err="1" smtClean="0">
                <a:solidFill>
                  <a:schemeClr val="bg1"/>
                </a:solidFill>
              </a:rPr>
              <a:t>eLibrary</a:t>
            </a:r>
            <a:r>
              <a:rPr lang="en-GB" sz="2400" dirty="0" smtClean="0">
                <a:solidFill>
                  <a:schemeClr val="bg1"/>
                </a:solidFill>
              </a:rPr>
              <a:t> Logins increased 78</a:t>
            </a:r>
            <a:r>
              <a:rPr lang="en-GB" sz="2400" dirty="0">
                <a:solidFill>
                  <a:schemeClr val="bg1"/>
                </a:solidFill>
              </a:rPr>
              <a:t>% </a:t>
            </a:r>
            <a:r>
              <a:rPr lang="en-GB" sz="2400" dirty="0" smtClean="0">
                <a:solidFill>
                  <a:schemeClr val="bg1"/>
                </a:solidFill>
              </a:rPr>
              <a:t/>
            </a:r>
            <a:br>
              <a:rPr lang="en-GB" sz="2400" dirty="0" smtClean="0">
                <a:solidFill>
                  <a:schemeClr val="bg1"/>
                </a:solidFill>
              </a:rPr>
            </a:br>
            <a:r>
              <a:rPr lang="en-GB" sz="2400" dirty="0" smtClean="0">
                <a:solidFill>
                  <a:schemeClr val="bg1"/>
                </a:solidFill>
              </a:rPr>
              <a:t>-  </a:t>
            </a:r>
            <a:r>
              <a:rPr lang="en-GB" sz="2400" dirty="0" err="1" smtClean="0">
                <a:solidFill>
                  <a:schemeClr val="bg1"/>
                </a:solidFill>
              </a:rPr>
              <a:t>eJournal</a:t>
            </a:r>
            <a:r>
              <a:rPr lang="en-GB" sz="2400" dirty="0" smtClean="0">
                <a:solidFill>
                  <a:schemeClr val="bg1"/>
                </a:solidFill>
              </a:rPr>
              <a:t> </a:t>
            </a:r>
            <a:r>
              <a:rPr lang="en-GB" sz="2400" dirty="0">
                <a:solidFill>
                  <a:schemeClr val="bg1"/>
                </a:solidFill>
              </a:rPr>
              <a:t>downloads by 18% </a:t>
            </a:r>
            <a:r>
              <a:rPr lang="en-GB" sz="2400" dirty="0" smtClean="0">
                <a:solidFill>
                  <a:schemeClr val="bg1"/>
                </a:solidFill>
              </a:rPr>
              <a:t>vs quarter 4 2017</a:t>
            </a:r>
          </a:p>
        </p:txBody>
      </p:sp>
      <p:sp>
        <p:nvSpPr>
          <p:cNvPr id="14" name="TextBox 13"/>
          <p:cNvSpPr txBox="1"/>
          <p:nvPr/>
        </p:nvSpPr>
        <p:spPr>
          <a:xfrm>
            <a:off x="219714" y="1213303"/>
            <a:ext cx="6953595"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400" b="1" dirty="0" smtClean="0">
                <a:solidFill>
                  <a:schemeClr val="bg1"/>
                </a:solidFill>
              </a:rPr>
              <a:t>Indicators of success</a:t>
            </a:r>
          </a:p>
          <a:p>
            <a:pPr marL="342900" indent="-342900">
              <a:lnSpc>
                <a:spcPct val="150000"/>
              </a:lnSpc>
              <a:buFontTx/>
              <a:buChar char="-"/>
            </a:pPr>
            <a:r>
              <a:rPr lang="en-GB" sz="2400" dirty="0" smtClean="0">
                <a:solidFill>
                  <a:schemeClr val="bg1"/>
                </a:solidFill>
              </a:rPr>
              <a:t>Measured through increased contacts with regions</a:t>
            </a:r>
          </a:p>
          <a:p>
            <a:pPr marL="342900" indent="-342900">
              <a:lnSpc>
                <a:spcPct val="150000"/>
              </a:lnSpc>
              <a:buFontTx/>
              <a:buChar char="-"/>
            </a:pPr>
            <a:r>
              <a:rPr lang="en-GB" sz="2400" dirty="0" smtClean="0">
                <a:solidFill>
                  <a:schemeClr val="bg1"/>
                </a:solidFill>
              </a:rPr>
              <a:t>Number of members interacted with</a:t>
            </a:r>
          </a:p>
          <a:p>
            <a:pPr marL="342900" indent="-342900">
              <a:lnSpc>
                <a:spcPct val="150000"/>
              </a:lnSpc>
              <a:buFontTx/>
              <a:buChar char="-"/>
            </a:pPr>
            <a:r>
              <a:rPr lang="en-GB" sz="2400" dirty="0">
                <a:solidFill>
                  <a:schemeClr val="bg1"/>
                </a:solidFill>
              </a:rPr>
              <a:t>Resource usage by </a:t>
            </a:r>
            <a:r>
              <a:rPr lang="en-GB" sz="2400" dirty="0" smtClean="0">
                <a:solidFill>
                  <a:schemeClr val="bg1"/>
                </a:solidFill>
              </a:rPr>
              <a:t>region</a:t>
            </a:r>
            <a:endParaRPr lang="en-GB" sz="2400" dirty="0">
              <a:solidFill>
                <a:schemeClr val="bg1"/>
              </a:solidFill>
            </a:endParaRPr>
          </a:p>
        </p:txBody>
      </p:sp>
      <p:pic>
        <p:nvPicPr>
          <p:cNvPr id="8" name="Picture 7"/>
          <p:cNvPicPr>
            <a:picLocks noChangeAspect="1"/>
          </p:cNvPicPr>
          <p:nvPr/>
        </p:nvPicPr>
        <p:blipFill>
          <a:blip r:embed="rId10"/>
          <a:stretch>
            <a:fillRect/>
          </a:stretch>
        </p:blipFill>
        <p:spPr>
          <a:xfrm>
            <a:off x="7664170" y="1"/>
            <a:ext cx="4544305" cy="6870644"/>
          </a:xfrm>
          <a:prstGeom prst="rect">
            <a:avLst/>
          </a:prstGeom>
        </p:spPr>
      </p:pic>
    </p:spTree>
    <p:extLst>
      <p:ext uri="{BB962C8B-B14F-4D97-AF65-F5344CB8AC3E}">
        <p14:creationId xmlns:p14="http://schemas.microsoft.com/office/powerpoint/2010/main" val="194324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82" t="4905" b="16509"/>
          <a:stretch/>
        </p:blipFill>
        <p:spPr>
          <a:xfrm>
            <a:off x="-18662" y="-27992"/>
            <a:ext cx="12210661" cy="6876661"/>
          </a:xfrm>
          <a:prstGeom prst="rect">
            <a:avLst/>
          </a:prstGeom>
          <a:ln>
            <a:noFill/>
          </a:ln>
        </p:spPr>
      </p:pic>
      <p:sp>
        <p:nvSpPr>
          <p:cNvPr id="15" name="TextBox 14"/>
          <p:cNvSpPr txBox="1"/>
          <p:nvPr/>
        </p:nvSpPr>
        <p:spPr>
          <a:xfrm>
            <a:off x="521825" y="192260"/>
            <a:ext cx="5189839" cy="892552"/>
          </a:xfrm>
          <a:prstGeom prst="rect">
            <a:avLst/>
          </a:prstGeom>
          <a:solidFill>
            <a:srgbClr val="EEF1DF">
              <a:alpha val="69804"/>
            </a:srgbClr>
          </a:solidFill>
          <a:ln w="28575">
            <a:solidFill>
              <a:schemeClr val="tx1"/>
            </a:solidFill>
          </a:ln>
        </p:spPr>
        <p:txBody>
          <a:bodyPr wrap="square" rtlCol="0">
            <a:spAutoFit/>
          </a:bodyPr>
          <a:lstStyle/>
          <a:p>
            <a:r>
              <a:rPr lang="en-US" sz="5100" b="1" dirty="0" smtClean="0">
                <a:solidFill>
                  <a:schemeClr val="bg2">
                    <a:lumMod val="10000"/>
                  </a:schemeClr>
                </a:solidFill>
              </a:rPr>
              <a:t>Online exhibition</a:t>
            </a:r>
            <a:endParaRPr lang="en-US" sz="5100" b="1" dirty="0">
              <a:solidFill>
                <a:schemeClr val="bg2">
                  <a:lumMod val="10000"/>
                </a:schemeClr>
              </a:solidFill>
            </a:endParaRPr>
          </a:p>
        </p:txBody>
      </p:sp>
      <p:sp>
        <p:nvSpPr>
          <p:cNvPr id="14" name="TextBox 13"/>
          <p:cNvSpPr txBox="1"/>
          <p:nvPr/>
        </p:nvSpPr>
        <p:spPr>
          <a:xfrm>
            <a:off x="1480635" y="1425179"/>
            <a:ext cx="7858238" cy="3970318"/>
          </a:xfrm>
          <a:prstGeom prst="rect">
            <a:avLst/>
          </a:prstGeom>
          <a:solidFill>
            <a:srgbClr val="E9E6D7">
              <a:alpha val="85098"/>
            </a:srgbClr>
          </a:solidFill>
          <a:ln w="12700">
            <a:solidFill>
              <a:schemeClr val="tx1"/>
            </a:solidFill>
          </a:ln>
        </p:spPr>
        <p:txBody>
          <a:bodyPr wrap="square" rtlCol="0">
            <a:spAutoFit/>
          </a:bodyPr>
          <a:lstStyle/>
          <a:p>
            <a:pPr marL="285750" indent="-285750">
              <a:lnSpc>
                <a:spcPct val="150000"/>
              </a:lnSpc>
              <a:buFont typeface="Arial" panose="020B0604020202020204" pitchFamily="34" charset="0"/>
              <a:buChar char="•"/>
            </a:pPr>
            <a:r>
              <a:rPr lang="en-GB" sz="2800" dirty="0" smtClean="0"/>
              <a:t>Quotes</a:t>
            </a:r>
          </a:p>
          <a:p>
            <a:pPr marL="285750" indent="-285750">
              <a:lnSpc>
                <a:spcPct val="150000"/>
              </a:lnSpc>
              <a:buFont typeface="Arial" panose="020B0604020202020204" pitchFamily="34" charset="0"/>
              <a:buChar char="•"/>
            </a:pPr>
            <a:r>
              <a:rPr lang="en-GB" sz="2800" dirty="0" smtClean="0"/>
              <a:t>Videos</a:t>
            </a:r>
          </a:p>
          <a:p>
            <a:pPr marL="285750" indent="-285750">
              <a:lnSpc>
                <a:spcPct val="150000"/>
              </a:lnSpc>
              <a:buFont typeface="Arial" panose="020B0604020202020204" pitchFamily="34" charset="0"/>
              <a:buChar char="•"/>
            </a:pPr>
            <a:r>
              <a:rPr lang="en-GB" sz="2800" dirty="0" smtClean="0"/>
              <a:t>Images / artwork from physical exhibition</a:t>
            </a:r>
          </a:p>
          <a:p>
            <a:pPr marL="285750" indent="-285750">
              <a:lnSpc>
                <a:spcPct val="150000"/>
              </a:lnSpc>
              <a:buFont typeface="Arial" panose="020B0604020202020204" pitchFamily="34" charset="0"/>
              <a:buChar char="•"/>
            </a:pPr>
            <a:r>
              <a:rPr lang="en-GB" sz="2800" dirty="0" smtClean="0"/>
              <a:t>Object cases with clickable ‘hot-spots’</a:t>
            </a:r>
          </a:p>
          <a:p>
            <a:pPr marL="285750" indent="-285750">
              <a:lnSpc>
                <a:spcPct val="150000"/>
              </a:lnSpc>
              <a:buFont typeface="Arial" panose="020B0604020202020204" pitchFamily="34" charset="0"/>
              <a:buChar char="•"/>
            </a:pPr>
            <a:r>
              <a:rPr lang="en-GB" sz="2800" dirty="0" smtClean="0"/>
              <a:t>Engage a much wider audience</a:t>
            </a:r>
          </a:p>
          <a:p>
            <a:pPr marL="285750" indent="-285750">
              <a:lnSpc>
                <a:spcPct val="150000"/>
              </a:lnSpc>
              <a:buFont typeface="Arial" panose="020B0604020202020204" pitchFamily="34" charset="0"/>
              <a:buChar char="•"/>
            </a:pPr>
            <a:r>
              <a:rPr lang="en-GB" sz="2800" dirty="0" smtClean="0"/>
              <a:t>Big uptake with over 443 average daily views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91150" y="1425179"/>
            <a:ext cx="762000" cy="581025"/>
          </a:xfrm>
          <a:prstGeom prst="rect">
            <a:avLst/>
          </a:prstGeom>
          <a:solidFill>
            <a:srgbClr val="000000">
              <a:alpha val="45098"/>
            </a:srgbClr>
          </a:solidFill>
          <a:ln w="12700">
            <a:solidFill>
              <a:schemeClr val="tx1"/>
            </a:solidFill>
          </a:ln>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6358" y="4814472"/>
            <a:ext cx="762000" cy="581025"/>
          </a:xfrm>
          <a:prstGeom prst="rect">
            <a:avLst/>
          </a:prstGeom>
          <a:solidFill>
            <a:srgbClr val="000000"/>
          </a:solidFill>
          <a:ln w="12700">
            <a:solidFill>
              <a:schemeClr val="tx1"/>
            </a:solidFill>
          </a:ln>
        </p:spPr>
      </p:pic>
    </p:spTree>
    <p:extLst>
      <p:ext uri="{BB962C8B-B14F-4D97-AF65-F5344CB8AC3E}">
        <p14:creationId xmlns:p14="http://schemas.microsoft.com/office/powerpoint/2010/main" val="1897027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82" t="4905" b="16509"/>
          <a:stretch/>
        </p:blipFill>
        <p:spPr>
          <a:xfrm>
            <a:off x="-18662" y="-27992"/>
            <a:ext cx="12210661" cy="6876661"/>
          </a:xfrm>
          <a:prstGeom prst="rect">
            <a:avLst/>
          </a:prstGeom>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65" y="255753"/>
            <a:ext cx="11836745" cy="6025126"/>
          </a:xfrm>
          <a:prstGeom prst="rect">
            <a:avLst/>
          </a:prstGeom>
          <a:ln w="19050" cmpd="sng">
            <a:solidFill>
              <a:schemeClr val="tx1">
                <a:alpha val="0"/>
              </a:schemeClr>
            </a:solidFill>
          </a:ln>
        </p:spPr>
      </p:pic>
    </p:spTree>
    <p:extLst>
      <p:ext uri="{BB962C8B-B14F-4D97-AF65-F5344CB8AC3E}">
        <p14:creationId xmlns:p14="http://schemas.microsoft.com/office/powerpoint/2010/main" val="39573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80238"/>
            <a:ext cx="12192000" cy="2277762"/>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43" t="721"/>
          <a:stretch/>
        </p:blipFill>
        <p:spPr>
          <a:xfrm>
            <a:off x="0" y="0"/>
            <a:ext cx="12192000"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530" t="38078" r="42163" b="9309"/>
          <a:stretch/>
        </p:blipFill>
        <p:spPr>
          <a:xfrm>
            <a:off x="6343933" y="2718485"/>
            <a:ext cx="5848067" cy="4139515"/>
          </a:xfrm>
          <a:prstGeom prst="rect">
            <a:avLst/>
          </a:prstGeom>
        </p:spPr>
      </p:pic>
      <p:pic>
        <p:nvPicPr>
          <p:cNvPr id="13" name="Picture 12" descr="Screen Shot 2016-05-24 at 07.38.07.png"/>
          <p:cNvPicPr>
            <a:picLocks noChangeAspect="1"/>
          </p:cNvPicPr>
          <p:nvPr/>
        </p:nvPicPr>
        <p:blipFill rotWithShape="1">
          <a:blip r:embed="rId6">
            <a:extLst>
              <a:ext uri="{28A0092B-C50C-407E-A947-70E740481C1C}">
                <a14:useLocalDpi xmlns:a14="http://schemas.microsoft.com/office/drawing/2010/main" val="0"/>
              </a:ext>
            </a:extLst>
          </a:blip>
          <a:srcRect l="271" t="-600"/>
          <a:stretch/>
        </p:blipFill>
        <p:spPr>
          <a:xfrm>
            <a:off x="32950" y="-44931"/>
            <a:ext cx="12159050" cy="6899189"/>
          </a:xfrm>
          <a:prstGeom prst="rect">
            <a:avLst/>
          </a:prstGeom>
        </p:spPr>
      </p:pic>
      <p:sp>
        <p:nvSpPr>
          <p:cNvPr id="15" name="TextBox 14"/>
          <p:cNvSpPr txBox="1"/>
          <p:nvPr/>
        </p:nvSpPr>
        <p:spPr>
          <a:xfrm>
            <a:off x="3964910" y="45360"/>
            <a:ext cx="5219258" cy="923330"/>
          </a:xfrm>
          <a:prstGeom prst="rect">
            <a:avLst/>
          </a:prstGeom>
          <a:noFill/>
        </p:spPr>
        <p:txBody>
          <a:bodyPr wrap="square" rtlCol="0">
            <a:spAutoFit/>
          </a:bodyPr>
          <a:lstStyle/>
          <a:p>
            <a:r>
              <a:rPr lang="en-US" sz="5400" dirty="0" smtClean="0">
                <a:solidFill>
                  <a:schemeClr val="bg1"/>
                </a:solidFill>
              </a:rPr>
              <a:t>Contact us:</a:t>
            </a:r>
            <a:endParaRPr lang="en-US" sz="5400" dirty="0">
              <a:solidFill>
                <a:schemeClr val="bg1"/>
              </a:solidFill>
            </a:endParaRPr>
          </a:p>
        </p:txBody>
      </p:sp>
      <p:sp>
        <p:nvSpPr>
          <p:cNvPr id="16" name="TextBox 15"/>
          <p:cNvSpPr txBox="1"/>
          <p:nvPr/>
        </p:nvSpPr>
        <p:spPr>
          <a:xfrm>
            <a:off x="1820562" y="2228128"/>
            <a:ext cx="7035114" cy="2862322"/>
          </a:xfrm>
          <a:prstGeom prst="rect">
            <a:avLst/>
          </a:prstGeom>
          <a:noFill/>
        </p:spPr>
        <p:txBody>
          <a:bodyPr wrap="square" rtlCol="0">
            <a:spAutoFit/>
          </a:bodyPr>
          <a:lstStyle/>
          <a:p>
            <a:pPr lvl="0" algn="ctr">
              <a:buSzPct val="25000"/>
            </a:pPr>
            <a:r>
              <a:rPr lang="en-GB" sz="2400" dirty="0">
                <a:solidFill>
                  <a:schemeClr val="bg1"/>
                </a:solidFill>
                <a:latin typeface="Arial"/>
                <a:ea typeface="Arial"/>
                <a:cs typeface="Arial"/>
                <a:sym typeface="Arial"/>
              </a:rPr>
              <a:t>Email: </a:t>
            </a:r>
            <a:r>
              <a:rPr lang="en-GB" sz="2400" dirty="0" smtClean="0">
                <a:solidFill>
                  <a:srgbClr val="00FFFF"/>
                </a:solidFill>
                <a:latin typeface="Arial"/>
                <a:ea typeface="Arial"/>
                <a:cs typeface="Arial"/>
                <a:sym typeface="Arial"/>
              </a:rPr>
              <a:t>rcn.library@rcn.org.uk</a:t>
            </a:r>
            <a:endParaRPr lang="en-GB" sz="2400" dirty="0">
              <a:solidFill>
                <a:srgbClr val="00FFFF"/>
              </a:solidFill>
              <a:latin typeface="Arial"/>
              <a:ea typeface="Arial"/>
              <a:cs typeface="Arial"/>
              <a:sym typeface="Arial"/>
            </a:endParaRPr>
          </a:p>
          <a:p>
            <a:pPr lvl="0" algn="ctr">
              <a:buSzPct val="25000"/>
            </a:pPr>
            <a:endParaRPr lang="en-GB" sz="2400" dirty="0">
              <a:solidFill>
                <a:schemeClr val="bg1"/>
              </a:solidFill>
              <a:latin typeface="Arial"/>
              <a:ea typeface="Arial"/>
              <a:cs typeface="Arial"/>
              <a:sym typeface="Arial"/>
            </a:endParaRPr>
          </a:p>
          <a:p>
            <a:pPr lvl="0" algn="ctr">
              <a:buSzPct val="25000"/>
            </a:pPr>
            <a:r>
              <a:rPr lang="en-GB" sz="2400" dirty="0">
                <a:solidFill>
                  <a:schemeClr val="bg1"/>
                </a:solidFill>
                <a:latin typeface="Arial"/>
                <a:ea typeface="Arial"/>
                <a:cs typeface="Arial"/>
                <a:sym typeface="Arial"/>
              </a:rPr>
              <a:t>Phone: 0345 337 3368</a:t>
            </a:r>
          </a:p>
          <a:p>
            <a:pPr lvl="0" algn="ctr">
              <a:buSzPct val="25000"/>
            </a:pPr>
            <a:endParaRPr lang="en-GB" sz="2400" dirty="0">
              <a:solidFill>
                <a:schemeClr val="bg1"/>
              </a:solidFill>
              <a:latin typeface="Arial"/>
              <a:ea typeface="Arial"/>
              <a:cs typeface="Arial"/>
              <a:sym typeface="Arial"/>
            </a:endParaRPr>
          </a:p>
          <a:p>
            <a:pPr lvl="0" algn="ctr">
              <a:buSzPct val="25000"/>
            </a:pPr>
            <a:endParaRPr lang="en-GB" sz="2400" dirty="0" smtClean="0">
              <a:solidFill>
                <a:schemeClr val="bg1"/>
              </a:solidFill>
              <a:latin typeface="Arial"/>
              <a:ea typeface="Arial"/>
              <a:cs typeface="Arial"/>
              <a:sym typeface="Arial"/>
            </a:endParaRPr>
          </a:p>
          <a:p>
            <a:pPr lvl="0" algn="ctr">
              <a:buSzPct val="25000"/>
            </a:pPr>
            <a:endParaRPr lang="en-GB" sz="2400" dirty="0">
              <a:solidFill>
                <a:schemeClr val="bg1"/>
              </a:solidFill>
              <a:latin typeface="Arial"/>
              <a:ea typeface="Arial"/>
              <a:cs typeface="Arial"/>
              <a:sym typeface="Arial"/>
            </a:endParaRPr>
          </a:p>
          <a:p>
            <a:pPr lvl="0" algn="ctr">
              <a:buSzPct val="25000"/>
            </a:pPr>
            <a:r>
              <a:rPr lang="en-GB" sz="2400" dirty="0" smtClean="0">
                <a:solidFill>
                  <a:schemeClr val="bg1"/>
                </a:solidFill>
                <a:ea typeface="Arial"/>
                <a:cs typeface="Arial"/>
                <a:sym typeface="Arial"/>
              </a:rPr>
              <a:t>Twitter</a:t>
            </a:r>
            <a:r>
              <a:rPr lang="en-GB" sz="2400" dirty="0">
                <a:solidFill>
                  <a:schemeClr val="bg1"/>
                </a:solidFill>
                <a:ea typeface="Arial"/>
                <a:cs typeface="Arial"/>
                <a:sym typeface="Arial"/>
              </a:rPr>
              <a:t>: @</a:t>
            </a:r>
            <a:r>
              <a:rPr lang="en-GB" sz="2400" dirty="0" err="1">
                <a:solidFill>
                  <a:schemeClr val="bg1"/>
                </a:solidFill>
                <a:ea typeface="Arial"/>
                <a:cs typeface="Arial"/>
                <a:sym typeface="Arial"/>
              </a:rPr>
              <a:t>RCNLibraries</a:t>
            </a:r>
            <a:endParaRPr lang="en-GB" sz="2400" dirty="0">
              <a:solidFill>
                <a:schemeClr val="bg1"/>
              </a:solidFill>
              <a:ea typeface="Arial"/>
              <a:cs typeface="Arial"/>
              <a:sym typeface="Arial"/>
            </a:endParaRPr>
          </a:p>
          <a:p>
            <a:pPr algn="ctr"/>
            <a:endParaRPr lang="en-GB" sz="1200" dirty="0" smtClean="0">
              <a:solidFill>
                <a:schemeClr val="bg1"/>
              </a:solidFill>
            </a:endParaRPr>
          </a:p>
        </p:txBody>
      </p:sp>
      <p:pic>
        <p:nvPicPr>
          <p:cNvPr id="3" name="Picture 2"/>
          <p:cNvPicPr>
            <a:picLocks noChangeAspect="1"/>
          </p:cNvPicPr>
          <p:nvPr/>
        </p:nvPicPr>
        <p:blipFill>
          <a:blip r:embed="rId7"/>
          <a:stretch>
            <a:fillRect/>
          </a:stretch>
        </p:blipFill>
        <p:spPr>
          <a:xfrm>
            <a:off x="219718" y="4788242"/>
            <a:ext cx="2905125" cy="1885950"/>
          </a:xfrm>
          <a:prstGeom prst="rect">
            <a:avLst/>
          </a:prstGeom>
        </p:spPr>
      </p:pic>
      <p:pic>
        <p:nvPicPr>
          <p:cNvPr id="11" name="Picture 10" descr="Screen Shot 2017-01-30 at 01.43.2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717" y="5683837"/>
            <a:ext cx="2027269" cy="949784"/>
          </a:xfrm>
          <a:prstGeom prst="rect">
            <a:avLst/>
          </a:prstGeom>
        </p:spPr>
      </p:pic>
      <p:pic>
        <p:nvPicPr>
          <p:cNvPr id="7" name="Picture 6"/>
          <p:cNvPicPr>
            <a:picLocks noChangeAspect="1"/>
          </p:cNvPicPr>
          <p:nvPr/>
        </p:nvPicPr>
        <p:blipFill>
          <a:blip r:embed="rId9"/>
          <a:stretch>
            <a:fillRect/>
          </a:stretch>
        </p:blipFill>
        <p:spPr>
          <a:xfrm>
            <a:off x="3007609" y="4374988"/>
            <a:ext cx="542900" cy="568068"/>
          </a:xfrm>
          <a:prstGeom prst="rect">
            <a:avLst/>
          </a:prstGeom>
        </p:spPr>
      </p:pic>
      <p:sp>
        <p:nvSpPr>
          <p:cNvPr id="8" name="TextBox 7"/>
          <p:cNvSpPr txBox="1"/>
          <p:nvPr/>
        </p:nvSpPr>
        <p:spPr>
          <a:xfrm>
            <a:off x="3392968" y="1287517"/>
            <a:ext cx="5791200" cy="523220"/>
          </a:xfrm>
          <a:prstGeom prst="rect">
            <a:avLst/>
          </a:prstGeom>
          <a:noFill/>
        </p:spPr>
        <p:txBody>
          <a:bodyPr wrap="square" rtlCol="0">
            <a:spAutoFit/>
          </a:bodyPr>
          <a:lstStyle/>
          <a:p>
            <a:r>
              <a:rPr lang="en-GB" sz="2800" dirty="0" smtClean="0">
                <a:solidFill>
                  <a:schemeClr val="bg1"/>
                </a:solidFill>
              </a:rPr>
              <a:t>Nadia Munir &amp; Kat Black</a:t>
            </a:r>
            <a:endParaRPr lang="en-GB" sz="2800" dirty="0">
              <a:solidFill>
                <a:schemeClr val="bg1"/>
              </a:solidFill>
            </a:endParaRPr>
          </a:p>
        </p:txBody>
      </p:sp>
      <p:pic>
        <p:nvPicPr>
          <p:cNvPr id="1026" name="Picture 2" descr="Image result for instagram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53959" y="5088869"/>
            <a:ext cx="596550" cy="5965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682314" y="5231027"/>
            <a:ext cx="3822356" cy="461665"/>
          </a:xfrm>
          <a:prstGeom prst="rect">
            <a:avLst/>
          </a:prstGeom>
          <a:noFill/>
        </p:spPr>
        <p:txBody>
          <a:bodyPr wrap="square" rtlCol="0">
            <a:spAutoFit/>
          </a:bodyPr>
          <a:lstStyle/>
          <a:p>
            <a:r>
              <a:rPr lang="en-GB" sz="2400" dirty="0" smtClean="0">
                <a:solidFill>
                  <a:schemeClr val="bg1"/>
                </a:solidFill>
              </a:rPr>
              <a:t>Instagram: @</a:t>
            </a:r>
            <a:r>
              <a:rPr lang="en-GB" sz="2400" dirty="0" err="1" smtClean="0">
                <a:solidFill>
                  <a:schemeClr val="bg1"/>
                </a:solidFill>
              </a:rPr>
              <a:t>RCNLibraries</a:t>
            </a:r>
            <a:endParaRPr lang="en-GB" sz="2400" dirty="0">
              <a:solidFill>
                <a:schemeClr val="bg1"/>
              </a:solidFill>
            </a:endParaRPr>
          </a:p>
        </p:txBody>
      </p:sp>
    </p:spTree>
    <p:extLst>
      <p:ext uri="{BB962C8B-B14F-4D97-AF65-F5344CB8AC3E}">
        <p14:creationId xmlns:p14="http://schemas.microsoft.com/office/powerpoint/2010/main" val="3816195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3338</TotalTime>
  <Words>156</Words>
  <Application>Microsoft Office PowerPoint</Application>
  <PresentationFormat>Widescreen</PresentationFormat>
  <Paragraphs>54</Paragraphs>
  <Slides>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College of Nursing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Segall</dc:creator>
  <cp:lastModifiedBy>Congrave, Hannah L.</cp:lastModifiedBy>
  <cp:revision>189</cp:revision>
  <dcterms:created xsi:type="dcterms:W3CDTF">2016-03-22T12:32:29Z</dcterms:created>
  <dcterms:modified xsi:type="dcterms:W3CDTF">2019-02-26T15:44:42Z</dcterms:modified>
</cp:coreProperties>
</file>