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273" r:id="rId6"/>
    <p:sldId id="258" r:id="rId7"/>
    <p:sldId id="277" r:id="rId8"/>
    <p:sldId id="279" r:id="rId9"/>
    <p:sldId id="259" r:id="rId10"/>
    <p:sldId id="260" r:id="rId11"/>
    <p:sldId id="261" r:id="rId12"/>
    <p:sldId id="262" r:id="rId13"/>
    <p:sldId id="263" r:id="rId14"/>
    <p:sldId id="275" r:id="rId15"/>
    <p:sldId id="256" r:id="rId16"/>
    <p:sldId id="257"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94BCA-492B-43A2-A91B-7CD6A20AAACB}" type="datetimeFigureOut">
              <a:rPr lang="en-GB" smtClean="0"/>
              <a:t>16/06/2019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0AEE6-C7B8-4254-9AB0-0D49F731795D}" type="slidenum">
              <a:rPr lang="en-GB" smtClean="0"/>
              <a:t>‹#›</a:t>
            </a:fld>
            <a:endParaRPr lang="en-GB" dirty="0"/>
          </a:p>
        </p:txBody>
      </p:sp>
    </p:spTree>
    <p:extLst>
      <p:ext uri="{BB962C8B-B14F-4D97-AF65-F5344CB8AC3E}">
        <p14:creationId xmlns:p14="http://schemas.microsoft.com/office/powerpoint/2010/main" val="97070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Title screen slide</a:t>
            </a:r>
            <a:endParaRPr lang="en-GB" dirty="0"/>
          </a:p>
        </p:txBody>
      </p:sp>
      <p:sp>
        <p:nvSpPr>
          <p:cNvPr id="4" name="Slide Number Placeholder 3"/>
          <p:cNvSpPr>
            <a:spLocks noGrp="1"/>
          </p:cNvSpPr>
          <p:nvPr>
            <p:ph type="sldNum" sz="quarter" idx="10"/>
          </p:nvPr>
        </p:nvSpPr>
        <p:spPr/>
        <p:txBody>
          <a:bodyPr/>
          <a:lstStyle/>
          <a:p>
            <a:fld id="{60E0AEE6-C7B8-4254-9AB0-0D49F731795D}" type="slidenum">
              <a:rPr lang="en-GB" smtClean="0"/>
              <a:t>1</a:t>
            </a:fld>
            <a:endParaRPr lang="en-GB" dirty="0"/>
          </a:p>
        </p:txBody>
      </p:sp>
    </p:spTree>
    <p:extLst>
      <p:ext uri="{BB962C8B-B14F-4D97-AF65-F5344CB8AC3E}">
        <p14:creationId xmlns:p14="http://schemas.microsoft.com/office/powerpoint/2010/main" val="5459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tear off section was added for research students to add their contact details as well as their topic of research and keywords. The talk at the research seminar was given by Sara and judging by the results – I think it was an extra 5 students signed up! Went down spectacularly so a huge pat on the back to Sara and it is so good that Sara is one of our research students and if you look at the check in sheets you often find For me! Of course Jill also did her PhD her at Birmingham and knows just how great it is to have that extra help and be pointed in directions that maybe a student would otherwise not think of looking.</a:t>
            </a:r>
          </a:p>
          <a:p>
            <a:endParaRPr lang="en-GB" dirty="0"/>
          </a:p>
        </p:txBody>
      </p:sp>
      <p:sp>
        <p:nvSpPr>
          <p:cNvPr id="4" name="Slide Number Placeholder 3"/>
          <p:cNvSpPr>
            <a:spLocks noGrp="1"/>
          </p:cNvSpPr>
          <p:nvPr>
            <p:ph type="sldNum" sz="quarter" idx="10"/>
          </p:nvPr>
        </p:nvSpPr>
        <p:spPr/>
        <p:txBody>
          <a:bodyPr/>
          <a:lstStyle/>
          <a:p>
            <a:fld id="{60E0AEE6-C7B8-4254-9AB0-0D49F731795D}" type="slidenum">
              <a:rPr lang="en-GB" smtClean="0"/>
              <a:t>12</a:t>
            </a:fld>
            <a:endParaRPr lang="en-GB" dirty="0"/>
          </a:p>
        </p:txBody>
      </p:sp>
    </p:spTree>
    <p:extLst>
      <p:ext uri="{BB962C8B-B14F-4D97-AF65-F5344CB8AC3E}">
        <p14:creationId xmlns:p14="http://schemas.microsoft.com/office/powerpoint/2010/main" val="2932820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we end with our current plasma screen shot which along with other library services’ notices is always on display in the conservatory area of the Institute. We have tried to cover every avenue in order to capture the attention of our research students and with such a positive response from our current users of the service and Karin’s support as our librarian and</a:t>
            </a:r>
            <a:r>
              <a:rPr lang="en-GB" baseline="0" dirty="0" smtClean="0"/>
              <a:t> </a:t>
            </a:r>
            <a:r>
              <a:rPr lang="en-GB" dirty="0" smtClean="0"/>
              <a:t>subject advisor we hope this service will continue for many years to come.</a:t>
            </a:r>
          </a:p>
          <a:p>
            <a:endParaRPr lang="en-GB" dirty="0" smtClean="0"/>
          </a:p>
          <a:p>
            <a:r>
              <a:rPr lang="en-GB" dirty="0" smtClean="0"/>
              <a:t>Questions – open to all and </a:t>
            </a:r>
            <a:r>
              <a:rPr lang="en-GB" smtClean="0"/>
              <a:t>be prepared .</a:t>
            </a:r>
            <a:endParaRPr lang="en-GB" dirty="0"/>
          </a:p>
        </p:txBody>
      </p:sp>
      <p:sp>
        <p:nvSpPr>
          <p:cNvPr id="4" name="Slide Number Placeholder 3"/>
          <p:cNvSpPr>
            <a:spLocks noGrp="1"/>
          </p:cNvSpPr>
          <p:nvPr>
            <p:ph type="sldNum" sz="quarter" idx="10"/>
          </p:nvPr>
        </p:nvSpPr>
        <p:spPr/>
        <p:txBody>
          <a:bodyPr/>
          <a:lstStyle/>
          <a:p>
            <a:fld id="{60E0AEE6-C7B8-4254-9AB0-0D49F731795D}" type="slidenum">
              <a:rPr lang="en-GB" smtClean="0"/>
              <a:t>13</a:t>
            </a:fld>
            <a:endParaRPr lang="en-GB" dirty="0"/>
          </a:p>
        </p:txBody>
      </p:sp>
    </p:spTree>
    <p:extLst>
      <p:ext uri="{BB962C8B-B14F-4D97-AF65-F5344CB8AC3E}">
        <p14:creationId xmlns:p14="http://schemas.microsoft.com/office/powerpoint/2010/main" val="2110910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It is a service set up in 2012 from an idea by the Shakespeare Institute Librarian Karin Brown to help our research students get the most out of the library by pointing them in the direction of articles and chapters of books in newly arrived stock that would be of interest to their research.</a:t>
            </a:r>
          </a:p>
          <a:p>
            <a:endParaRPr lang="en-GB" dirty="0" smtClean="0"/>
          </a:p>
          <a:p>
            <a:r>
              <a:rPr lang="en-GB" dirty="0" smtClean="0"/>
              <a:t>2. Flyers were made – like the one on the right - and distributed to the research students at the library induction sessions at the start of term. Students who expressed an interest in the service were asked to give their topic of research and some keywords to help the team identify relevant material.</a:t>
            </a:r>
          </a:p>
          <a:p>
            <a:endParaRPr lang="en-GB" dirty="0" smtClean="0"/>
          </a:p>
          <a:p>
            <a:r>
              <a:rPr lang="en-GB" dirty="0" smtClean="0"/>
              <a:t>3. Yes is the simple answer. Now in its fifth year it is going from strength to strength and is now run by a team of 3 staff.  This current academic year the service has 17 students and 1 academic member of staff. Last year the service was opened to our academic fellows and the team got a huge pat on the back and much thanks when the member of staff’s book was published.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 It does take a considerable amount of staff time but we are a post grad site and see our students on such a regular basis that we feel it’s actually good to know and discuss their topics of research more so for our distance learners, especially if we can point them to articles they can read on line.</a:t>
            </a:r>
            <a:r>
              <a:rPr lang="en-GB" baseline="0" dirty="0" smtClean="0"/>
              <a:t> Of course new stock does not arrive every day so the checking does not have to be done on every work shift and the team get on with their other day to day library routines but some of our journals do come on a regular basis like the TLS every Friday so Sara knows that it will be there for checking when she comes on duty on every Sunday.</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0E0AEE6-C7B8-4254-9AB0-0D49F731795D}" type="slidenum">
              <a:rPr lang="en-GB" smtClean="0"/>
              <a:t>2</a:t>
            </a:fld>
            <a:endParaRPr lang="en-GB"/>
          </a:p>
        </p:txBody>
      </p:sp>
    </p:spTree>
    <p:extLst>
      <p:ext uri="{BB962C8B-B14F-4D97-AF65-F5344CB8AC3E}">
        <p14:creationId xmlns:p14="http://schemas.microsoft.com/office/powerpoint/2010/main" val="242863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first step is to add the student’s details to our list of researchers and their titles.</a:t>
            </a:r>
          </a:p>
          <a:p>
            <a:r>
              <a:rPr lang="en-GB" dirty="0" smtClean="0"/>
              <a:t>This is an example of a page from our master list that the team work from and as information does change during the students period of study the list will get updated constantly. Email addresses have been removed for this presentation. </a:t>
            </a:r>
            <a:endParaRPr lang="en-GB" dirty="0"/>
          </a:p>
        </p:txBody>
      </p:sp>
      <p:sp>
        <p:nvSpPr>
          <p:cNvPr id="4" name="Slide Number Placeholder 3"/>
          <p:cNvSpPr>
            <a:spLocks noGrp="1"/>
          </p:cNvSpPr>
          <p:nvPr>
            <p:ph type="sldNum" sz="quarter" idx="10"/>
          </p:nvPr>
        </p:nvSpPr>
        <p:spPr/>
        <p:txBody>
          <a:bodyPr/>
          <a:lstStyle/>
          <a:p>
            <a:fld id="{60E0AEE6-C7B8-4254-9AB0-0D49F731795D}" type="slidenum">
              <a:rPr lang="en-GB" smtClean="0"/>
              <a:t>5</a:t>
            </a:fld>
            <a:endParaRPr lang="en-GB"/>
          </a:p>
        </p:txBody>
      </p:sp>
    </p:spTree>
    <p:extLst>
      <p:ext uri="{BB962C8B-B14F-4D97-AF65-F5344CB8AC3E}">
        <p14:creationId xmlns:p14="http://schemas.microsoft.com/office/powerpoint/2010/main" val="364151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new journals that arrive in the library are added to the check sheet – left hand side. A Current  Awareness  team member will then look at the journal to see if there are any relevant articles/ book reviews and add the details. Emails of relevant details will then be sent to the research students who can look for the articles when next in the library or view on line. </a:t>
            </a:r>
          </a:p>
          <a:p>
            <a:endParaRPr lang="en-GB" dirty="0"/>
          </a:p>
        </p:txBody>
      </p:sp>
      <p:sp>
        <p:nvSpPr>
          <p:cNvPr id="4" name="Slide Number Placeholder 3"/>
          <p:cNvSpPr>
            <a:spLocks noGrp="1"/>
          </p:cNvSpPr>
          <p:nvPr>
            <p:ph type="sldNum" sz="quarter" idx="10"/>
          </p:nvPr>
        </p:nvSpPr>
        <p:spPr/>
        <p:txBody>
          <a:bodyPr/>
          <a:lstStyle/>
          <a:p>
            <a:fld id="{60E0AEE6-C7B8-4254-9AB0-0D49F731795D}" type="slidenum">
              <a:rPr lang="en-GB" smtClean="0"/>
              <a:t>6</a:t>
            </a:fld>
            <a:endParaRPr lang="en-GB"/>
          </a:p>
        </p:txBody>
      </p:sp>
    </p:spTree>
    <p:extLst>
      <p:ext uri="{BB962C8B-B14F-4D97-AF65-F5344CB8AC3E}">
        <p14:creationId xmlns:p14="http://schemas.microsoft.com/office/powerpoint/2010/main" val="125215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 to the journals, all new books are added to a check sheet where a Current  Awareness team member will look at the book to see if there are any relevant chapters and add the details. Emails of relevant details will then be sent to the research students who can look for the book when next in the library. </a:t>
            </a:r>
          </a:p>
          <a:p>
            <a:endParaRPr lang="en-GB" dirty="0"/>
          </a:p>
        </p:txBody>
      </p:sp>
      <p:sp>
        <p:nvSpPr>
          <p:cNvPr id="4" name="Slide Number Placeholder 3"/>
          <p:cNvSpPr>
            <a:spLocks noGrp="1"/>
          </p:cNvSpPr>
          <p:nvPr>
            <p:ph type="sldNum" sz="quarter" idx="10"/>
          </p:nvPr>
        </p:nvSpPr>
        <p:spPr/>
        <p:txBody>
          <a:bodyPr/>
          <a:lstStyle/>
          <a:p>
            <a:fld id="{60E0AEE6-C7B8-4254-9AB0-0D49F731795D}" type="slidenum">
              <a:rPr lang="en-GB" smtClean="0"/>
              <a:t>7</a:t>
            </a:fld>
            <a:endParaRPr lang="en-GB"/>
          </a:p>
        </p:txBody>
      </p:sp>
    </p:spTree>
    <p:extLst>
      <p:ext uri="{BB962C8B-B14F-4D97-AF65-F5344CB8AC3E}">
        <p14:creationId xmlns:p14="http://schemas.microsoft.com/office/powerpoint/2010/main" val="251955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keep</a:t>
            </a:r>
            <a:r>
              <a:rPr lang="en-GB" baseline="0" dirty="0" smtClean="0"/>
              <a:t> spreadsheets of stats and in the first year we had just 7 research students signed up for the service which was run by just one member of staff.</a:t>
            </a:r>
          </a:p>
          <a:p>
            <a:r>
              <a:rPr lang="en-GB" baseline="0" dirty="0" smtClean="0"/>
              <a:t>During the following year the number of students had increased from 7 – 11 and another member of staff took on some of the workload of checking for articles in new books. </a:t>
            </a:r>
            <a:endParaRPr lang="en-GB" dirty="0"/>
          </a:p>
        </p:txBody>
      </p:sp>
      <p:sp>
        <p:nvSpPr>
          <p:cNvPr id="4" name="Slide Number Placeholder 3"/>
          <p:cNvSpPr>
            <a:spLocks noGrp="1"/>
          </p:cNvSpPr>
          <p:nvPr>
            <p:ph type="sldNum" sz="quarter" idx="10"/>
          </p:nvPr>
        </p:nvSpPr>
        <p:spPr/>
        <p:txBody>
          <a:bodyPr/>
          <a:lstStyle/>
          <a:p>
            <a:fld id="{60E0AEE6-C7B8-4254-9AB0-0D49F731795D}" type="slidenum">
              <a:rPr lang="en-GB" smtClean="0"/>
              <a:t>8</a:t>
            </a:fld>
            <a:endParaRPr lang="en-GB" dirty="0"/>
          </a:p>
        </p:txBody>
      </p:sp>
    </p:spTree>
    <p:extLst>
      <p:ext uri="{BB962C8B-B14F-4D97-AF65-F5344CB8AC3E}">
        <p14:creationId xmlns:p14="http://schemas.microsoft.com/office/powerpoint/2010/main" val="3109014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By the end of 2015 there were 15 research</a:t>
            </a:r>
            <a:r>
              <a:rPr lang="en-GB" sz="1400" baseline="0" dirty="0" smtClean="0"/>
              <a:t> students signed up and there were three members of staff working to offer the service to our research students. The service is still monitored by Anne Phillips who started the service and who adds all new stock to the check in sheets and speaks to the students who express an interest in signing up to the service;  Sara </a:t>
            </a:r>
            <a:r>
              <a:rPr lang="en-GB" sz="1400" baseline="0" dirty="0" err="1" smtClean="0"/>
              <a:t>Westh</a:t>
            </a:r>
            <a:r>
              <a:rPr lang="en-GB" sz="1400" baseline="0" dirty="0" smtClean="0"/>
              <a:t> (LSA), currently working towards her PhD at the Shakespeare Institute checks all the new journals when they arrive and makes a note of the relevant articles and Dr Jill Francis (LSA) who checks all new book material and co-ordinates the check-in sheets and emails the students. All the current working sheets are kept on the library’s Wiki pages which works fine except when someone forgets to check in. It’s easily done so we have made a note in bold letters Check in now when finished but it is not the end of the world when this happens. Having the working sheets on Wiki means the team members can leave messages for each other </a:t>
            </a:r>
            <a:r>
              <a:rPr lang="en-GB" sz="1400" baseline="0" dirty="0" err="1" smtClean="0"/>
              <a:t>eg</a:t>
            </a:r>
            <a:r>
              <a:rPr lang="en-GB" sz="1400" baseline="0" dirty="0" smtClean="0"/>
              <a:t> if a new research student is signing up Anne will leave a note for both Sara and Jill to say that the student is about to come on board and that she will add them to the research list along with their topic and keywords when she has spoken to the student. If Jill or Sara with their beady eyes spot a potential new book  for the library they will make a note on the wiki pages and Ann will bring to the attention of the senior information assistant Kate Welch.</a:t>
            </a:r>
            <a:endParaRPr lang="en-GB" sz="1400" dirty="0"/>
          </a:p>
        </p:txBody>
      </p:sp>
      <p:sp>
        <p:nvSpPr>
          <p:cNvPr id="4" name="Slide Number Placeholder 3"/>
          <p:cNvSpPr>
            <a:spLocks noGrp="1"/>
          </p:cNvSpPr>
          <p:nvPr>
            <p:ph type="sldNum" sz="quarter" idx="10"/>
          </p:nvPr>
        </p:nvSpPr>
        <p:spPr/>
        <p:txBody>
          <a:bodyPr/>
          <a:lstStyle/>
          <a:p>
            <a:fld id="{60E0AEE6-C7B8-4254-9AB0-0D49F731795D}" type="slidenum">
              <a:rPr lang="en-GB" smtClean="0"/>
              <a:t>9</a:t>
            </a:fld>
            <a:endParaRPr lang="en-GB" dirty="0"/>
          </a:p>
        </p:txBody>
      </p:sp>
    </p:spTree>
    <p:extLst>
      <p:ext uri="{BB962C8B-B14F-4D97-AF65-F5344CB8AC3E}">
        <p14:creationId xmlns:p14="http://schemas.microsoft.com/office/powerpoint/2010/main" val="253435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many comments but its good to make sure we are getting right</a:t>
            </a:r>
            <a:endParaRPr lang="en-GB" dirty="0"/>
          </a:p>
        </p:txBody>
      </p:sp>
      <p:sp>
        <p:nvSpPr>
          <p:cNvPr id="4" name="Slide Number Placeholder 3"/>
          <p:cNvSpPr>
            <a:spLocks noGrp="1"/>
          </p:cNvSpPr>
          <p:nvPr>
            <p:ph type="sldNum" sz="quarter" idx="10"/>
          </p:nvPr>
        </p:nvSpPr>
        <p:spPr/>
        <p:txBody>
          <a:bodyPr/>
          <a:lstStyle/>
          <a:p>
            <a:fld id="{60E0AEE6-C7B8-4254-9AB0-0D49F731795D}" type="slidenum">
              <a:rPr lang="en-GB" smtClean="0"/>
              <a:t>10</a:t>
            </a:fld>
            <a:endParaRPr lang="en-GB" dirty="0"/>
          </a:p>
        </p:txBody>
      </p:sp>
    </p:spTree>
    <p:extLst>
      <p:ext uri="{BB962C8B-B14F-4D97-AF65-F5344CB8AC3E}">
        <p14:creationId xmlns:p14="http://schemas.microsoft.com/office/powerpoint/2010/main" val="93182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Last year the team looked at new ways to promote the service . Flyers and word of mouth had worked previous</a:t>
            </a:r>
            <a:r>
              <a:rPr lang="en-GB" baseline="0" dirty="0" smtClean="0"/>
              <a:t> years but the team decided a </a:t>
            </a:r>
            <a:r>
              <a:rPr lang="en-GB" dirty="0" smtClean="0"/>
              <a:t>new Current Awareness leaflet was needed</a:t>
            </a:r>
            <a:r>
              <a:rPr lang="en-GB" baseline="0" dirty="0" smtClean="0"/>
              <a:t> and also a promotional talk at the research seminar of the first term. The above if the front cover for ur new leaflet which we give our to all our new research students on our library induction days for new students </a:t>
            </a:r>
            <a:endParaRPr lang="en-GB" dirty="0" smtClean="0"/>
          </a:p>
          <a:p>
            <a:endParaRPr lang="en-GB" dirty="0"/>
          </a:p>
        </p:txBody>
      </p:sp>
      <p:sp>
        <p:nvSpPr>
          <p:cNvPr id="4" name="Slide Number Placeholder 3"/>
          <p:cNvSpPr>
            <a:spLocks noGrp="1"/>
          </p:cNvSpPr>
          <p:nvPr>
            <p:ph type="sldNum" sz="quarter" idx="10"/>
          </p:nvPr>
        </p:nvSpPr>
        <p:spPr/>
        <p:txBody>
          <a:bodyPr/>
          <a:lstStyle/>
          <a:p>
            <a:fld id="{60E0AEE6-C7B8-4254-9AB0-0D49F731795D}" type="slidenum">
              <a:rPr lang="en-GB" smtClean="0"/>
              <a:t>11</a:t>
            </a:fld>
            <a:endParaRPr lang="en-GB" dirty="0"/>
          </a:p>
        </p:txBody>
      </p:sp>
    </p:spTree>
    <p:extLst>
      <p:ext uri="{BB962C8B-B14F-4D97-AF65-F5344CB8AC3E}">
        <p14:creationId xmlns:p14="http://schemas.microsoft.com/office/powerpoint/2010/main" val="115578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1E9A07-89AE-4189-AB31-B271648DB79F}" type="datetimeFigureOut">
              <a:rPr lang="en-GB" smtClean="0"/>
              <a:t>16/06/2019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54F703-C59A-4AFE-AA66-AC9277EBDC3D}" type="slidenum">
              <a:rPr lang="en-GB" smtClean="0"/>
              <a:t>‹#›</a:t>
            </a:fld>
            <a:endParaRPr lang="en-GB" dirty="0"/>
          </a:p>
        </p:txBody>
      </p:sp>
    </p:spTree>
    <p:extLst>
      <p:ext uri="{BB962C8B-B14F-4D97-AF65-F5344CB8AC3E}">
        <p14:creationId xmlns:p14="http://schemas.microsoft.com/office/powerpoint/2010/main" val="241853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1E9A07-89AE-4189-AB31-B271648DB79F}" type="datetimeFigureOut">
              <a:rPr lang="en-GB" smtClean="0"/>
              <a:t>16/06/2019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54F703-C59A-4AFE-AA66-AC9277EBDC3D}" type="slidenum">
              <a:rPr lang="en-GB" smtClean="0"/>
              <a:t>‹#›</a:t>
            </a:fld>
            <a:endParaRPr lang="en-GB" dirty="0"/>
          </a:p>
        </p:txBody>
      </p:sp>
    </p:spTree>
    <p:extLst>
      <p:ext uri="{BB962C8B-B14F-4D97-AF65-F5344CB8AC3E}">
        <p14:creationId xmlns:p14="http://schemas.microsoft.com/office/powerpoint/2010/main" val="317066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1E9A07-89AE-4189-AB31-B271648DB79F}" type="datetimeFigureOut">
              <a:rPr lang="en-GB" smtClean="0"/>
              <a:t>16/06/2019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54F703-C59A-4AFE-AA66-AC9277EBDC3D}" type="slidenum">
              <a:rPr lang="en-GB" smtClean="0"/>
              <a:t>‹#›</a:t>
            </a:fld>
            <a:endParaRPr lang="en-GB" dirty="0"/>
          </a:p>
        </p:txBody>
      </p:sp>
    </p:spTree>
    <p:extLst>
      <p:ext uri="{BB962C8B-B14F-4D97-AF65-F5344CB8AC3E}">
        <p14:creationId xmlns:p14="http://schemas.microsoft.com/office/powerpoint/2010/main" val="204286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1E9A07-89AE-4189-AB31-B271648DB79F}" type="datetimeFigureOut">
              <a:rPr lang="en-GB" smtClean="0"/>
              <a:t>16/06/2019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54F703-C59A-4AFE-AA66-AC9277EBDC3D}" type="slidenum">
              <a:rPr lang="en-GB" smtClean="0"/>
              <a:t>‹#›</a:t>
            </a:fld>
            <a:endParaRPr lang="en-GB" dirty="0"/>
          </a:p>
        </p:txBody>
      </p:sp>
    </p:spTree>
    <p:extLst>
      <p:ext uri="{BB962C8B-B14F-4D97-AF65-F5344CB8AC3E}">
        <p14:creationId xmlns:p14="http://schemas.microsoft.com/office/powerpoint/2010/main" val="315618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1E9A07-89AE-4189-AB31-B271648DB79F}" type="datetimeFigureOut">
              <a:rPr lang="en-GB" smtClean="0"/>
              <a:t>16/06/2019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54F703-C59A-4AFE-AA66-AC9277EBDC3D}" type="slidenum">
              <a:rPr lang="en-GB" smtClean="0"/>
              <a:t>‹#›</a:t>
            </a:fld>
            <a:endParaRPr lang="en-GB" dirty="0"/>
          </a:p>
        </p:txBody>
      </p:sp>
    </p:spTree>
    <p:extLst>
      <p:ext uri="{BB962C8B-B14F-4D97-AF65-F5344CB8AC3E}">
        <p14:creationId xmlns:p14="http://schemas.microsoft.com/office/powerpoint/2010/main" val="417044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91E9A07-89AE-4189-AB31-B271648DB79F}" type="datetimeFigureOut">
              <a:rPr lang="en-GB" smtClean="0"/>
              <a:t>16/06/2019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154F703-C59A-4AFE-AA66-AC9277EBDC3D}" type="slidenum">
              <a:rPr lang="en-GB" smtClean="0"/>
              <a:t>‹#›</a:t>
            </a:fld>
            <a:endParaRPr lang="en-GB" dirty="0"/>
          </a:p>
        </p:txBody>
      </p:sp>
    </p:spTree>
    <p:extLst>
      <p:ext uri="{BB962C8B-B14F-4D97-AF65-F5344CB8AC3E}">
        <p14:creationId xmlns:p14="http://schemas.microsoft.com/office/powerpoint/2010/main" val="335543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1E9A07-89AE-4189-AB31-B271648DB79F}" type="datetimeFigureOut">
              <a:rPr lang="en-GB" smtClean="0"/>
              <a:t>16/06/2019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154F703-C59A-4AFE-AA66-AC9277EBDC3D}" type="slidenum">
              <a:rPr lang="en-GB" smtClean="0"/>
              <a:t>‹#›</a:t>
            </a:fld>
            <a:endParaRPr lang="en-GB" dirty="0"/>
          </a:p>
        </p:txBody>
      </p:sp>
    </p:spTree>
    <p:extLst>
      <p:ext uri="{BB962C8B-B14F-4D97-AF65-F5344CB8AC3E}">
        <p14:creationId xmlns:p14="http://schemas.microsoft.com/office/powerpoint/2010/main" val="380629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91E9A07-89AE-4189-AB31-B271648DB79F}" type="datetimeFigureOut">
              <a:rPr lang="en-GB" smtClean="0"/>
              <a:t>16/06/2019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154F703-C59A-4AFE-AA66-AC9277EBDC3D}" type="slidenum">
              <a:rPr lang="en-GB" smtClean="0"/>
              <a:t>‹#›</a:t>
            </a:fld>
            <a:endParaRPr lang="en-GB" dirty="0"/>
          </a:p>
        </p:txBody>
      </p:sp>
    </p:spTree>
    <p:extLst>
      <p:ext uri="{BB962C8B-B14F-4D97-AF65-F5344CB8AC3E}">
        <p14:creationId xmlns:p14="http://schemas.microsoft.com/office/powerpoint/2010/main" val="222384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E9A07-89AE-4189-AB31-B271648DB79F}" type="datetimeFigureOut">
              <a:rPr lang="en-GB" smtClean="0"/>
              <a:t>16/06/2019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154F703-C59A-4AFE-AA66-AC9277EBDC3D}" type="slidenum">
              <a:rPr lang="en-GB" smtClean="0"/>
              <a:t>‹#›</a:t>
            </a:fld>
            <a:endParaRPr lang="en-GB" dirty="0"/>
          </a:p>
        </p:txBody>
      </p:sp>
    </p:spTree>
    <p:extLst>
      <p:ext uri="{BB962C8B-B14F-4D97-AF65-F5344CB8AC3E}">
        <p14:creationId xmlns:p14="http://schemas.microsoft.com/office/powerpoint/2010/main" val="99381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E9A07-89AE-4189-AB31-B271648DB79F}" type="datetimeFigureOut">
              <a:rPr lang="en-GB" smtClean="0"/>
              <a:t>16/06/2019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154F703-C59A-4AFE-AA66-AC9277EBDC3D}" type="slidenum">
              <a:rPr lang="en-GB" smtClean="0"/>
              <a:t>‹#›</a:t>
            </a:fld>
            <a:endParaRPr lang="en-GB" dirty="0"/>
          </a:p>
        </p:txBody>
      </p:sp>
    </p:spTree>
    <p:extLst>
      <p:ext uri="{BB962C8B-B14F-4D97-AF65-F5344CB8AC3E}">
        <p14:creationId xmlns:p14="http://schemas.microsoft.com/office/powerpoint/2010/main" val="409136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1E9A07-89AE-4189-AB31-B271648DB79F}" type="datetimeFigureOut">
              <a:rPr lang="en-GB" smtClean="0"/>
              <a:t>16/06/2019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154F703-C59A-4AFE-AA66-AC9277EBDC3D}" type="slidenum">
              <a:rPr lang="en-GB" smtClean="0"/>
              <a:t>‹#›</a:t>
            </a:fld>
            <a:endParaRPr lang="en-GB" dirty="0"/>
          </a:p>
        </p:txBody>
      </p:sp>
    </p:spTree>
    <p:extLst>
      <p:ext uri="{BB962C8B-B14F-4D97-AF65-F5344CB8AC3E}">
        <p14:creationId xmlns:p14="http://schemas.microsoft.com/office/powerpoint/2010/main" val="71420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E9A07-89AE-4189-AB31-B271648DB79F}" type="datetimeFigureOut">
              <a:rPr lang="en-GB" smtClean="0"/>
              <a:t>16/06/2019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4F703-C59A-4AFE-AA66-AC9277EBDC3D}" type="slidenum">
              <a:rPr lang="en-GB" smtClean="0"/>
              <a:t>‹#›</a:t>
            </a:fld>
            <a:endParaRPr lang="en-GB" dirty="0"/>
          </a:p>
        </p:txBody>
      </p:sp>
    </p:spTree>
    <p:extLst>
      <p:ext uri="{BB962C8B-B14F-4D97-AF65-F5344CB8AC3E}">
        <p14:creationId xmlns:p14="http://schemas.microsoft.com/office/powerpoint/2010/main" val="315909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052736"/>
            <a:ext cx="8606855" cy="5472608"/>
          </a:xfrm>
        </p:spPr>
      </p:pic>
      <p:sp>
        <p:nvSpPr>
          <p:cNvPr id="6" name="TextBox 5"/>
          <p:cNvSpPr txBox="1"/>
          <p:nvPr/>
        </p:nvSpPr>
        <p:spPr>
          <a:xfrm>
            <a:off x="3707904" y="276374"/>
            <a:ext cx="4524648" cy="646331"/>
          </a:xfrm>
          <a:prstGeom prst="rect">
            <a:avLst/>
          </a:prstGeom>
          <a:noFill/>
        </p:spPr>
        <p:txBody>
          <a:bodyPr wrap="square" rtlCol="0">
            <a:spAutoFit/>
          </a:bodyPr>
          <a:lstStyle/>
          <a:p>
            <a:pPr algn="ctr"/>
            <a:r>
              <a:rPr lang="en-GB" b="1" dirty="0" smtClean="0"/>
              <a:t>The Shakespeare Institute Library’s</a:t>
            </a:r>
          </a:p>
          <a:p>
            <a:pPr algn="ctr"/>
            <a:r>
              <a:rPr lang="en-GB" b="1" dirty="0" smtClean="0"/>
              <a:t> Current Awareness Service</a:t>
            </a:r>
            <a:endParaRPr lang="en-GB"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55955"/>
            <a:ext cx="332422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3028" y="255954"/>
            <a:ext cx="8943468" cy="6376109"/>
          </a:xfrm>
          <a:prstGeom prst="rect">
            <a:avLst/>
          </a:prstGeom>
          <a:noFill/>
          <a:ln w="38100">
            <a:solidFill>
              <a:schemeClr val="tx1"/>
            </a:solidFill>
          </a:ln>
        </p:spPr>
        <p:txBody>
          <a:bodyPr wrap="square" rtlCol="0">
            <a:spAutoFit/>
          </a:bodyPr>
          <a:lstStyle/>
          <a:p>
            <a:endParaRPr lang="en-GB" dirty="0"/>
          </a:p>
        </p:txBody>
      </p:sp>
      <p:sp>
        <p:nvSpPr>
          <p:cNvPr id="7" name="TextBox 6"/>
          <p:cNvSpPr txBox="1"/>
          <p:nvPr/>
        </p:nvSpPr>
        <p:spPr>
          <a:xfrm>
            <a:off x="179512" y="922705"/>
            <a:ext cx="8784976" cy="5818661"/>
          </a:xfrm>
          <a:prstGeom prst="rect">
            <a:avLst/>
          </a:prstGeom>
          <a:noFill/>
          <a:ln w="38100">
            <a:solidFill>
              <a:srgbClr val="663300"/>
            </a:solidFill>
          </a:ln>
        </p:spPr>
        <p:txBody>
          <a:bodyPr wrap="square" rtlCol="0">
            <a:spAutoFit/>
          </a:bodyPr>
          <a:lstStyle/>
          <a:p>
            <a:endParaRPr lang="en-GB" dirty="0"/>
          </a:p>
        </p:txBody>
      </p:sp>
    </p:spTree>
    <p:extLst>
      <p:ext uri="{BB962C8B-B14F-4D97-AF65-F5344CB8AC3E}">
        <p14:creationId xmlns:p14="http://schemas.microsoft.com/office/powerpoint/2010/main" val="373316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78098"/>
          </a:xfrm>
        </p:spPr>
        <p:txBody>
          <a:bodyPr>
            <a:normAutofit/>
          </a:bodyPr>
          <a:lstStyle/>
          <a:p>
            <a:pPr algn="l"/>
            <a:r>
              <a:rPr lang="en-GB" sz="1800" b="1" dirty="0" smtClean="0"/>
              <a:t>Student Feedback:</a:t>
            </a:r>
            <a:endParaRPr lang="en-GB" sz="1800" b="1" dirty="0"/>
          </a:p>
        </p:txBody>
      </p:sp>
      <p:sp>
        <p:nvSpPr>
          <p:cNvPr id="3" name="Content Placeholder 2"/>
          <p:cNvSpPr>
            <a:spLocks noGrp="1"/>
          </p:cNvSpPr>
          <p:nvPr>
            <p:ph idx="1"/>
          </p:nvPr>
        </p:nvSpPr>
        <p:spPr>
          <a:xfrm>
            <a:off x="467544" y="1268760"/>
            <a:ext cx="8229600" cy="4309939"/>
          </a:xfrm>
        </p:spPr>
        <p:txBody>
          <a:bodyPr>
            <a:normAutofit/>
          </a:bodyPr>
          <a:lstStyle/>
          <a:p>
            <a:r>
              <a:rPr lang="en-GB" sz="1400" b="1" dirty="0" smtClean="0"/>
              <a:t>Particularly useful and </a:t>
            </a:r>
            <a:r>
              <a:rPr lang="en-GB" sz="1800" b="1" dirty="0" smtClean="0"/>
              <a:t>I can get it online! </a:t>
            </a:r>
            <a:r>
              <a:rPr lang="en-GB" sz="1400" b="1" dirty="0" smtClean="0"/>
              <a:t>I’m glad to have that pointed out</a:t>
            </a:r>
          </a:p>
          <a:p>
            <a:r>
              <a:rPr lang="en-GB" sz="1400" dirty="0" smtClean="0"/>
              <a:t>Fantastic to hear about </a:t>
            </a:r>
            <a:r>
              <a:rPr lang="en-GB" sz="1800" b="1" dirty="0" smtClean="0"/>
              <a:t>new books</a:t>
            </a:r>
            <a:r>
              <a:rPr lang="en-GB" sz="1800" dirty="0" smtClean="0"/>
              <a:t> </a:t>
            </a:r>
            <a:r>
              <a:rPr lang="en-GB" sz="1400" dirty="0" smtClean="0"/>
              <a:t>as otherwise would potentially overlook them</a:t>
            </a:r>
            <a:endParaRPr lang="en-GB" sz="1800" b="1" dirty="0" smtClean="0"/>
          </a:p>
          <a:p>
            <a:r>
              <a:rPr lang="en-GB" sz="1400" dirty="0" smtClean="0"/>
              <a:t>You can bet the Shakespeare librarians are going to </a:t>
            </a:r>
            <a:r>
              <a:rPr lang="en-GB" sz="1800" b="1" dirty="0" smtClean="0"/>
              <a:t>feature in my PhD</a:t>
            </a:r>
          </a:p>
          <a:p>
            <a:r>
              <a:rPr lang="en-GB" sz="1400" dirty="0" smtClean="0"/>
              <a:t>Is it possible </a:t>
            </a:r>
            <a:r>
              <a:rPr lang="en-GB" sz="1800" b="1" dirty="0" smtClean="0"/>
              <a:t>to scan </a:t>
            </a:r>
            <a:r>
              <a:rPr lang="en-GB" sz="1400" dirty="0" smtClean="0"/>
              <a:t>articles as I am based in Hong Kong</a:t>
            </a:r>
          </a:p>
          <a:p>
            <a:r>
              <a:rPr lang="en-GB" sz="1400" dirty="0" smtClean="0"/>
              <a:t>For a student who </a:t>
            </a:r>
            <a:r>
              <a:rPr lang="en-GB" sz="1800" b="1" dirty="0" smtClean="0"/>
              <a:t>does not live in Stratford </a:t>
            </a:r>
            <a:r>
              <a:rPr lang="en-GB" sz="1400" dirty="0" smtClean="0"/>
              <a:t>the emails have been my only contact with the Institute</a:t>
            </a:r>
          </a:p>
          <a:p>
            <a:r>
              <a:rPr lang="en-GB" sz="1400" dirty="0" smtClean="0"/>
              <a:t>Even when on a more general note they help me in a most decisive way to keep in touch with what is going </a:t>
            </a:r>
            <a:r>
              <a:rPr lang="en-GB" sz="1800" b="1" dirty="0" smtClean="0"/>
              <a:t>on in the discipline </a:t>
            </a:r>
            <a:r>
              <a:rPr lang="en-GB" sz="1400" dirty="0" smtClean="0"/>
              <a:t>more broadly which is of tremendous help</a:t>
            </a:r>
          </a:p>
          <a:p>
            <a:r>
              <a:rPr lang="en-GB" sz="1400" dirty="0" smtClean="0"/>
              <a:t>Thanks very much! Huang is one of the </a:t>
            </a:r>
            <a:r>
              <a:rPr lang="en-GB" sz="1800" b="1" dirty="0" smtClean="0"/>
              <a:t>main authors I reference</a:t>
            </a:r>
            <a:r>
              <a:rPr lang="en-GB" sz="1400" dirty="0" smtClean="0"/>
              <a:t>, and I met Minami a month ago. I would be interested to read the review.</a:t>
            </a:r>
          </a:p>
          <a:p>
            <a:r>
              <a:rPr lang="en-GB" sz="1400" dirty="0" smtClean="0"/>
              <a:t>Thanks, the second of those looks particularly interesting, and I can get it online. I’m glad to have </a:t>
            </a:r>
            <a:r>
              <a:rPr lang="en-GB" sz="1800" b="1" dirty="0" smtClean="0"/>
              <a:t>that pointed out.</a:t>
            </a:r>
          </a:p>
          <a:p>
            <a:r>
              <a:rPr lang="en-GB" sz="1400" dirty="0" smtClean="0"/>
              <a:t>I think this is one of the best and most </a:t>
            </a:r>
            <a:r>
              <a:rPr lang="en-GB" sz="1800" b="1" dirty="0" smtClean="0"/>
              <a:t>unique services </a:t>
            </a:r>
            <a:r>
              <a:rPr lang="en-GB" sz="1400" dirty="0" smtClean="0"/>
              <a:t>provided by the Shakespeare Institute Library</a:t>
            </a:r>
          </a:p>
          <a:p>
            <a:r>
              <a:rPr lang="en-GB" sz="1800" b="1" dirty="0" smtClean="0"/>
              <a:t>Brilliant, </a:t>
            </a:r>
            <a:r>
              <a:rPr lang="en-GB" sz="1400" dirty="0" smtClean="0"/>
              <a:t>Thanks!</a:t>
            </a:r>
          </a:p>
          <a:p>
            <a:endParaRPr lang="en-GB" sz="1400" dirty="0" smtClean="0"/>
          </a:p>
          <a:p>
            <a:endParaRPr lang="en-GB" sz="1400" dirty="0" smtClean="0"/>
          </a:p>
          <a:p>
            <a:endParaRPr lang="en-GB" sz="1800" b="1" dirty="0" smtClean="0"/>
          </a:p>
          <a:p>
            <a:endParaRPr lang="en-GB" sz="1800" b="1" dirty="0"/>
          </a:p>
        </p:txBody>
      </p:sp>
    </p:spTree>
    <p:extLst>
      <p:ext uri="{BB962C8B-B14F-4D97-AF65-F5344CB8AC3E}">
        <p14:creationId xmlns:p14="http://schemas.microsoft.com/office/powerpoint/2010/main" val="341999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62215"/>
            <a:ext cx="7273892" cy="5620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404664"/>
            <a:ext cx="7344816" cy="369332"/>
          </a:xfrm>
          <a:prstGeom prst="rect">
            <a:avLst/>
          </a:prstGeom>
          <a:noFill/>
        </p:spPr>
        <p:txBody>
          <a:bodyPr wrap="square" rtlCol="0">
            <a:spAutoFit/>
          </a:bodyPr>
          <a:lstStyle/>
          <a:p>
            <a:r>
              <a:rPr lang="en-GB" b="1" dirty="0" smtClean="0"/>
              <a:t>Promoting the service - Current </a:t>
            </a:r>
            <a:r>
              <a:rPr lang="en-GB" b="1" dirty="0"/>
              <a:t>Awareness leaflet </a:t>
            </a:r>
            <a:endParaRPr lang="en-GB" b="1" dirty="0" smtClean="0"/>
          </a:p>
        </p:txBody>
      </p:sp>
    </p:spTree>
    <p:extLst>
      <p:ext uri="{BB962C8B-B14F-4D97-AF65-F5344CB8AC3E}">
        <p14:creationId xmlns:p14="http://schemas.microsoft.com/office/powerpoint/2010/main" val="163531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692696"/>
            <a:ext cx="7645743" cy="590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0188" y="255470"/>
            <a:ext cx="7560840" cy="369332"/>
          </a:xfrm>
          <a:prstGeom prst="rect">
            <a:avLst/>
          </a:prstGeom>
          <a:noFill/>
        </p:spPr>
        <p:txBody>
          <a:bodyPr wrap="square" rtlCol="0">
            <a:spAutoFit/>
          </a:bodyPr>
          <a:lstStyle/>
          <a:p>
            <a:r>
              <a:rPr lang="en-GB" b="1" dirty="0" smtClean="0"/>
              <a:t>Reverse side of Current Awareness leaflet with the tear off section:</a:t>
            </a:r>
            <a:endParaRPr lang="en-GB" b="1" dirty="0"/>
          </a:p>
        </p:txBody>
      </p:sp>
    </p:spTree>
    <p:extLst>
      <p:ext uri="{BB962C8B-B14F-4D97-AF65-F5344CB8AC3E}">
        <p14:creationId xmlns:p14="http://schemas.microsoft.com/office/powerpoint/2010/main" val="2786886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980728"/>
            <a:ext cx="8795218" cy="4948776"/>
          </a:xfrm>
          <a:prstGeom prst="rect">
            <a:avLst/>
          </a:prstGeom>
        </p:spPr>
      </p:pic>
      <p:sp>
        <p:nvSpPr>
          <p:cNvPr id="2" name="TextBox 1"/>
          <p:cNvSpPr txBox="1"/>
          <p:nvPr/>
        </p:nvSpPr>
        <p:spPr>
          <a:xfrm>
            <a:off x="755576" y="404664"/>
            <a:ext cx="7488832" cy="369332"/>
          </a:xfrm>
          <a:prstGeom prst="rect">
            <a:avLst/>
          </a:prstGeom>
          <a:noFill/>
        </p:spPr>
        <p:txBody>
          <a:bodyPr wrap="square" rtlCol="0">
            <a:spAutoFit/>
          </a:bodyPr>
          <a:lstStyle/>
          <a:p>
            <a:r>
              <a:rPr lang="en-GB" b="1" dirty="0" smtClean="0"/>
              <a:t>Always keen to promote library services </a:t>
            </a:r>
            <a:endParaRPr lang="en-GB" b="1" dirty="0"/>
          </a:p>
        </p:txBody>
      </p:sp>
    </p:spTree>
    <p:extLst>
      <p:ext uri="{BB962C8B-B14F-4D97-AF65-F5344CB8AC3E}">
        <p14:creationId xmlns:p14="http://schemas.microsoft.com/office/powerpoint/2010/main" val="371522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98675"/>
            <a:ext cx="4392488" cy="6344705"/>
          </a:xfrm>
          <a:prstGeom prst="rect">
            <a:avLst/>
          </a:prstGeom>
        </p:spPr>
      </p:pic>
      <p:sp>
        <p:nvSpPr>
          <p:cNvPr id="4" name="TextBox 3"/>
          <p:cNvSpPr txBox="1"/>
          <p:nvPr/>
        </p:nvSpPr>
        <p:spPr>
          <a:xfrm>
            <a:off x="395536" y="249992"/>
            <a:ext cx="3744416" cy="10495181"/>
          </a:xfrm>
          <a:prstGeom prst="rect">
            <a:avLst/>
          </a:prstGeom>
          <a:noFill/>
        </p:spPr>
        <p:txBody>
          <a:bodyPr wrap="square" rtlCol="0">
            <a:spAutoFit/>
          </a:bodyPr>
          <a:lstStyle/>
          <a:p>
            <a:r>
              <a:rPr lang="en-GB" sz="3200" dirty="0" smtClean="0"/>
              <a:t>  </a:t>
            </a:r>
            <a:r>
              <a:rPr lang="en-GB" sz="3200" b="1" dirty="0" smtClean="0"/>
              <a:t>Current Awareness</a:t>
            </a:r>
            <a:endParaRPr lang="en-GB" sz="3200" b="1" dirty="0"/>
          </a:p>
          <a:p>
            <a:endParaRPr lang="en-GB" dirty="0" smtClean="0"/>
          </a:p>
          <a:p>
            <a:pPr marL="285750" indent="-285750">
              <a:buFont typeface="Arial" panose="020B0604020202020204" pitchFamily="34" charset="0"/>
              <a:buChar char="•"/>
            </a:pPr>
            <a:r>
              <a:rPr lang="en-GB" sz="3200" dirty="0" smtClean="0"/>
              <a:t>What is it?  </a:t>
            </a:r>
          </a:p>
          <a:p>
            <a:r>
              <a:rPr lang="en-GB" sz="3200" dirty="0" smtClean="0"/>
              <a:t> </a:t>
            </a:r>
            <a:endParaRPr lang="en-GB" sz="3200" dirty="0"/>
          </a:p>
          <a:p>
            <a:pPr marL="285750" indent="-285750">
              <a:buFont typeface="Arial" panose="020B0604020202020204" pitchFamily="34" charset="0"/>
              <a:buChar char="•"/>
            </a:pPr>
            <a:r>
              <a:rPr lang="en-GB" sz="3200" dirty="0" smtClean="0"/>
              <a:t>How does it work? </a:t>
            </a:r>
          </a:p>
          <a:p>
            <a:endParaRPr lang="en-GB" sz="3200" dirty="0" smtClean="0"/>
          </a:p>
          <a:p>
            <a:pPr marL="285750" indent="-285750">
              <a:buFont typeface="Arial" panose="020B0604020202020204" pitchFamily="34" charset="0"/>
              <a:buChar char="•"/>
            </a:pPr>
            <a:r>
              <a:rPr lang="en-GB" sz="3200" dirty="0" smtClean="0"/>
              <a:t>Are </a:t>
            </a:r>
            <a:r>
              <a:rPr lang="en-GB" sz="3200" dirty="0"/>
              <a:t>we getting it right? Student response.  </a:t>
            </a:r>
          </a:p>
          <a:p>
            <a:pPr marL="285750" indent="-285750">
              <a:buFont typeface="Arial" panose="020B0604020202020204" pitchFamily="34" charset="0"/>
              <a:buChar char="•"/>
            </a:pPr>
            <a:endParaRPr lang="en-GB" sz="3200" b="1"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endParaRPr lang="en-GB" sz="1400" dirty="0"/>
          </a:p>
          <a:p>
            <a:pPr marL="285750" indent="-285750">
              <a:buFont typeface="Arial" panose="020B0604020202020204" pitchFamily="34" charset="0"/>
              <a:buChar char="•"/>
            </a:pPr>
            <a:endParaRPr lang="en-GB" sz="1400"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92021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cijz\Desktop\P72200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4375217" cy="58326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04048" y="404664"/>
            <a:ext cx="3600400" cy="3816429"/>
          </a:xfrm>
          <a:prstGeom prst="rect">
            <a:avLst/>
          </a:prstGeom>
          <a:noFill/>
        </p:spPr>
        <p:txBody>
          <a:bodyPr wrap="square" rtlCol="0">
            <a:spAutoFit/>
          </a:bodyPr>
          <a:lstStyle/>
          <a:p>
            <a:r>
              <a:rPr lang="en-GB" sz="2800" dirty="0" smtClean="0"/>
              <a:t>What is it?</a:t>
            </a:r>
          </a:p>
          <a:p>
            <a:endParaRPr lang="en-GB" sz="2800" dirty="0" smtClean="0"/>
          </a:p>
          <a:p>
            <a:endParaRPr lang="en-GB" dirty="0"/>
          </a:p>
          <a:p>
            <a:r>
              <a:rPr lang="en-GB" sz="2400" dirty="0" smtClean="0"/>
              <a:t>A</a:t>
            </a:r>
            <a:r>
              <a:rPr lang="en-GB" sz="2400" i="1" dirty="0" smtClean="0"/>
              <a:t> service to point research students in the direction of new material that is received into the library, which may be of particular interest to them in their studies.</a:t>
            </a:r>
            <a:endParaRPr lang="en-GB" sz="2400" i="1" dirty="0"/>
          </a:p>
        </p:txBody>
      </p:sp>
    </p:spTree>
    <p:extLst>
      <p:ext uri="{BB962C8B-B14F-4D97-AF65-F5344CB8AC3E}">
        <p14:creationId xmlns:p14="http://schemas.microsoft.com/office/powerpoint/2010/main" val="274499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980728"/>
            <a:ext cx="4072653" cy="3970318"/>
          </a:xfrm>
          <a:prstGeom prst="rect">
            <a:avLst/>
          </a:prstGeom>
          <a:noFill/>
        </p:spPr>
        <p:txBody>
          <a:bodyPr wrap="none" rtlCol="0">
            <a:spAutoFit/>
          </a:bodyPr>
          <a:lstStyle/>
          <a:p>
            <a:r>
              <a:rPr lang="en-GB" sz="2800" dirty="0" smtClean="0"/>
              <a:t>How does it work?</a:t>
            </a:r>
          </a:p>
          <a:p>
            <a:endParaRPr lang="en-GB" sz="2800" dirty="0"/>
          </a:p>
          <a:p>
            <a:pPr marL="457200" indent="-457200">
              <a:buFont typeface="Arial" panose="020B0604020202020204" pitchFamily="34" charset="0"/>
              <a:buChar char="•"/>
            </a:pPr>
            <a:r>
              <a:rPr lang="en-GB" sz="2800" dirty="0" smtClean="0"/>
              <a:t>Staffing</a:t>
            </a:r>
          </a:p>
          <a:p>
            <a:pPr marL="457200" indent="-457200">
              <a:buFont typeface="Arial" panose="020B0604020202020204" pitchFamily="34" charset="0"/>
              <a:buChar char="•"/>
            </a:pPr>
            <a:r>
              <a:rPr lang="en-GB" sz="2800" dirty="0" smtClean="0"/>
              <a:t>Time </a:t>
            </a:r>
          </a:p>
          <a:p>
            <a:pPr marL="457200" indent="-457200">
              <a:buFont typeface="Arial" panose="020B0604020202020204" pitchFamily="34" charset="0"/>
              <a:buChar char="•"/>
            </a:pPr>
            <a:r>
              <a:rPr lang="en-GB" sz="2800" dirty="0" smtClean="0"/>
              <a:t>Promotion</a:t>
            </a:r>
          </a:p>
          <a:p>
            <a:pPr marL="457200" indent="-457200">
              <a:buFont typeface="Arial" panose="020B0604020202020204" pitchFamily="34" charset="0"/>
              <a:buChar char="•"/>
            </a:pPr>
            <a:r>
              <a:rPr lang="en-GB" sz="2800" dirty="0" smtClean="0"/>
              <a:t>Research titles</a:t>
            </a:r>
          </a:p>
          <a:p>
            <a:pPr marL="457200" indent="-457200">
              <a:buFont typeface="Arial" panose="020B0604020202020204" pitchFamily="34" charset="0"/>
              <a:buChar char="•"/>
            </a:pPr>
            <a:r>
              <a:rPr lang="en-GB" sz="2800" dirty="0" smtClean="0"/>
              <a:t>New acquisitions</a:t>
            </a:r>
          </a:p>
          <a:p>
            <a:pPr marL="457200" indent="-457200">
              <a:buFont typeface="Arial" panose="020B0604020202020204" pitchFamily="34" charset="0"/>
              <a:buChar char="•"/>
            </a:pPr>
            <a:r>
              <a:rPr lang="en-GB" sz="2800" dirty="0" smtClean="0"/>
              <a:t>Check all new materials</a:t>
            </a:r>
          </a:p>
          <a:p>
            <a:pPr marL="457200" indent="-457200">
              <a:buFont typeface="Arial" panose="020B0604020202020204" pitchFamily="34" charset="0"/>
              <a:buChar char="•"/>
            </a:pPr>
            <a:r>
              <a:rPr lang="en-GB" sz="2800" dirty="0" smtClean="0"/>
              <a:t>Inform students</a:t>
            </a:r>
            <a:endParaRPr lang="en-GB" sz="2800" dirty="0"/>
          </a:p>
        </p:txBody>
      </p:sp>
    </p:spTree>
    <p:extLst>
      <p:ext uri="{BB962C8B-B14F-4D97-AF65-F5344CB8AC3E}">
        <p14:creationId xmlns:p14="http://schemas.microsoft.com/office/powerpoint/2010/main" val="134081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9893653"/>
              </p:ext>
            </p:extLst>
          </p:nvPr>
        </p:nvGraphicFramePr>
        <p:xfrm>
          <a:off x="107504" y="548680"/>
          <a:ext cx="8928993" cy="6193881"/>
        </p:xfrm>
        <a:graphic>
          <a:graphicData uri="http://schemas.openxmlformats.org/drawingml/2006/table">
            <a:tbl>
              <a:tblPr firstRow="1" firstCol="1" bandRow="1">
                <a:tableStyleId>{5C22544A-7EE6-4342-B048-85BDC9FD1C3A}</a:tableStyleId>
              </a:tblPr>
              <a:tblGrid>
                <a:gridCol w="2975917">
                  <a:extLst>
                    <a:ext uri="{9D8B030D-6E8A-4147-A177-3AD203B41FA5}">
                      <a16:colId xmlns:a16="http://schemas.microsoft.com/office/drawing/2014/main" val="20000"/>
                    </a:ext>
                  </a:extLst>
                </a:gridCol>
                <a:gridCol w="2976538">
                  <a:extLst>
                    <a:ext uri="{9D8B030D-6E8A-4147-A177-3AD203B41FA5}">
                      <a16:colId xmlns:a16="http://schemas.microsoft.com/office/drawing/2014/main" val="20001"/>
                    </a:ext>
                  </a:extLst>
                </a:gridCol>
                <a:gridCol w="2976538">
                  <a:extLst>
                    <a:ext uri="{9D8B030D-6E8A-4147-A177-3AD203B41FA5}">
                      <a16:colId xmlns:a16="http://schemas.microsoft.com/office/drawing/2014/main" val="20002"/>
                    </a:ext>
                  </a:extLst>
                </a:gridCol>
              </a:tblGrid>
              <a:tr h="510270">
                <a:tc>
                  <a:txBody>
                    <a:bodyPr/>
                    <a:lstStyle/>
                    <a:p>
                      <a:pPr algn="ctr">
                        <a:lnSpc>
                          <a:spcPct val="115000"/>
                        </a:lnSpc>
                        <a:spcAft>
                          <a:spcPts val="0"/>
                        </a:spcAft>
                      </a:pPr>
                      <a:r>
                        <a:rPr lang="en-GB" sz="1100" b="1" dirty="0">
                          <a:effectLst/>
                        </a:rPr>
                        <a:t>Student</a:t>
                      </a:r>
                      <a:endParaRPr lang="en-GB" sz="1100" b="1" dirty="0">
                        <a:effectLst/>
                        <a:latin typeface="Calibri"/>
                        <a:ea typeface="Calibri"/>
                        <a:cs typeface="Times New Roman"/>
                      </a:endParaRPr>
                    </a:p>
                  </a:txBody>
                  <a:tcPr marL="55345" marR="55345" marT="0" marB="0"/>
                </a:tc>
                <a:tc>
                  <a:txBody>
                    <a:bodyPr/>
                    <a:lstStyle/>
                    <a:p>
                      <a:pPr algn="ctr">
                        <a:lnSpc>
                          <a:spcPct val="115000"/>
                        </a:lnSpc>
                        <a:spcAft>
                          <a:spcPts val="0"/>
                        </a:spcAft>
                      </a:pPr>
                      <a:r>
                        <a:rPr lang="en-GB" sz="1100" b="1" dirty="0">
                          <a:effectLst/>
                        </a:rPr>
                        <a:t>Research title</a:t>
                      </a:r>
                      <a:endParaRPr lang="en-GB" sz="1100" b="1" dirty="0">
                        <a:effectLst/>
                        <a:latin typeface="Calibri"/>
                        <a:ea typeface="Calibri"/>
                        <a:cs typeface="Times New Roman"/>
                      </a:endParaRPr>
                    </a:p>
                  </a:txBody>
                  <a:tcPr marL="55345" marR="55345" marT="0" marB="0"/>
                </a:tc>
                <a:tc>
                  <a:txBody>
                    <a:bodyPr/>
                    <a:lstStyle/>
                    <a:p>
                      <a:pPr algn="ctr">
                        <a:lnSpc>
                          <a:spcPct val="115000"/>
                        </a:lnSpc>
                        <a:spcAft>
                          <a:spcPts val="0"/>
                        </a:spcAft>
                      </a:pPr>
                      <a:r>
                        <a:rPr lang="en-GB" sz="1100" b="1" dirty="0">
                          <a:effectLst/>
                        </a:rPr>
                        <a:t>Keywords</a:t>
                      </a:r>
                      <a:endParaRPr lang="en-GB" sz="1100" b="1" dirty="0">
                        <a:effectLst/>
                        <a:latin typeface="Calibri"/>
                        <a:ea typeface="Calibri"/>
                        <a:cs typeface="Times New Roman"/>
                      </a:endParaRPr>
                    </a:p>
                  </a:txBody>
                  <a:tcPr marL="55345" marR="55345" marT="0" marB="0"/>
                </a:tc>
                <a:extLst>
                  <a:ext uri="{0D108BD9-81ED-4DB2-BD59-A6C34878D82A}">
                    <a16:rowId xmlns:a16="http://schemas.microsoft.com/office/drawing/2014/main" val="10000"/>
                  </a:ext>
                </a:extLst>
              </a:tr>
              <a:tr h="196589">
                <a:tc>
                  <a:txBody>
                    <a:bodyPr/>
                    <a:lstStyle/>
                    <a:p>
                      <a:pP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55345" marR="55345" marT="0" marB="0"/>
                </a:tc>
                <a:tc>
                  <a:txBody>
                    <a:bodyPr/>
                    <a:lstStyle/>
                    <a:p>
                      <a:pP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55345" marR="55345"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55345" marR="55345" marT="0" marB="0"/>
                </a:tc>
                <a:extLst>
                  <a:ext uri="{0D108BD9-81ED-4DB2-BD59-A6C34878D82A}">
                    <a16:rowId xmlns:a16="http://schemas.microsoft.com/office/drawing/2014/main" val="10001"/>
                  </a:ext>
                </a:extLst>
              </a:tr>
              <a:tr h="196589">
                <a:tc>
                  <a:txBody>
                    <a:bodyPr/>
                    <a:lstStyle/>
                    <a:p>
                      <a:pPr>
                        <a:lnSpc>
                          <a:spcPct val="115000"/>
                        </a:lnSpc>
                        <a:spcAft>
                          <a:spcPts val="0"/>
                        </a:spcAft>
                      </a:pPr>
                      <a:r>
                        <a:rPr lang="en-GB" sz="1100" b="1">
                          <a:effectLst/>
                        </a:rPr>
                        <a:t>6</a:t>
                      </a:r>
                      <a:endParaRPr lang="en-GB" sz="1100" b="1">
                        <a:effectLst/>
                        <a:latin typeface="Calibri"/>
                        <a:ea typeface="Calibri"/>
                        <a:cs typeface="Times New Roman"/>
                      </a:endParaRPr>
                    </a:p>
                  </a:txBody>
                  <a:tcPr marL="55345" marR="55345" marT="0" marB="0"/>
                </a:tc>
                <a:tc>
                  <a:txBody>
                    <a:bodyPr/>
                    <a:lstStyle/>
                    <a:p>
                      <a:pP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55345" marR="55345"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55345" marR="55345" marT="0" marB="0"/>
                </a:tc>
                <a:extLst>
                  <a:ext uri="{0D108BD9-81ED-4DB2-BD59-A6C34878D82A}">
                    <a16:rowId xmlns:a16="http://schemas.microsoft.com/office/drawing/2014/main" val="10002"/>
                  </a:ext>
                </a:extLst>
              </a:tr>
              <a:tr h="1572708">
                <a:tc>
                  <a:txBody>
                    <a:bodyPr/>
                    <a:lstStyle/>
                    <a:p>
                      <a:pPr>
                        <a:lnSpc>
                          <a:spcPct val="115000"/>
                        </a:lnSpc>
                        <a:spcAft>
                          <a:spcPts val="0"/>
                        </a:spcAft>
                      </a:pPr>
                      <a:r>
                        <a:rPr lang="en-GB" sz="1100" b="1" dirty="0" smtClean="0">
                          <a:effectLst/>
                        </a:rPr>
                        <a:t>[Student]</a:t>
                      </a:r>
                      <a:endParaRPr lang="en-GB" sz="1100" b="1" dirty="0">
                        <a:effectLst/>
                      </a:endParaRPr>
                    </a:p>
                    <a:p>
                      <a:pPr>
                        <a:lnSpc>
                          <a:spcPct val="115000"/>
                        </a:lnSpc>
                        <a:spcAft>
                          <a:spcPts val="0"/>
                        </a:spcAft>
                      </a:pPr>
                      <a:r>
                        <a:rPr lang="en-GB" sz="1100" b="1" dirty="0">
                          <a:effectLst/>
                        </a:rPr>
                        <a:t>Email </a:t>
                      </a:r>
                      <a:r>
                        <a:rPr lang="en-GB" sz="1100" b="1" dirty="0" smtClean="0">
                          <a:effectLst/>
                        </a:rPr>
                        <a:t>address</a:t>
                      </a:r>
                      <a:endParaRPr lang="en-GB" sz="1100" b="1" dirty="0">
                        <a:effectLst/>
                      </a:endParaRPr>
                    </a:p>
                  </a:txBody>
                  <a:tcPr marL="55345" marR="55345" marT="0" marB="0"/>
                </a:tc>
                <a:tc>
                  <a:txBody>
                    <a:bodyPr/>
                    <a:lstStyle/>
                    <a:p>
                      <a:pPr>
                        <a:lnSpc>
                          <a:spcPct val="115000"/>
                        </a:lnSpc>
                        <a:spcAft>
                          <a:spcPts val="0"/>
                        </a:spcAft>
                      </a:pPr>
                      <a:r>
                        <a:rPr lang="en-US" sz="1100" b="1" kern="1200" dirty="0" smtClean="0">
                          <a:solidFill>
                            <a:schemeClr val="dk1"/>
                          </a:solidFill>
                          <a:effectLst/>
                          <a:latin typeface="+mn-lt"/>
                          <a:ea typeface="+mn-ea"/>
                          <a:cs typeface="+mn-cs"/>
                        </a:rPr>
                        <a:t>Early modern epilogues and their audiences</a:t>
                      </a:r>
                      <a:endParaRPr lang="en-GB" sz="1100" b="1" dirty="0">
                        <a:effectLst/>
                        <a:latin typeface="Calibri"/>
                        <a:ea typeface="Calibri"/>
                        <a:cs typeface="Times New Roman"/>
                      </a:endParaRPr>
                    </a:p>
                  </a:txBody>
                  <a:tcPr marL="55345" marR="55345" marT="0" marB="0"/>
                </a:tc>
                <a:tc>
                  <a:txBody>
                    <a:bodyPr/>
                    <a:lstStyle/>
                    <a:p>
                      <a:r>
                        <a:rPr lang="en-US" sz="1100" b="1" kern="1200" dirty="0" smtClean="0">
                          <a:solidFill>
                            <a:schemeClr val="dk1"/>
                          </a:solidFill>
                          <a:effectLst/>
                          <a:latin typeface="+mn-lt"/>
                          <a:ea typeface="+mn-ea"/>
                          <a:cs typeface="+mn-cs"/>
                        </a:rPr>
                        <a:t>Epilogues</a:t>
                      </a:r>
                      <a:endParaRPr lang="en-GB" sz="1100" b="1" kern="1200" dirty="0" smtClean="0">
                        <a:solidFill>
                          <a:schemeClr val="dk1"/>
                        </a:solidFill>
                        <a:effectLst/>
                        <a:latin typeface="+mn-lt"/>
                        <a:ea typeface="+mn-ea"/>
                        <a:cs typeface="+mn-cs"/>
                      </a:endParaRPr>
                    </a:p>
                    <a:p>
                      <a:r>
                        <a:rPr lang="en-US" sz="1100" b="1" kern="1200" dirty="0" smtClean="0">
                          <a:solidFill>
                            <a:schemeClr val="dk1"/>
                          </a:solidFill>
                          <a:effectLst/>
                          <a:latin typeface="+mn-lt"/>
                          <a:ea typeface="+mn-ea"/>
                          <a:cs typeface="+mn-cs"/>
                        </a:rPr>
                        <a:t>Audience</a:t>
                      </a:r>
                      <a:endParaRPr lang="en-GB" sz="1100" b="1" kern="1200" dirty="0" smtClean="0">
                        <a:solidFill>
                          <a:schemeClr val="dk1"/>
                        </a:solidFill>
                        <a:effectLst/>
                        <a:latin typeface="+mn-lt"/>
                        <a:ea typeface="+mn-ea"/>
                        <a:cs typeface="+mn-cs"/>
                      </a:endParaRPr>
                    </a:p>
                    <a:p>
                      <a:r>
                        <a:rPr lang="en-US" sz="1100" b="1" kern="1200" dirty="0" smtClean="0">
                          <a:solidFill>
                            <a:schemeClr val="dk1"/>
                          </a:solidFill>
                          <a:effectLst/>
                          <a:latin typeface="+mn-lt"/>
                          <a:ea typeface="+mn-ea"/>
                          <a:cs typeface="+mn-cs"/>
                        </a:rPr>
                        <a:t>Applause</a:t>
                      </a:r>
                      <a:endParaRPr lang="en-GB" sz="1100" b="1" kern="1200" dirty="0" smtClean="0">
                        <a:solidFill>
                          <a:schemeClr val="dk1"/>
                        </a:solidFill>
                        <a:effectLst/>
                        <a:latin typeface="+mn-lt"/>
                        <a:ea typeface="+mn-ea"/>
                        <a:cs typeface="+mn-cs"/>
                      </a:endParaRPr>
                    </a:p>
                    <a:p>
                      <a:r>
                        <a:rPr lang="en-US" sz="1100" b="1" kern="1200" dirty="0" err="1" smtClean="0">
                          <a:solidFill>
                            <a:schemeClr val="dk1"/>
                          </a:solidFill>
                          <a:effectLst/>
                          <a:latin typeface="+mn-lt"/>
                          <a:ea typeface="+mn-ea"/>
                          <a:cs typeface="+mn-cs"/>
                        </a:rPr>
                        <a:t>Paratexts</a:t>
                      </a:r>
                      <a:endParaRPr lang="en-GB" sz="1100" b="1" kern="1200" dirty="0" smtClean="0">
                        <a:solidFill>
                          <a:schemeClr val="dk1"/>
                        </a:solidFill>
                        <a:effectLst/>
                        <a:latin typeface="+mn-lt"/>
                        <a:ea typeface="+mn-ea"/>
                        <a:cs typeface="+mn-cs"/>
                      </a:endParaRPr>
                    </a:p>
                    <a:p>
                      <a:r>
                        <a:rPr lang="en-US" sz="1100" b="1" kern="1200" dirty="0" smtClean="0">
                          <a:solidFill>
                            <a:schemeClr val="dk1"/>
                          </a:solidFill>
                          <a:effectLst/>
                          <a:latin typeface="+mn-lt"/>
                          <a:ea typeface="+mn-ea"/>
                          <a:cs typeface="+mn-cs"/>
                        </a:rPr>
                        <a:t>London-centric plays (written and performed in London)</a:t>
                      </a:r>
                      <a:endParaRPr lang="en-GB" sz="1100" b="1" kern="1200" dirty="0" smtClean="0">
                        <a:solidFill>
                          <a:schemeClr val="dk1"/>
                        </a:solidFill>
                        <a:effectLst/>
                        <a:latin typeface="+mn-lt"/>
                        <a:ea typeface="+mn-ea"/>
                        <a:cs typeface="+mn-cs"/>
                      </a:endParaRPr>
                    </a:p>
                    <a:p>
                      <a:r>
                        <a:rPr lang="en-US" sz="1100" b="1" kern="1200" dirty="0" smtClean="0">
                          <a:solidFill>
                            <a:schemeClr val="dk1"/>
                          </a:solidFill>
                          <a:effectLst/>
                          <a:latin typeface="+mn-lt"/>
                          <a:ea typeface="+mn-ea"/>
                          <a:cs typeface="+mn-cs"/>
                        </a:rPr>
                        <a:t>(All in early modern period)</a:t>
                      </a:r>
                      <a:endParaRPr lang="en-GB" sz="1100" b="1" kern="1200" dirty="0" smtClean="0">
                        <a:solidFill>
                          <a:schemeClr val="dk1"/>
                        </a:solidFill>
                        <a:effectLst/>
                        <a:latin typeface="+mn-lt"/>
                        <a:ea typeface="+mn-ea"/>
                        <a:cs typeface="+mn-cs"/>
                      </a:endParaRPr>
                    </a:p>
                    <a:p>
                      <a:pPr>
                        <a:lnSpc>
                          <a:spcPct val="115000"/>
                        </a:lnSpc>
                        <a:spcAft>
                          <a:spcPts val="0"/>
                        </a:spcAft>
                      </a:pPr>
                      <a:endParaRPr lang="en-GB" sz="1100" b="1" dirty="0">
                        <a:effectLst/>
                      </a:endParaRPr>
                    </a:p>
                    <a:p>
                      <a:pPr>
                        <a:lnSpc>
                          <a:spcPct val="115000"/>
                        </a:lnSpc>
                        <a:spcAft>
                          <a:spcPts val="0"/>
                        </a:spcAft>
                      </a:pPr>
                      <a:r>
                        <a:rPr lang="en-GB" sz="1100" b="1" dirty="0">
                          <a:effectLst/>
                        </a:rPr>
                        <a:t> </a:t>
                      </a:r>
                    </a:p>
                    <a:p>
                      <a:pP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55345" marR="55345" marT="0" marB="0"/>
                </a:tc>
                <a:extLst>
                  <a:ext uri="{0D108BD9-81ED-4DB2-BD59-A6C34878D82A}">
                    <a16:rowId xmlns:a16="http://schemas.microsoft.com/office/drawing/2014/main" val="10003"/>
                  </a:ext>
                </a:extLst>
              </a:tr>
              <a:tr h="196589">
                <a:tc>
                  <a:txBody>
                    <a:bodyPr/>
                    <a:lstStyle/>
                    <a:p>
                      <a:pPr>
                        <a:lnSpc>
                          <a:spcPct val="115000"/>
                        </a:lnSpc>
                        <a:spcAft>
                          <a:spcPts val="0"/>
                        </a:spcAft>
                      </a:pPr>
                      <a:r>
                        <a:rPr lang="en-GB" sz="1100" b="1">
                          <a:effectLst/>
                        </a:rPr>
                        <a:t>7</a:t>
                      </a:r>
                      <a:endParaRPr lang="en-GB" sz="1100" b="1">
                        <a:effectLst/>
                        <a:latin typeface="Calibri"/>
                        <a:ea typeface="Calibri"/>
                        <a:cs typeface="Times New Roman"/>
                      </a:endParaRPr>
                    </a:p>
                  </a:txBody>
                  <a:tcPr marL="55345" marR="55345" marT="0" marB="0"/>
                </a:tc>
                <a:tc>
                  <a:txBody>
                    <a:bodyPr/>
                    <a:lstStyle/>
                    <a:p>
                      <a:pP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55345" marR="55345"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55345" marR="55345" marT="0" marB="0"/>
                </a:tc>
                <a:extLst>
                  <a:ext uri="{0D108BD9-81ED-4DB2-BD59-A6C34878D82A}">
                    <a16:rowId xmlns:a16="http://schemas.microsoft.com/office/drawing/2014/main" val="10004"/>
                  </a:ext>
                </a:extLst>
              </a:tr>
              <a:tr h="1376120">
                <a:tc>
                  <a:txBody>
                    <a:bodyPr/>
                    <a:lstStyle/>
                    <a:p>
                      <a:pPr>
                        <a:lnSpc>
                          <a:spcPct val="115000"/>
                        </a:lnSpc>
                        <a:spcAft>
                          <a:spcPts val="0"/>
                        </a:spcAft>
                      </a:pPr>
                      <a:r>
                        <a:rPr lang="en-GB" sz="1100" b="1" dirty="0" smtClean="0">
                          <a:effectLst/>
                        </a:rPr>
                        <a:t>[Student]</a:t>
                      </a:r>
                    </a:p>
                    <a:p>
                      <a:pPr>
                        <a:lnSpc>
                          <a:spcPct val="115000"/>
                        </a:lnSpc>
                        <a:spcAft>
                          <a:spcPts val="0"/>
                        </a:spcAft>
                      </a:pPr>
                      <a:r>
                        <a:rPr lang="en-GB" sz="1100" b="1" dirty="0" smtClean="0">
                          <a:effectLst/>
                        </a:rPr>
                        <a:t>Email </a:t>
                      </a:r>
                      <a:r>
                        <a:rPr lang="en-GB" sz="1100" b="1" dirty="0">
                          <a:effectLst/>
                        </a:rPr>
                        <a:t>address</a:t>
                      </a:r>
                    </a:p>
                    <a:p>
                      <a:pP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55345" marR="55345" marT="0" marB="0"/>
                </a:tc>
                <a:tc>
                  <a:txBody>
                    <a:bodyPr/>
                    <a:lstStyle/>
                    <a:p>
                      <a:pPr>
                        <a:lnSpc>
                          <a:spcPct val="115000"/>
                        </a:lnSpc>
                        <a:spcAft>
                          <a:spcPts val="0"/>
                        </a:spcAft>
                      </a:pPr>
                      <a:r>
                        <a:rPr lang="en-GB" sz="1100" b="1" dirty="0">
                          <a:effectLst/>
                        </a:rPr>
                        <a:t>Non-authentic Representations of Elizabethan England in 21st Century Design for Shakespeare and his Contemporaries</a:t>
                      </a:r>
                      <a:endParaRPr lang="en-GB" sz="1100" b="1" dirty="0">
                        <a:effectLst/>
                        <a:latin typeface="Calibri"/>
                        <a:ea typeface="Calibri"/>
                        <a:cs typeface="Times New Roman"/>
                      </a:endParaRPr>
                    </a:p>
                  </a:txBody>
                  <a:tcPr marL="55345" marR="55345" marT="0" marB="0"/>
                </a:tc>
                <a:tc>
                  <a:txBody>
                    <a:bodyPr/>
                    <a:lstStyle/>
                    <a:p>
                      <a:pPr>
                        <a:lnSpc>
                          <a:spcPct val="115000"/>
                        </a:lnSpc>
                        <a:spcAft>
                          <a:spcPts val="0"/>
                        </a:spcAft>
                      </a:pPr>
                      <a:r>
                        <a:rPr lang="en-GB" sz="1100" b="1" dirty="0">
                          <a:effectLst/>
                        </a:rPr>
                        <a:t>Costume</a:t>
                      </a:r>
                    </a:p>
                    <a:p>
                      <a:pPr>
                        <a:lnSpc>
                          <a:spcPct val="115000"/>
                        </a:lnSpc>
                        <a:spcAft>
                          <a:spcPts val="0"/>
                        </a:spcAft>
                      </a:pPr>
                      <a:r>
                        <a:rPr lang="en-GB" sz="1100" b="1" dirty="0">
                          <a:effectLst/>
                        </a:rPr>
                        <a:t>Design</a:t>
                      </a:r>
                    </a:p>
                    <a:p>
                      <a:pPr>
                        <a:lnSpc>
                          <a:spcPct val="115000"/>
                        </a:lnSpc>
                        <a:spcAft>
                          <a:spcPts val="0"/>
                        </a:spcAft>
                      </a:pPr>
                      <a:r>
                        <a:rPr lang="en-GB" sz="1100" b="1" dirty="0">
                          <a:effectLst/>
                        </a:rPr>
                        <a:t>Period dress</a:t>
                      </a:r>
                    </a:p>
                    <a:p>
                      <a:pPr>
                        <a:lnSpc>
                          <a:spcPct val="115000"/>
                        </a:lnSpc>
                        <a:spcAft>
                          <a:spcPts val="0"/>
                        </a:spcAft>
                      </a:pPr>
                      <a:r>
                        <a:rPr lang="en-GB" sz="1100" b="1" dirty="0">
                          <a:effectLst/>
                        </a:rPr>
                        <a:t>Nostalgia</a:t>
                      </a:r>
                    </a:p>
                    <a:p>
                      <a:pPr>
                        <a:lnSpc>
                          <a:spcPct val="115000"/>
                        </a:lnSpc>
                        <a:spcAft>
                          <a:spcPts val="0"/>
                        </a:spcAft>
                      </a:pPr>
                      <a:r>
                        <a:rPr lang="en-GB" sz="1100" b="1" dirty="0">
                          <a:effectLst/>
                        </a:rPr>
                        <a:t>Stage design</a:t>
                      </a:r>
                    </a:p>
                    <a:p>
                      <a:pPr>
                        <a:lnSpc>
                          <a:spcPct val="115000"/>
                        </a:lnSpc>
                        <a:spcAft>
                          <a:spcPts val="0"/>
                        </a:spcAft>
                      </a:pPr>
                      <a:r>
                        <a:rPr lang="en-GB" sz="1100" b="1" dirty="0" err="1">
                          <a:effectLst/>
                        </a:rPr>
                        <a:t>Elizabethanism</a:t>
                      </a:r>
                      <a:endParaRPr lang="en-GB" sz="1100" b="1" dirty="0">
                        <a:effectLst/>
                      </a:endParaRPr>
                    </a:p>
                    <a:p>
                      <a:pPr>
                        <a:lnSpc>
                          <a:spcPct val="115000"/>
                        </a:lnSpc>
                        <a:spcAft>
                          <a:spcPts val="0"/>
                        </a:spcAft>
                      </a:pPr>
                      <a:r>
                        <a:rPr lang="en-GB" sz="1100" b="1" dirty="0">
                          <a:effectLst/>
                        </a:rPr>
                        <a:t>Reconstructive</a:t>
                      </a:r>
                      <a:endParaRPr lang="en-GB" sz="1100" b="1" dirty="0">
                        <a:effectLst/>
                        <a:latin typeface="Calibri"/>
                        <a:ea typeface="Calibri"/>
                        <a:cs typeface="Times New Roman"/>
                      </a:endParaRPr>
                    </a:p>
                  </a:txBody>
                  <a:tcPr marL="55345" marR="55345" marT="0" marB="0"/>
                </a:tc>
                <a:extLst>
                  <a:ext uri="{0D108BD9-81ED-4DB2-BD59-A6C34878D82A}">
                    <a16:rowId xmlns:a16="http://schemas.microsoft.com/office/drawing/2014/main" val="10005"/>
                  </a:ext>
                </a:extLst>
              </a:tr>
              <a:tr h="196589">
                <a:tc>
                  <a:txBody>
                    <a:bodyPr/>
                    <a:lstStyle/>
                    <a:p>
                      <a:pPr>
                        <a:lnSpc>
                          <a:spcPct val="115000"/>
                        </a:lnSpc>
                        <a:spcAft>
                          <a:spcPts val="0"/>
                        </a:spcAft>
                      </a:pPr>
                      <a:r>
                        <a:rPr lang="en-GB" sz="1100" b="1">
                          <a:effectLst/>
                        </a:rPr>
                        <a:t>8</a:t>
                      </a:r>
                      <a:endParaRPr lang="en-GB" sz="1100" b="1">
                        <a:effectLst/>
                        <a:latin typeface="Calibri"/>
                        <a:ea typeface="Calibri"/>
                        <a:cs typeface="Times New Roman"/>
                      </a:endParaRPr>
                    </a:p>
                  </a:txBody>
                  <a:tcPr marL="55345" marR="55345"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55345" marR="55345" marT="0" marB="0"/>
                </a:tc>
                <a:tc>
                  <a:txBody>
                    <a:bodyPr/>
                    <a:lstStyle/>
                    <a:p>
                      <a:pP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55345" marR="55345" marT="0" marB="0"/>
                </a:tc>
                <a:extLst>
                  <a:ext uri="{0D108BD9-81ED-4DB2-BD59-A6C34878D82A}">
                    <a16:rowId xmlns:a16="http://schemas.microsoft.com/office/drawing/2014/main" val="10006"/>
                  </a:ext>
                </a:extLst>
              </a:tr>
              <a:tr h="1572708">
                <a:tc>
                  <a:txBody>
                    <a:bodyPr/>
                    <a:lstStyle/>
                    <a:p>
                      <a:pPr>
                        <a:lnSpc>
                          <a:spcPct val="115000"/>
                        </a:lnSpc>
                        <a:spcAft>
                          <a:spcPts val="0"/>
                        </a:spcAft>
                      </a:pPr>
                      <a:r>
                        <a:rPr lang="en-GB" sz="1100" b="1" dirty="0" smtClean="0">
                          <a:effectLst/>
                        </a:rPr>
                        <a:t>[Student]</a:t>
                      </a:r>
                    </a:p>
                    <a:p>
                      <a:pPr>
                        <a:lnSpc>
                          <a:spcPct val="115000"/>
                        </a:lnSpc>
                        <a:spcAft>
                          <a:spcPts val="0"/>
                        </a:spcAft>
                      </a:pPr>
                      <a:r>
                        <a:rPr lang="en-GB" sz="1100" b="1" dirty="0" smtClean="0">
                          <a:effectLst/>
                        </a:rPr>
                        <a:t>Email </a:t>
                      </a:r>
                      <a:r>
                        <a:rPr lang="en-GB" sz="1100" b="1" dirty="0">
                          <a:effectLst/>
                        </a:rPr>
                        <a:t>address</a:t>
                      </a:r>
                    </a:p>
                    <a:p>
                      <a:pP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55345" marR="55345" marT="0" marB="0"/>
                </a:tc>
                <a:tc>
                  <a:txBody>
                    <a:bodyPr/>
                    <a:lstStyle/>
                    <a:p>
                      <a:pPr>
                        <a:lnSpc>
                          <a:spcPct val="115000"/>
                        </a:lnSpc>
                        <a:spcAft>
                          <a:spcPts val="0"/>
                        </a:spcAft>
                      </a:pPr>
                      <a:r>
                        <a:rPr lang="en-GB" sz="1100" b="1">
                          <a:effectLst/>
                        </a:rPr>
                        <a:t>Shakespeare in Spain and the Basque Country</a:t>
                      </a:r>
                      <a:endParaRPr lang="en-GB" sz="1100" b="1">
                        <a:effectLst/>
                        <a:latin typeface="Calibri"/>
                        <a:ea typeface="Calibri"/>
                        <a:cs typeface="Times New Roman"/>
                      </a:endParaRPr>
                    </a:p>
                  </a:txBody>
                  <a:tcPr marL="55345" marR="55345" marT="0" marB="0"/>
                </a:tc>
                <a:tc>
                  <a:txBody>
                    <a:bodyPr/>
                    <a:lstStyle/>
                    <a:p>
                      <a:pPr>
                        <a:lnSpc>
                          <a:spcPct val="115000"/>
                        </a:lnSpc>
                        <a:spcAft>
                          <a:spcPts val="0"/>
                        </a:spcAft>
                      </a:pPr>
                      <a:r>
                        <a:rPr lang="en-GB" sz="1100" b="1" dirty="0">
                          <a:effectLst/>
                        </a:rPr>
                        <a:t>Shakespeare Translation</a:t>
                      </a:r>
                    </a:p>
                    <a:p>
                      <a:pPr>
                        <a:lnSpc>
                          <a:spcPct val="115000"/>
                        </a:lnSpc>
                        <a:spcAft>
                          <a:spcPts val="0"/>
                        </a:spcAft>
                      </a:pPr>
                      <a:r>
                        <a:rPr lang="en-GB" sz="1100" b="1" dirty="0">
                          <a:effectLst/>
                        </a:rPr>
                        <a:t>Translation</a:t>
                      </a:r>
                    </a:p>
                    <a:p>
                      <a:pPr>
                        <a:lnSpc>
                          <a:spcPct val="115000"/>
                        </a:lnSpc>
                        <a:spcAft>
                          <a:spcPts val="0"/>
                        </a:spcAft>
                      </a:pPr>
                      <a:r>
                        <a:rPr lang="en-GB" sz="1100" b="1" dirty="0">
                          <a:effectLst/>
                        </a:rPr>
                        <a:t>Spanish</a:t>
                      </a:r>
                    </a:p>
                    <a:p>
                      <a:pPr>
                        <a:lnSpc>
                          <a:spcPct val="115000"/>
                        </a:lnSpc>
                        <a:spcAft>
                          <a:spcPts val="0"/>
                        </a:spcAft>
                      </a:pPr>
                      <a:r>
                        <a:rPr lang="en-GB" sz="1100" b="1" dirty="0">
                          <a:effectLst/>
                        </a:rPr>
                        <a:t>Basque</a:t>
                      </a:r>
                    </a:p>
                    <a:p>
                      <a:pPr>
                        <a:lnSpc>
                          <a:spcPct val="115000"/>
                        </a:lnSpc>
                        <a:spcAft>
                          <a:spcPts val="0"/>
                        </a:spcAft>
                      </a:pPr>
                      <a:r>
                        <a:rPr lang="en-GB" sz="1100" b="1" dirty="0" err="1">
                          <a:effectLst/>
                        </a:rPr>
                        <a:t>Euskera</a:t>
                      </a:r>
                      <a:r>
                        <a:rPr lang="en-GB" sz="1100" b="1" dirty="0">
                          <a:effectLst/>
                        </a:rPr>
                        <a:t> [the Basque language]</a:t>
                      </a:r>
                    </a:p>
                    <a:p>
                      <a:pPr>
                        <a:lnSpc>
                          <a:spcPct val="115000"/>
                        </a:lnSpc>
                        <a:spcAft>
                          <a:spcPts val="0"/>
                        </a:spcAft>
                      </a:pPr>
                      <a:r>
                        <a:rPr lang="en-GB" sz="1100" b="1" dirty="0">
                          <a:effectLst/>
                        </a:rPr>
                        <a:t>Minority Languages</a:t>
                      </a:r>
                    </a:p>
                    <a:p>
                      <a:pPr>
                        <a:lnSpc>
                          <a:spcPct val="115000"/>
                        </a:lnSpc>
                        <a:spcAft>
                          <a:spcPts val="0"/>
                        </a:spcAft>
                      </a:pPr>
                      <a:r>
                        <a:rPr lang="en-GB" sz="1100" b="1" dirty="0">
                          <a:effectLst/>
                        </a:rPr>
                        <a:t>Spain</a:t>
                      </a:r>
                    </a:p>
                    <a:p>
                      <a:pPr>
                        <a:lnSpc>
                          <a:spcPct val="115000"/>
                        </a:lnSpc>
                        <a:spcAft>
                          <a:spcPts val="0"/>
                        </a:spcAft>
                      </a:pPr>
                      <a:r>
                        <a:rPr lang="en-GB" sz="1100" b="1" dirty="0">
                          <a:effectLst/>
                        </a:rPr>
                        <a:t>Basque Country</a:t>
                      </a:r>
                      <a:endParaRPr lang="en-GB" sz="1100" b="1" dirty="0">
                        <a:effectLst/>
                        <a:latin typeface="Calibri"/>
                        <a:ea typeface="Calibri"/>
                        <a:cs typeface="Times New Roman"/>
                      </a:endParaRPr>
                    </a:p>
                  </a:txBody>
                  <a:tcPr marL="55345" marR="55345" marT="0" marB="0"/>
                </a:tc>
                <a:extLst>
                  <a:ext uri="{0D108BD9-81ED-4DB2-BD59-A6C34878D82A}">
                    <a16:rowId xmlns:a16="http://schemas.microsoft.com/office/drawing/2014/main" val="10007"/>
                  </a:ext>
                </a:extLst>
              </a:tr>
              <a:tr h="196589">
                <a:tc>
                  <a:txBody>
                    <a:bodyPr/>
                    <a:lstStyle/>
                    <a:p>
                      <a:pPr>
                        <a:lnSpc>
                          <a:spcPct val="115000"/>
                        </a:lnSpc>
                        <a:spcAft>
                          <a:spcPts val="0"/>
                        </a:spcAft>
                      </a:pPr>
                      <a:r>
                        <a:rPr lang="en-GB" sz="1100" b="1" dirty="0">
                          <a:effectLst/>
                        </a:rPr>
                        <a:t>9</a:t>
                      </a:r>
                      <a:endParaRPr lang="en-GB" sz="1100" b="1" dirty="0">
                        <a:effectLst/>
                        <a:latin typeface="Calibri"/>
                        <a:ea typeface="Calibri"/>
                        <a:cs typeface="Times New Roman"/>
                      </a:endParaRPr>
                    </a:p>
                  </a:txBody>
                  <a:tcPr marL="55345" marR="55345"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55345" marR="55345" marT="0" marB="0"/>
                </a:tc>
                <a:tc>
                  <a:txBody>
                    <a:bodyPr/>
                    <a:lstStyle/>
                    <a:p>
                      <a:pP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55345" marR="55345" marT="0" marB="0"/>
                </a:tc>
                <a:extLst>
                  <a:ext uri="{0D108BD9-81ED-4DB2-BD59-A6C34878D82A}">
                    <a16:rowId xmlns:a16="http://schemas.microsoft.com/office/drawing/2014/main" val="10008"/>
                  </a:ext>
                </a:extLst>
              </a:tr>
            </a:tbl>
          </a:graphicData>
        </a:graphic>
      </p:graphicFrame>
      <p:sp>
        <p:nvSpPr>
          <p:cNvPr id="5" name="TextBox 4"/>
          <p:cNvSpPr txBox="1"/>
          <p:nvPr/>
        </p:nvSpPr>
        <p:spPr>
          <a:xfrm>
            <a:off x="323528" y="116632"/>
            <a:ext cx="7632848" cy="369332"/>
          </a:xfrm>
          <a:prstGeom prst="rect">
            <a:avLst/>
          </a:prstGeom>
          <a:noFill/>
        </p:spPr>
        <p:txBody>
          <a:bodyPr wrap="square" rtlCol="0">
            <a:spAutoFit/>
          </a:bodyPr>
          <a:lstStyle/>
          <a:p>
            <a:r>
              <a:rPr lang="en-GB" b="1" dirty="0" smtClean="0"/>
              <a:t>How the service works: Researchers and the titles</a:t>
            </a:r>
            <a:endParaRPr lang="en-GB" b="1" dirty="0"/>
          </a:p>
        </p:txBody>
      </p:sp>
    </p:spTree>
    <p:extLst>
      <p:ext uri="{BB962C8B-B14F-4D97-AF65-F5344CB8AC3E}">
        <p14:creationId xmlns:p14="http://schemas.microsoft.com/office/powerpoint/2010/main" val="104145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92112664"/>
              </p:ext>
            </p:extLst>
          </p:nvPr>
        </p:nvGraphicFramePr>
        <p:xfrm>
          <a:off x="251520" y="1196752"/>
          <a:ext cx="8613926" cy="4927965"/>
        </p:xfrm>
        <a:graphic>
          <a:graphicData uri="http://schemas.openxmlformats.org/drawingml/2006/table">
            <a:tbl>
              <a:tblPr firstRow="1" firstCol="1" bandRow="1">
                <a:tableStyleId>{5C22544A-7EE6-4342-B048-85BDC9FD1C3A}</a:tableStyleId>
              </a:tblPr>
              <a:tblGrid>
                <a:gridCol w="1834646">
                  <a:extLst>
                    <a:ext uri="{9D8B030D-6E8A-4147-A177-3AD203B41FA5}">
                      <a16:colId xmlns:a16="http://schemas.microsoft.com/office/drawing/2014/main" val="20000"/>
                    </a:ext>
                  </a:extLst>
                </a:gridCol>
                <a:gridCol w="620171">
                  <a:extLst>
                    <a:ext uri="{9D8B030D-6E8A-4147-A177-3AD203B41FA5}">
                      <a16:colId xmlns:a16="http://schemas.microsoft.com/office/drawing/2014/main" val="20001"/>
                    </a:ext>
                  </a:extLst>
                </a:gridCol>
                <a:gridCol w="2825226">
                  <a:extLst>
                    <a:ext uri="{9D8B030D-6E8A-4147-A177-3AD203B41FA5}">
                      <a16:colId xmlns:a16="http://schemas.microsoft.com/office/drawing/2014/main" val="20002"/>
                    </a:ext>
                  </a:extLst>
                </a:gridCol>
                <a:gridCol w="2194395">
                  <a:extLst>
                    <a:ext uri="{9D8B030D-6E8A-4147-A177-3AD203B41FA5}">
                      <a16:colId xmlns:a16="http://schemas.microsoft.com/office/drawing/2014/main" val="20003"/>
                    </a:ext>
                  </a:extLst>
                </a:gridCol>
                <a:gridCol w="1139488">
                  <a:extLst>
                    <a:ext uri="{9D8B030D-6E8A-4147-A177-3AD203B41FA5}">
                      <a16:colId xmlns:a16="http://schemas.microsoft.com/office/drawing/2014/main" val="20004"/>
                    </a:ext>
                  </a:extLst>
                </a:gridCol>
              </a:tblGrid>
              <a:tr h="556909">
                <a:tc>
                  <a:txBody>
                    <a:bodyPr/>
                    <a:lstStyle/>
                    <a:p>
                      <a:pPr>
                        <a:lnSpc>
                          <a:spcPct val="115000"/>
                        </a:lnSpc>
                        <a:spcAft>
                          <a:spcPts val="0"/>
                        </a:spcAft>
                      </a:pPr>
                      <a:r>
                        <a:rPr lang="en-GB" sz="1100" dirty="0" smtClean="0">
                          <a:effectLst/>
                        </a:rPr>
                        <a:t>Periodical </a:t>
                      </a:r>
                      <a:r>
                        <a:rPr lang="en-GB" sz="1100" dirty="0">
                          <a:effectLst/>
                        </a:rPr>
                        <a:t>title, </a:t>
                      </a:r>
                      <a:r>
                        <a:rPr lang="en-GB" sz="1100" dirty="0" smtClean="0">
                          <a:effectLst/>
                        </a:rPr>
                        <a:t>Vol</a:t>
                      </a:r>
                      <a:r>
                        <a:rPr lang="en-GB" sz="1100" dirty="0">
                          <a:effectLst/>
                        </a:rPr>
                        <a:t>., No., Date </a:t>
                      </a:r>
                    </a:p>
                    <a:p>
                      <a:pPr>
                        <a:lnSpc>
                          <a:spcPct val="115000"/>
                        </a:lnSpc>
                        <a:spcAft>
                          <a:spcPts val="0"/>
                        </a:spcAft>
                      </a:pPr>
                      <a:r>
                        <a:rPr lang="en-GB" sz="1100" dirty="0">
                          <a:effectLst/>
                        </a:rPr>
                        <a:t>Remember to check back in!</a:t>
                      </a:r>
                      <a:endParaRPr lang="en-GB" sz="1100" dirty="0">
                        <a:effectLst/>
                        <a:latin typeface="Calibri"/>
                        <a:ea typeface="Calibri"/>
                        <a:cs typeface="Times New Roman"/>
                      </a:endParaRPr>
                    </a:p>
                  </a:txBody>
                  <a:tcPr marL="48923" marR="48923" marT="0" marB="0"/>
                </a:tc>
                <a:tc>
                  <a:txBody>
                    <a:bodyPr/>
                    <a:lstStyle/>
                    <a:p>
                      <a:pPr algn="ctr">
                        <a:lnSpc>
                          <a:spcPct val="115000"/>
                        </a:lnSpc>
                        <a:spcAft>
                          <a:spcPts val="0"/>
                        </a:spcAft>
                      </a:pPr>
                      <a:endParaRPr lang="en-GB" sz="1100" dirty="0">
                        <a:effectLst/>
                        <a:latin typeface="Calibri"/>
                        <a:ea typeface="Calibri"/>
                        <a:cs typeface="Times New Roman"/>
                      </a:endParaRPr>
                    </a:p>
                  </a:txBody>
                  <a:tcPr marL="48923" marR="48923" marT="0" marB="0"/>
                </a:tc>
                <a:tc>
                  <a:txBody>
                    <a:bodyPr/>
                    <a:lstStyle/>
                    <a:p>
                      <a:pPr>
                        <a:lnSpc>
                          <a:spcPct val="115000"/>
                        </a:lnSpc>
                        <a:spcAft>
                          <a:spcPts val="0"/>
                        </a:spcAft>
                      </a:pPr>
                      <a:r>
                        <a:rPr lang="en-GB" sz="1100" dirty="0">
                          <a:effectLst/>
                        </a:rPr>
                        <a:t>Relevant chapters/ pages</a:t>
                      </a:r>
                      <a:endParaRPr lang="en-GB" sz="1100" dirty="0">
                        <a:effectLst/>
                        <a:latin typeface="Calibri"/>
                        <a:ea typeface="Calibri"/>
                        <a:cs typeface="Times New Roman"/>
                      </a:endParaRPr>
                    </a:p>
                  </a:txBody>
                  <a:tcPr marL="48923" marR="48923" marT="0" marB="0"/>
                </a:tc>
                <a:tc>
                  <a:txBody>
                    <a:bodyPr/>
                    <a:lstStyle/>
                    <a:p>
                      <a:pPr algn="ctr">
                        <a:lnSpc>
                          <a:spcPct val="115000"/>
                        </a:lnSpc>
                        <a:spcAft>
                          <a:spcPts val="0"/>
                        </a:spcAft>
                      </a:pPr>
                      <a:r>
                        <a:rPr lang="en-GB" sz="1100" dirty="0">
                          <a:effectLst/>
                        </a:rPr>
                        <a:t>Of interest to</a:t>
                      </a:r>
                      <a:endParaRPr lang="en-GB" sz="1100" dirty="0">
                        <a:effectLst/>
                        <a:latin typeface="Calibri"/>
                        <a:ea typeface="Calibri"/>
                        <a:cs typeface="Times New Roman"/>
                      </a:endParaRPr>
                    </a:p>
                  </a:txBody>
                  <a:tcPr marL="48923" marR="48923" marT="0" marB="0"/>
                </a:tc>
                <a:tc>
                  <a:txBody>
                    <a:bodyPr/>
                    <a:lstStyle/>
                    <a:p>
                      <a:pPr algn="ctr">
                        <a:lnSpc>
                          <a:spcPct val="115000"/>
                        </a:lnSpc>
                        <a:spcAft>
                          <a:spcPts val="0"/>
                        </a:spcAft>
                      </a:pPr>
                      <a:r>
                        <a:rPr lang="en-GB" sz="1100" dirty="0">
                          <a:effectLst/>
                        </a:rPr>
                        <a:t>Date student emailed</a:t>
                      </a:r>
                      <a:endParaRPr lang="en-GB" sz="1100" dirty="0">
                        <a:effectLst/>
                        <a:latin typeface="Calibri"/>
                        <a:ea typeface="Calibri"/>
                        <a:cs typeface="Times New Roman"/>
                      </a:endParaRPr>
                    </a:p>
                  </a:txBody>
                  <a:tcPr marL="48923" marR="48923" marT="0" marB="0"/>
                </a:tc>
                <a:extLst>
                  <a:ext uri="{0D108BD9-81ED-4DB2-BD59-A6C34878D82A}">
                    <a16:rowId xmlns:a16="http://schemas.microsoft.com/office/drawing/2014/main" val="10000"/>
                  </a:ext>
                </a:extLst>
              </a:tr>
              <a:tr h="191122">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48923" marR="48923"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48923" marR="48923"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48923" marR="48923"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48923" marR="48923"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48923" marR="48923" marT="0" marB="0"/>
                </a:tc>
                <a:extLst>
                  <a:ext uri="{0D108BD9-81ED-4DB2-BD59-A6C34878D82A}">
                    <a16:rowId xmlns:a16="http://schemas.microsoft.com/office/drawing/2014/main" val="10001"/>
                  </a:ext>
                </a:extLst>
              </a:tr>
              <a:tr h="460411">
                <a:tc>
                  <a:txBody>
                    <a:bodyPr/>
                    <a:lstStyle/>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Modern Philology</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Vol 116 no 3 February ’19</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 </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0"/>
                        </a:spcAft>
                      </a:pPr>
                      <a:r>
                        <a:rPr lang="en-GB" sz="1100" b="1">
                          <a:effectLst/>
                          <a:latin typeface="+mn-lt"/>
                          <a:ea typeface="Calibri" panose="020F0502020204030204" pitchFamily="34" charset="0"/>
                          <a:cs typeface="Times New Roman" panose="02020603050405020304" pitchFamily="18" charset="0"/>
                        </a:rPr>
                        <a:t>X</a:t>
                      </a:r>
                    </a:p>
                  </a:txBody>
                  <a:tcPr marL="68580" marR="68580" marT="0" marB="0"/>
                </a:tc>
                <a:tc>
                  <a:txBody>
                    <a:bodyPr/>
                    <a:lstStyle/>
                    <a:p>
                      <a:pPr hangingPunct="0">
                        <a:lnSpc>
                          <a:spcPct val="115000"/>
                        </a:lnSpc>
                        <a:spcAft>
                          <a:spcPts val="0"/>
                        </a:spcAft>
                      </a:pP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39763">
                <a:tc>
                  <a:txBody>
                    <a:bodyPr/>
                    <a:lstStyle/>
                    <a:p>
                      <a:pPr hangingPunct="0">
                        <a:lnSpc>
                          <a:spcPct val="115000"/>
                        </a:lnSpc>
                        <a:spcAft>
                          <a:spcPts val="0"/>
                        </a:spcAft>
                      </a:pPr>
                      <a:r>
                        <a:rPr lang="en-GB" sz="1100" b="1">
                          <a:effectLst/>
                          <a:latin typeface="+mn-lt"/>
                          <a:ea typeface="Times New Roman" panose="02020603050405020304" pitchFamily="18" charset="0"/>
                          <a:cs typeface="Times New Roman" panose="02020603050405020304" pitchFamily="18" charset="0"/>
                        </a:rPr>
                        <a:t>TLS</a:t>
                      </a:r>
                      <a:endParaRPr lang="en-GB" sz="1100" b="1">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a:effectLst/>
                          <a:latin typeface="+mn-lt"/>
                          <a:ea typeface="Times New Roman" panose="02020603050405020304" pitchFamily="18" charset="0"/>
                          <a:cs typeface="Times New Roman" panose="02020603050405020304" pitchFamily="18" charset="0"/>
                        </a:rPr>
                        <a:t>22 Feb 2019, no 6047</a:t>
                      </a:r>
                      <a:endParaRPr lang="en-GB" sz="1100" b="1">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hangingPunct="0">
                        <a:lnSpc>
                          <a:spcPct val="115000"/>
                        </a:lnSpc>
                        <a:spcAft>
                          <a:spcPts val="0"/>
                        </a:spcAft>
                      </a:pPr>
                      <a:r>
                        <a:rPr lang="en-GB" sz="1100" b="1">
                          <a:effectLst/>
                          <a:latin typeface="+mn-lt"/>
                          <a:ea typeface="Times New Roman" panose="02020603050405020304" pitchFamily="18" charset="0"/>
                          <a:cs typeface="Times New Roman" panose="02020603050405020304" pitchFamily="18" charset="0"/>
                        </a:rPr>
                        <a:t>27-8</a:t>
                      </a:r>
                      <a:endParaRPr lang="en-GB" sz="1100" b="1">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a:effectLst/>
                          <a:latin typeface="+mn-lt"/>
                          <a:ea typeface="Times New Roman" panose="02020603050405020304" pitchFamily="18" charset="0"/>
                          <a:cs typeface="Times New Roman" panose="02020603050405020304" pitchFamily="18" charset="0"/>
                        </a:rPr>
                        <a:t> </a:t>
                      </a:r>
                      <a:endParaRPr lang="en-GB" sz="1100" b="1">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a:effectLst/>
                          <a:latin typeface="+mn-lt"/>
                          <a:ea typeface="Times New Roman" panose="02020603050405020304" pitchFamily="18" charset="0"/>
                          <a:cs typeface="Times New Roman" panose="02020603050405020304" pitchFamily="18" charset="0"/>
                        </a:rPr>
                        <a:t>33</a:t>
                      </a:r>
                      <a:endParaRPr lang="en-GB" sz="1100" b="1">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b="1">
                          <a:effectLst/>
                          <a:latin typeface="+mn-lt"/>
                          <a:ea typeface="Calibri" panose="020F0502020204030204" pitchFamily="34" charset="0"/>
                          <a:cs typeface="Times New Roman" panose="02020603050405020304" pitchFamily="18" charset="0"/>
                        </a:rPr>
                        <a:t>Michael Robertson: “The revolution will be ficitonalized”</a:t>
                      </a:r>
                    </a:p>
                    <a:p>
                      <a:pPr>
                        <a:lnSpc>
                          <a:spcPct val="115000"/>
                        </a:lnSpc>
                        <a:spcAft>
                          <a:spcPts val="0"/>
                        </a:spcAft>
                      </a:pPr>
                      <a:r>
                        <a:rPr lang="en-GB" sz="1100" b="1">
                          <a:effectLst/>
                          <a:latin typeface="+mn-lt"/>
                          <a:ea typeface="Calibri" panose="020F0502020204030204" pitchFamily="34" charset="0"/>
                          <a:cs typeface="Times New Roman" panose="02020603050405020304" pitchFamily="18" charset="0"/>
                        </a:rPr>
                        <a:t>Megan Marz: “Appreciating carcasses”</a:t>
                      </a:r>
                    </a:p>
                  </a:txBody>
                  <a:tcPr marL="68580" marR="68580" marT="0" marB="0"/>
                </a:tc>
                <a:tc>
                  <a:txBody>
                    <a:bodyPr/>
                    <a:lstStyle/>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[Academic] </a:t>
                      </a:r>
                      <a:r>
                        <a:rPr lang="en-GB" sz="1100" b="1" dirty="0">
                          <a:effectLst/>
                          <a:latin typeface="+mn-lt"/>
                          <a:ea typeface="Calibri" panose="020F0502020204030204" pitchFamily="34" charset="0"/>
                          <a:cs typeface="Times New Roman" panose="02020603050405020304" pitchFamily="18" charset="0"/>
                        </a:rPr>
                        <a:t>(nascent socialism)</a:t>
                      </a:r>
                    </a:p>
                    <a:p>
                      <a:pPr>
                        <a:lnSpc>
                          <a:spcPct val="115000"/>
                        </a:lnSpc>
                        <a:spcAft>
                          <a:spcPts val="0"/>
                        </a:spcAft>
                      </a:pPr>
                      <a:endParaRPr lang="en-GB" sz="1100" b="1" dirty="0" smtClean="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a:t>
                      </a:r>
                      <a:r>
                        <a:rPr lang="en-GB" sz="1100" b="1" dirty="0">
                          <a:effectLst/>
                          <a:latin typeface="+mn-lt"/>
                          <a:ea typeface="Calibri" panose="020F0502020204030204" pitchFamily="34" charset="0"/>
                          <a:cs typeface="Times New Roman" panose="02020603050405020304" pitchFamily="18" charset="0"/>
                        </a:rPr>
                        <a:t>(anatomy)</a:t>
                      </a:r>
                    </a:p>
                  </a:txBody>
                  <a:tcPr marL="68580" marR="68580" marT="0" marB="0"/>
                </a:tc>
                <a:tc>
                  <a:txBody>
                    <a:bodyPr/>
                    <a:lstStyle/>
                    <a:p>
                      <a:pPr hangingPunct="0">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24/2/2019</a:t>
                      </a:r>
                    </a:p>
                    <a:p>
                      <a:pPr hangingPunct="0">
                        <a:lnSpc>
                          <a:spcPct val="115000"/>
                        </a:lnSpc>
                        <a:spcAft>
                          <a:spcPts val="0"/>
                        </a:spcAft>
                      </a:pPr>
                      <a:endParaRPr lang="en-GB" sz="1100" b="1"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0">
                        <a:lnSpc>
                          <a:spcPct val="115000"/>
                        </a:lnSpc>
                        <a:spcBef>
                          <a:spcPts val="0"/>
                        </a:spcBef>
                        <a:spcAft>
                          <a:spcPts val="0"/>
                        </a:spcAft>
                        <a:buClrTx/>
                        <a:buSzTx/>
                        <a:buFontTx/>
                        <a:buNone/>
                        <a:tabLst/>
                        <a:defRPr/>
                      </a:pPr>
                      <a:r>
                        <a:rPr lang="en-GB" sz="1100" b="1" dirty="0" smtClean="0">
                          <a:effectLst/>
                          <a:latin typeface="+mn-lt"/>
                          <a:ea typeface="Calibri" panose="020F0502020204030204" pitchFamily="34" charset="0"/>
                          <a:cs typeface="Times New Roman" panose="02020603050405020304" pitchFamily="18" charset="0"/>
                        </a:rPr>
                        <a:t>24/2/2019</a:t>
                      </a:r>
                    </a:p>
                  </a:txBody>
                  <a:tcPr marL="68580" marR="68580" marT="0" marB="0"/>
                </a:tc>
                <a:extLst>
                  <a:ext uri="{0D108BD9-81ED-4DB2-BD59-A6C34878D82A}">
                    <a16:rowId xmlns:a16="http://schemas.microsoft.com/office/drawing/2014/main" val="10003"/>
                  </a:ext>
                </a:extLst>
              </a:tr>
              <a:tr h="3056647">
                <a:tc>
                  <a:txBody>
                    <a:bodyPr/>
                    <a:lstStyle/>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Shakespeare </a:t>
                      </a:r>
                      <a:r>
                        <a:rPr lang="en-GB" sz="1100" b="1" dirty="0" err="1">
                          <a:effectLst/>
                          <a:latin typeface="+mn-lt"/>
                          <a:ea typeface="Times New Roman" panose="02020603050405020304" pitchFamily="18" charset="0"/>
                          <a:cs typeface="Times New Roman" panose="02020603050405020304" pitchFamily="18" charset="0"/>
                        </a:rPr>
                        <a:t>Jahrbuch</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 no154 2018</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11-30</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 </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31-53</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 </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 </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smtClean="0">
                          <a:effectLst/>
                          <a:latin typeface="+mn-lt"/>
                          <a:ea typeface="Times New Roman" panose="02020603050405020304" pitchFamily="18" charset="0"/>
                          <a:cs typeface="Times New Roman" panose="02020603050405020304" pitchFamily="18" charset="0"/>
                        </a:rPr>
                        <a:t>75-91</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92-105</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smtClean="0">
                          <a:effectLst/>
                          <a:latin typeface="+mn-lt"/>
                          <a:ea typeface="Times New Roman" panose="02020603050405020304" pitchFamily="18" charset="0"/>
                          <a:cs typeface="Times New Roman" panose="02020603050405020304" pitchFamily="18" charset="0"/>
                        </a:rPr>
                        <a:t>106-125</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 </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126-139</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 </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r>
                        <a:rPr lang="en-GB" sz="1100" b="1" dirty="0">
                          <a:effectLst/>
                          <a:latin typeface="+mn-lt"/>
                          <a:ea typeface="Times New Roman" panose="02020603050405020304" pitchFamily="18" charset="0"/>
                          <a:cs typeface="Times New Roman" panose="02020603050405020304" pitchFamily="18" charset="0"/>
                        </a:rPr>
                        <a:t>140-154</a:t>
                      </a:r>
                      <a:endParaRPr lang="en-GB" sz="1100" b="1" dirty="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endParaRPr lang="en-GB" sz="1100" b="1" dirty="0" smtClean="0">
                        <a:effectLst/>
                        <a:latin typeface="+mn-lt"/>
                        <a:ea typeface="Times New Roman" panose="02020603050405020304" pitchFamily="18" charset="0"/>
                        <a:cs typeface="Times New Roman" panose="02020603050405020304" pitchFamily="18" charset="0"/>
                      </a:endParaRPr>
                    </a:p>
                    <a:p>
                      <a:pPr hangingPunct="0">
                        <a:lnSpc>
                          <a:spcPct val="115000"/>
                        </a:lnSpc>
                        <a:spcAft>
                          <a:spcPts val="0"/>
                        </a:spcAft>
                      </a:pPr>
                      <a:r>
                        <a:rPr lang="en-GB" sz="1100" b="1" dirty="0" smtClean="0">
                          <a:effectLst/>
                          <a:latin typeface="+mn-lt"/>
                          <a:ea typeface="Times New Roman" panose="02020603050405020304" pitchFamily="18" charset="0"/>
                          <a:cs typeface="Times New Roman" panose="02020603050405020304" pitchFamily="18" charset="0"/>
                        </a:rPr>
                        <a:t>155-172</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Janet Clare: “Reform and order on the Elizabethan stage”</a:t>
                      </a:r>
                    </a:p>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Cornel </a:t>
                      </a:r>
                      <a:r>
                        <a:rPr lang="en-GB" sz="1100" b="1" dirty="0" err="1">
                          <a:effectLst/>
                          <a:latin typeface="+mn-lt"/>
                          <a:ea typeface="Calibri" panose="020F0502020204030204" pitchFamily="34" charset="0"/>
                          <a:cs typeface="Times New Roman" panose="02020603050405020304" pitchFamily="18" charset="0"/>
                        </a:rPr>
                        <a:t>Zweirlein</a:t>
                      </a:r>
                      <a:r>
                        <a:rPr lang="en-GB" sz="1100" b="1" dirty="0">
                          <a:effectLst/>
                          <a:latin typeface="+mn-lt"/>
                          <a:ea typeface="Calibri" panose="020F0502020204030204" pitchFamily="34" charset="0"/>
                          <a:cs typeface="Times New Roman" panose="02020603050405020304" pitchFamily="18" charset="0"/>
                        </a:rPr>
                        <a:t>: “</a:t>
                      </a:r>
                      <a:r>
                        <a:rPr lang="en-GB" sz="1100" b="1" dirty="0" err="1">
                          <a:effectLst/>
                          <a:latin typeface="+mn-lt"/>
                          <a:ea typeface="Calibri" panose="020F0502020204030204" pitchFamily="34" charset="0"/>
                          <a:cs typeface="Times New Roman" panose="02020603050405020304" pitchFamily="18" charset="0"/>
                        </a:rPr>
                        <a:t>Tyrannenmord</a:t>
                      </a:r>
                      <a:r>
                        <a:rPr lang="en-GB" sz="1100" b="1" dirty="0">
                          <a:effectLst/>
                          <a:latin typeface="+mn-lt"/>
                          <a:ea typeface="Calibri" panose="020F0502020204030204" pitchFamily="34" charset="0"/>
                          <a:cs typeface="Times New Roman" panose="02020603050405020304" pitchFamily="18" charset="0"/>
                        </a:rPr>
                        <a:t>, </a:t>
                      </a:r>
                      <a:r>
                        <a:rPr lang="en-GB" sz="1100" b="1" dirty="0" err="1">
                          <a:effectLst/>
                          <a:latin typeface="+mn-lt"/>
                          <a:ea typeface="Calibri" panose="020F0502020204030204" pitchFamily="34" charset="0"/>
                          <a:cs typeface="Times New Roman" panose="02020603050405020304" pitchFamily="18" charset="0"/>
                        </a:rPr>
                        <a:t>Majestätsverbechen</a:t>
                      </a:r>
                      <a:r>
                        <a:rPr lang="en-GB" sz="1100" b="1" dirty="0">
                          <a:effectLst/>
                          <a:latin typeface="+mn-lt"/>
                          <a:ea typeface="Calibri" panose="020F0502020204030204" pitchFamily="34" charset="0"/>
                          <a:cs typeface="Times New Roman" panose="02020603050405020304" pitchFamily="18" charset="0"/>
                        </a:rPr>
                        <a:t> und </a:t>
                      </a:r>
                      <a:r>
                        <a:rPr lang="en-GB" sz="1100" b="1" dirty="0" err="1">
                          <a:effectLst/>
                          <a:latin typeface="+mn-lt"/>
                          <a:ea typeface="Calibri" panose="020F0502020204030204" pitchFamily="34" charset="0"/>
                          <a:cs typeface="Times New Roman" panose="02020603050405020304" pitchFamily="18" charset="0"/>
                        </a:rPr>
                        <a:t>Herrscherwechsel</a:t>
                      </a:r>
                      <a:r>
                        <a:rPr lang="en-GB" sz="1100" b="1" dirty="0">
                          <a:effectLst/>
                          <a:latin typeface="+mn-lt"/>
                          <a:ea typeface="Calibri" panose="020F0502020204030204" pitchFamily="34" charset="0"/>
                          <a:cs typeface="Times New Roman" panose="02020603050405020304" pitchFamily="18" charset="0"/>
                        </a:rPr>
                        <a:t> </a:t>
                      </a:r>
                      <a:r>
                        <a:rPr lang="en-GB" sz="1100" b="1" dirty="0" err="1">
                          <a:effectLst/>
                          <a:latin typeface="+mn-lt"/>
                          <a:ea typeface="Calibri" panose="020F0502020204030204" pitchFamily="34" charset="0"/>
                          <a:cs typeface="Times New Roman" panose="02020603050405020304" pitchFamily="18" charset="0"/>
                        </a:rPr>
                        <a:t>bei</a:t>
                      </a:r>
                      <a:r>
                        <a:rPr lang="en-GB" sz="1100" b="1" dirty="0">
                          <a:effectLst/>
                          <a:latin typeface="+mn-lt"/>
                          <a:ea typeface="Calibri" panose="020F0502020204030204" pitchFamily="34" charset="0"/>
                          <a:cs typeface="Times New Roman" panose="02020603050405020304" pitchFamily="18" charset="0"/>
                        </a:rPr>
                        <a:t> Shakespeare”</a:t>
                      </a:r>
                    </a:p>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Elizabeth Hodgson: “Playing Judge</a:t>
                      </a:r>
                      <a:r>
                        <a:rPr lang="en-GB" sz="1100" b="1" dirty="0" smtClean="0">
                          <a:effectLst/>
                          <a:latin typeface="+mn-lt"/>
                          <a:ea typeface="Calibri" panose="020F0502020204030204" pitchFamily="34" charset="0"/>
                          <a:cs typeface="Times New Roman" panose="02020603050405020304" pitchFamily="18" charset="0"/>
                        </a:rPr>
                        <a:t>”</a:t>
                      </a:r>
                      <a:endParaRPr lang="en-GB" sz="1100" b="1"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Richard Hillman: “Mercy unjustified”</a:t>
                      </a:r>
                    </a:p>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Anne </a:t>
                      </a:r>
                      <a:r>
                        <a:rPr lang="en-GB" sz="1100" b="1" dirty="0" err="1">
                          <a:effectLst/>
                          <a:latin typeface="+mn-lt"/>
                          <a:ea typeface="Calibri" panose="020F0502020204030204" pitchFamily="34" charset="0"/>
                          <a:cs typeface="Times New Roman" panose="02020603050405020304" pitchFamily="18" charset="0"/>
                        </a:rPr>
                        <a:t>Enderwitz</a:t>
                      </a:r>
                      <a:r>
                        <a:rPr lang="en-GB" sz="1100" b="1" dirty="0">
                          <a:effectLst/>
                          <a:latin typeface="+mn-lt"/>
                          <a:ea typeface="Calibri" panose="020F0502020204030204" pitchFamily="34" charset="0"/>
                          <a:cs typeface="Times New Roman" panose="02020603050405020304" pitchFamily="18" charset="0"/>
                        </a:rPr>
                        <a:t>: “</a:t>
                      </a:r>
                      <a:r>
                        <a:rPr lang="en-GB" sz="1100" b="1" dirty="0" err="1">
                          <a:effectLst/>
                          <a:latin typeface="+mn-lt"/>
                          <a:ea typeface="Calibri" panose="020F0502020204030204" pitchFamily="34" charset="0"/>
                          <a:cs typeface="Times New Roman" panose="02020603050405020304" pitchFamily="18" charset="0"/>
                        </a:rPr>
                        <a:t>Ökonomie</a:t>
                      </a:r>
                      <a:r>
                        <a:rPr lang="en-GB" sz="1100" b="1" dirty="0">
                          <a:effectLst/>
                          <a:latin typeface="+mn-lt"/>
                          <a:ea typeface="Calibri" panose="020F0502020204030204" pitchFamily="34" charset="0"/>
                          <a:cs typeface="Times New Roman" panose="02020603050405020304" pitchFamily="18" charset="0"/>
                        </a:rPr>
                        <a:t> und </a:t>
                      </a:r>
                      <a:r>
                        <a:rPr lang="en-GB" sz="1100" b="1" dirty="0" err="1">
                          <a:effectLst/>
                          <a:latin typeface="+mn-lt"/>
                          <a:ea typeface="Calibri" panose="020F0502020204030204" pitchFamily="34" charset="0"/>
                          <a:cs typeface="Times New Roman" panose="02020603050405020304" pitchFamily="18" charset="0"/>
                        </a:rPr>
                        <a:t>politisches</a:t>
                      </a:r>
                      <a:r>
                        <a:rPr lang="en-GB" sz="1100" b="1" dirty="0">
                          <a:effectLst/>
                          <a:latin typeface="+mn-lt"/>
                          <a:ea typeface="Calibri" panose="020F0502020204030204" pitchFamily="34" charset="0"/>
                          <a:cs typeface="Times New Roman" panose="02020603050405020304" pitchFamily="18" charset="0"/>
                        </a:rPr>
                        <a:t> </a:t>
                      </a:r>
                      <a:r>
                        <a:rPr lang="en-GB" sz="1100" b="1" dirty="0" err="1">
                          <a:effectLst/>
                          <a:latin typeface="+mn-lt"/>
                          <a:ea typeface="Calibri" panose="020F0502020204030204" pitchFamily="34" charset="0"/>
                          <a:cs typeface="Times New Roman" panose="02020603050405020304" pitchFamily="18" charset="0"/>
                        </a:rPr>
                        <a:t>Kalkül</a:t>
                      </a:r>
                      <a:r>
                        <a:rPr lang="en-GB" sz="1100" b="1" dirty="0">
                          <a:effectLst/>
                          <a:latin typeface="+mn-lt"/>
                          <a:ea typeface="Calibri" panose="020F0502020204030204" pitchFamily="34" charset="0"/>
                          <a:cs typeface="Times New Roman" panose="02020603050405020304" pitchFamily="18" charset="0"/>
                        </a:rPr>
                        <a:t>”</a:t>
                      </a:r>
                    </a:p>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Isabel </a:t>
                      </a:r>
                      <a:r>
                        <a:rPr lang="en-GB" sz="1100" b="1" dirty="0" err="1">
                          <a:effectLst/>
                          <a:latin typeface="+mn-lt"/>
                          <a:ea typeface="Calibri" panose="020F0502020204030204" pitchFamily="34" charset="0"/>
                          <a:cs typeface="Times New Roman" panose="02020603050405020304" pitchFamily="18" charset="0"/>
                        </a:rPr>
                        <a:t>Karremann</a:t>
                      </a:r>
                      <a:r>
                        <a:rPr lang="en-GB" sz="1100" b="1" dirty="0">
                          <a:effectLst/>
                          <a:latin typeface="+mn-lt"/>
                          <a:ea typeface="Calibri" panose="020F0502020204030204" pitchFamily="34" charset="0"/>
                          <a:cs typeface="Times New Roman" panose="02020603050405020304" pitchFamily="18" charset="0"/>
                        </a:rPr>
                        <a:t>: “Post-Reformation memory culture”</a:t>
                      </a:r>
                    </a:p>
                    <a:p>
                      <a:pPr>
                        <a:lnSpc>
                          <a:spcPct val="115000"/>
                        </a:lnSpc>
                        <a:spcAft>
                          <a:spcPts val="0"/>
                        </a:spcAft>
                      </a:pPr>
                      <a:r>
                        <a:rPr lang="en-GB" sz="1100" b="1" dirty="0" err="1">
                          <a:effectLst/>
                          <a:latin typeface="+mn-lt"/>
                          <a:ea typeface="Calibri" panose="020F0502020204030204" pitchFamily="34" charset="0"/>
                          <a:cs typeface="Times New Roman" panose="02020603050405020304" pitchFamily="18" charset="0"/>
                        </a:rPr>
                        <a:t>Lieke</a:t>
                      </a:r>
                      <a:r>
                        <a:rPr lang="en-GB" sz="1100" b="1" dirty="0">
                          <a:effectLst/>
                          <a:latin typeface="+mn-lt"/>
                          <a:ea typeface="Calibri" panose="020F0502020204030204" pitchFamily="34" charset="0"/>
                          <a:cs typeface="Times New Roman" panose="02020603050405020304" pitchFamily="18" charset="0"/>
                        </a:rPr>
                        <a:t> </a:t>
                      </a:r>
                      <a:r>
                        <a:rPr lang="en-GB" sz="1100" b="1" dirty="0" err="1">
                          <a:effectLst/>
                          <a:latin typeface="+mn-lt"/>
                          <a:ea typeface="Calibri" panose="020F0502020204030204" pitchFamily="34" charset="0"/>
                          <a:cs typeface="Times New Roman" panose="02020603050405020304" pitchFamily="18" charset="0"/>
                        </a:rPr>
                        <a:t>Stelling</a:t>
                      </a:r>
                      <a:r>
                        <a:rPr lang="en-GB" sz="1100" b="1" dirty="0">
                          <a:effectLst/>
                          <a:latin typeface="+mn-lt"/>
                          <a:ea typeface="Calibri" panose="020F0502020204030204" pitchFamily="34" charset="0"/>
                          <a:cs typeface="Times New Roman" panose="02020603050405020304" pitchFamily="18" charset="0"/>
                        </a:rPr>
                        <a:t>: “‘Leaving their humours to the word mongers </a:t>
                      </a:r>
                      <a:r>
                        <a:rPr lang="en-GB" sz="1100" b="1" dirty="0" err="1">
                          <a:effectLst/>
                          <a:latin typeface="+mn-lt"/>
                          <a:ea typeface="Calibri" panose="020F0502020204030204" pitchFamily="34" charset="0"/>
                          <a:cs typeface="Times New Roman" panose="02020603050405020304" pitchFamily="18" charset="0"/>
                        </a:rPr>
                        <a:t>mallice</a:t>
                      </a:r>
                      <a:r>
                        <a:rPr lang="en-GB" sz="1100" b="1" dirty="0">
                          <a:effectLst/>
                          <a:latin typeface="+mn-lt"/>
                          <a:ea typeface="Calibri" panose="020F0502020204030204" pitchFamily="34" charset="0"/>
                          <a:cs typeface="Times New Roman" panose="02020603050405020304" pitchFamily="18" charset="0"/>
                        </a:rPr>
                        <a:t>’”</a:t>
                      </a:r>
                    </a:p>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Gordon McMullan: “The last days of William </a:t>
                      </a:r>
                      <a:r>
                        <a:rPr lang="en-GB" sz="1100" b="1" dirty="0" err="1">
                          <a:effectLst/>
                          <a:latin typeface="+mn-lt"/>
                          <a:ea typeface="Calibri" panose="020F0502020204030204" pitchFamily="34" charset="0"/>
                          <a:cs typeface="Times New Roman" panose="02020603050405020304" pitchFamily="18" charset="0"/>
                        </a:rPr>
                        <a:t>Shakepeare</a:t>
                      </a:r>
                      <a:r>
                        <a:rPr lang="en-GB" sz="1100" b="1" dirty="0">
                          <a:effectLst/>
                          <a:latin typeface="+mn-lt"/>
                          <a:ea typeface="Calibri" panose="020F0502020204030204" pitchFamily="34" charset="0"/>
                          <a:cs typeface="Times New Roman" panose="02020603050405020304" pitchFamily="18" charset="0"/>
                        </a:rPr>
                        <a:t>”</a:t>
                      </a:r>
                    </a:p>
                  </a:txBody>
                  <a:tcPr marL="68580" marR="68580" marT="0" marB="0"/>
                </a:tc>
                <a:tc>
                  <a:txBody>
                    <a:bodyPr/>
                    <a:lstStyle/>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a:t>
                      </a:r>
                      <a:r>
                        <a:rPr lang="en-GB" sz="1100" b="1" dirty="0">
                          <a:effectLst/>
                          <a:latin typeface="+mn-lt"/>
                          <a:ea typeface="Calibri" panose="020F0502020204030204" pitchFamily="34" charset="0"/>
                          <a:cs typeface="Times New Roman" panose="02020603050405020304" pitchFamily="18" charset="0"/>
                        </a:rPr>
                        <a:t>(English reformation)</a:t>
                      </a:r>
                    </a:p>
                    <a:p>
                      <a:pPr>
                        <a:lnSpc>
                          <a:spcPct val="115000"/>
                        </a:lnSpc>
                        <a:spcAft>
                          <a:spcPts val="0"/>
                        </a:spcAft>
                      </a:pPr>
                      <a:endParaRPr lang="en-GB" sz="1100" b="1" dirty="0" smtClean="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a:t>
                      </a:r>
                      <a:r>
                        <a:rPr lang="en-GB" sz="1100" b="1" dirty="0">
                          <a:effectLst/>
                          <a:latin typeface="+mn-lt"/>
                          <a:ea typeface="Calibri" panose="020F0502020204030204" pitchFamily="34" charset="0"/>
                          <a:cs typeface="Times New Roman" panose="02020603050405020304" pitchFamily="18" charset="0"/>
                        </a:rPr>
                        <a:t>(sovereignty)</a:t>
                      </a:r>
                    </a:p>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 </a:t>
                      </a:r>
                    </a:p>
                    <a:p>
                      <a:pPr>
                        <a:lnSpc>
                          <a:spcPct val="115000"/>
                        </a:lnSpc>
                        <a:spcAft>
                          <a:spcPts val="0"/>
                        </a:spcAft>
                      </a:pPr>
                      <a:endParaRPr lang="en-GB" sz="1100" b="1" dirty="0" smtClean="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a:t>
                      </a:r>
                      <a:r>
                        <a:rPr lang="en-GB" sz="1100" b="1" dirty="0">
                          <a:effectLst/>
                          <a:latin typeface="+mn-lt"/>
                          <a:ea typeface="Calibri" panose="020F0502020204030204" pitchFamily="34" charset="0"/>
                          <a:cs typeface="Times New Roman" panose="02020603050405020304" pitchFamily="18" charset="0"/>
                        </a:rPr>
                        <a:t>(Lear</a:t>
                      </a:r>
                      <a:r>
                        <a:rPr lang="en-GB" sz="1100" b="1" dirty="0" smtClean="0">
                          <a:effectLst/>
                          <a:latin typeface="+mn-lt"/>
                          <a:ea typeface="Calibri" panose="020F0502020204030204" pitchFamily="34" charset="0"/>
                          <a:cs typeface="Times New Roman" panose="02020603050405020304" pitchFamily="18" charset="0"/>
                        </a:rPr>
                        <a:t>)</a:t>
                      </a:r>
                    </a:p>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a:t>
                      </a:r>
                      <a:r>
                        <a:rPr lang="en-GB" sz="1100" b="1" dirty="0">
                          <a:effectLst/>
                          <a:latin typeface="+mn-lt"/>
                          <a:ea typeface="Calibri" panose="020F0502020204030204" pitchFamily="34" charset="0"/>
                          <a:cs typeface="Times New Roman" panose="02020603050405020304" pitchFamily="18" charset="0"/>
                        </a:rPr>
                        <a:t>(</a:t>
                      </a:r>
                      <a:r>
                        <a:rPr lang="en-GB" sz="1100" b="1" dirty="0" smtClean="0">
                          <a:effectLst/>
                          <a:latin typeface="+mn-lt"/>
                          <a:ea typeface="Calibri" panose="020F0502020204030204" pitchFamily="34" charset="0"/>
                          <a:cs typeface="Times New Roman" panose="02020603050405020304" pitchFamily="18" charset="0"/>
                        </a:rPr>
                        <a:t>English</a:t>
                      </a:r>
                      <a:r>
                        <a:rPr lang="en-GB" sz="1100" b="1" baseline="0" dirty="0" smtClean="0">
                          <a:effectLst/>
                          <a:latin typeface="+mn-lt"/>
                          <a:ea typeface="Calibri" panose="020F0502020204030204" pitchFamily="34" charset="0"/>
                          <a:cs typeface="Times New Roman" panose="02020603050405020304" pitchFamily="18" charset="0"/>
                        </a:rPr>
                        <a:t> </a:t>
                      </a:r>
                      <a:r>
                        <a:rPr lang="en-GB" sz="1100" b="1" dirty="0" smtClean="0">
                          <a:effectLst/>
                          <a:latin typeface="+mn-lt"/>
                          <a:ea typeface="Calibri" panose="020F0502020204030204" pitchFamily="34" charset="0"/>
                          <a:cs typeface="Times New Roman" panose="02020603050405020304" pitchFamily="18" charset="0"/>
                        </a:rPr>
                        <a:t>reformation</a:t>
                      </a:r>
                      <a:r>
                        <a:rPr lang="en-GB" sz="1100" b="1" dirty="0">
                          <a:effectLst/>
                          <a:latin typeface="+mn-lt"/>
                          <a:ea typeface="Calibri" panose="020F0502020204030204" pitchFamily="34" charset="0"/>
                          <a:cs typeface="Times New Roman" panose="02020603050405020304" pitchFamily="18" charset="0"/>
                        </a:rPr>
                        <a:t>)</a:t>
                      </a:r>
                    </a:p>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a:t>
                      </a:r>
                      <a:r>
                        <a:rPr lang="en-GB" sz="1100" b="1" dirty="0">
                          <a:effectLst/>
                          <a:latin typeface="+mn-lt"/>
                          <a:ea typeface="Calibri" panose="020F0502020204030204" pitchFamily="34" charset="0"/>
                          <a:cs typeface="Times New Roman" panose="02020603050405020304" pitchFamily="18" charset="0"/>
                        </a:rPr>
                        <a:t>(English reformation)</a:t>
                      </a:r>
                    </a:p>
                    <a:p>
                      <a:pPr>
                        <a:lnSpc>
                          <a:spcPct val="115000"/>
                        </a:lnSpc>
                        <a:spcAft>
                          <a:spcPts val="0"/>
                        </a:spcAft>
                      </a:pPr>
                      <a:endParaRPr lang="en-GB" sz="1100" b="1" dirty="0" smtClean="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a:t>
                      </a:r>
                      <a:r>
                        <a:rPr lang="en-GB" sz="1100" b="1" dirty="0">
                          <a:effectLst/>
                          <a:latin typeface="+mn-lt"/>
                          <a:ea typeface="Calibri" panose="020F0502020204030204" pitchFamily="34" charset="0"/>
                          <a:cs typeface="Times New Roman" panose="02020603050405020304" pitchFamily="18" charset="0"/>
                        </a:rPr>
                        <a:t>(English reformation)</a:t>
                      </a:r>
                    </a:p>
                    <a:p>
                      <a:pPr>
                        <a:lnSpc>
                          <a:spcPct val="115000"/>
                        </a:lnSpc>
                        <a:spcAft>
                          <a:spcPts val="0"/>
                        </a:spcAft>
                      </a:pPr>
                      <a:endParaRPr lang="en-GB" sz="1100" b="1" dirty="0" smtClean="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a:t>
                      </a:r>
                      <a:r>
                        <a:rPr lang="en-GB" sz="1100" b="1" dirty="0">
                          <a:effectLst/>
                          <a:latin typeface="+mn-lt"/>
                          <a:ea typeface="Calibri" panose="020F0502020204030204" pitchFamily="34" charset="0"/>
                          <a:cs typeface="Times New Roman" panose="02020603050405020304" pitchFamily="18" charset="0"/>
                        </a:rPr>
                        <a:t>(Polemic </a:t>
                      </a:r>
                      <a:r>
                        <a:rPr lang="en-GB" sz="1100" b="1" dirty="0" smtClean="0">
                          <a:effectLst/>
                          <a:latin typeface="+mn-lt"/>
                          <a:ea typeface="Calibri" panose="020F0502020204030204" pitchFamily="34" charset="0"/>
                          <a:cs typeface="Times New Roman" panose="02020603050405020304" pitchFamily="18" charset="0"/>
                        </a:rPr>
                        <a:t>religious</a:t>
                      </a:r>
                      <a:r>
                        <a:rPr lang="en-GB" sz="1100" b="1" dirty="0">
                          <a:effectLst/>
                          <a:latin typeface="+mn-lt"/>
                          <a:ea typeface="Calibri" panose="020F0502020204030204" pitchFamily="34" charset="0"/>
                          <a:cs typeface="Times New Roman" panose="02020603050405020304" pitchFamily="18" charset="0"/>
                        </a:rPr>
                        <a:t>)</a:t>
                      </a:r>
                    </a:p>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 </a:t>
                      </a:r>
                    </a:p>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a:t>
                      </a:r>
                      <a:r>
                        <a:rPr lang="en-GB" sz="1100" b="1" dirty="0">
                          <a:effectLst/>
                          <a:latin typeface="+mn-lt"/>
                          <a:ea typeface="Calibri" panose="020F0502020204030204" pitchFamily="34" charset="0"/>
                          <a:cs typeface="Times New Roman" panose="02020603050405020304" pitchFamily="18" charset="0"/>
                        </a:rPr>
                        <a:t>(historiography)</a:t>
                      </a:r>
                    </a:p>
                  </a:txBody>
                  <a:tcPr marL="68580" marR="68580" marT="0" marB="0"/>
                </a:tc>
                <a:tc>
                  <a:txBody>
                    <a:bodyPr/>
                    <a:lstStyle/>
                    <a:p>
                      <a:pPr hangingPunct="0">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5/2/2019</a:t>
                      </a:r>
                    </a:p>
                    <a:p>
                      <a:pPr hangingPunct="0">
                        <a:lnSpc>
                          <a:spcPct val="115000"/>
                        </a:lnSpc>
                        <a:spcAft>
                          <a:spcPts val="0"/>
                        </a:spcAft>
                      </a:pPr>
                      <a:endParaRPr lang="en-GB" sz="1100" b="1"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0">
                        <a:lnSpc>
                          <a:spcPct val="115000"/>
                        </a:lnSpc>
                        <a:spcBef>
                          <a:spcPts val="0"/>
                        </a:spcBef>
                        <a:spcAft>
                          <a:spcPts val="0"/>
                        </a:spcAft>
                        <a:buClrTx/>
                        <a:buSzTx/>
                        <a:buFontTx/>
                        <a:buNone/>
                        <a:tabLst/>
                        <a:defRPr/>
                      </a:pPr>
                      <a:r>
                        <a:rPr lang="en-GB" sz="1100" b="1" dirty="0" smtClean="0">
                          <a:effectLst/>
                          <a:latin typeface="+mn-lt"/>
                          <a:ea typeface="Calibri" panose="020F0502020204030204" pitchFamily="34" charset="0"/>
                          <a:cs typeface="Times New Roman" panose="02020603050405020304" pitchFamily="18" charset="0"/>
                        </a:rPr>
                        <a:t>5/2/2019</a:t>
                      </a:r>
                    </a:p>
                    <a:p>
                      <a:pPr hangingPunct="0">
                        <a:lnSpc>
                          <a:spcPct val="115000"/>
                        </a:lnSpc>
                        <a:spcAft>
                          <a:spcPts val="0"/>
                        </a:spcAft>
                      </a:pPr>
                      <a:endParaRPr lang="en-GB" sz="1100" b="1" dirty="0" smtClean="0">
                        <a:effectLst/>
                        <a:latin typeface="+mn-lt"/>
                        <a:ea typeface="Calibri" panose="020F0502020204030204" pitchFamily="34" charset="0"/>
                        <a:cs typeface="Times New Roman" panose="02020603050405020304" pitchFamily="18" charset="0"/>
                      </a:endParaRPr>
                    </a:p>
                    <a:p>
                      <a:pPr hangingPunct="0">
                        <a:lnSpc>
                          <a:spcPct val="115000"/>
                        </a:lnSpc>
                        <a:spcAft>
                          <a:spcPts val="0"/>
                        </a:spcAft>
                      </a:pPr>
                      <a:endParaRPr lang="en-GB" sz="1100" b="1"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0">
                        <a:lnSpc>
                          <a:spcPct val="115000"/>
                        </a:lnSpc>
                        <a:spcBef>
                          <a:spcPts val="0"/>
                        </a:spcBef>
                        <a:spcAft>
                          <a:spcPts val="0"/>
                        </a:spcAft>
                        <a:buClrTx/>
                        <a:buSzTx/>
                        <a:buFontTx/>
                        <a:buNone/>
                        <a:tabLst/>
                        <a:defRPr/>
                      </a:pPr>
                      <a:r>
                        <a:rPr lang="en-GB" sz="1100" b="1" dirty="0" smtClean="0">
                          <a:effectLst/>
                          <a:latin typeface="+mn-lt"/>
                          <a:ea typeface="Calibri" panose="020F0502020204030204" pitchFamily="34" charset="0"/>
                          <a:cs typeface="Times New Roman" panose="02020603050405020304" pitchFamily="18" charset="0"/>
                        </a:rPr>
                        <a:t>5/2/2019</a:t>
                      </a:r>
                    </a:p>
                    <a:p>
                      <a:pPr marL="0" marR="0" lvl="0" indent="0" algn="l" defTabSz="914400" rtl="0" eaLnBrk="1" fontAlgn="auto" latinLnBrk="0" hangingPunct="0">
                        <a:lnSpc>
                          <a:spcPct val="115000"/>
                        </a:lnSpc>
                        <a:spcBef>
                          <a:spcPts val="0"/>
                        </a:spcBef>
                        <a:spcAft>
                          <a:spcPts val="0"/>
                        </a:spcAft>
                        <a:buClrTx/>
                        <a:buSzTx/>
                        <a:buFontTx/>
                        <a:buNone/>
                        <a:tabLst/>
                        <a:defRPr/>
                      </a:pPr>
                      <a:r>
                        <a:rPr lang="en-GB" sz="1100" b="1" dirty="0" smtClean="0">
                          <a:effectLst/>
                          <a:latin typeface="+mn-lt"/>
                          <a:ea typeface="Calibri" panose="020F0502020204030204" pitchFamily="34" charset="0"/>
                          <a:cs typeface="Times New Roman" panose="02020603050405020304" pitchFamily="18" charset="0"/>
                        </a:rPr>
                        <a:t>5/2/2019</a:t>
                      </a:r>
                    </a:p>
                    <a:p>
                      <a:pPr marL="0" marR="0" lvl="0" indent="0" algn="l" defTabSz="914400" rtl="0" eaLnBrk="1" fontAlgn="auto" latinLnBrk="0" hangingPunct="0">
                        <a:lnSpc>
                          <a:spcPct val="115000"/>
                        </a:lnSpc>
                        <a:spcBef>
                          <a:spcPts val="0"/>
                        </a:spcBef>
                        <a:spcAft>
                          <a:spcPts val="0"/>
                        </a:spcAft>
                        <a:buClrTx/>
                        <a:buSzTx/>
                        <a:buFontTx/>
                        <a:buNone/>
                        <a:tabLst/>
                        <a:defRPr/>
                      </a:pPr>
                      <a:r>
                        <a:rPr lang="en-GB" sz="1100" b="1" dirty="0" smtClean="0">
                          <a:effectLst/>
                          <a:latin typeface="+mn-lt"/>
                          <a:ea typeface="Calibri" panose="020F0502020204030204" pitchFamily="34" charset="0"/>
                          <a:cs typeface="Times New Roman" panose="02020603050405020304" pitchFamily="18" charset="0"/>
                        </a:rPr>
                        <a:t>5/2/2019</a:t>
                      </a:r>
                    </a:p>
                    <a:p>
                      <a:pPr hangingPunct="0">
                        <a:lnSpc>
                          <a:spcPct val="115000"/>
                        </a:lnSpc>
                        <a:spcAft>
                          <a:spcPts val="0"/>
                        </a:spcAft>
                      </a:pPr>
                      <a:endParaRPr lang="en-GB" sz="1100" b="1"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0">
                        <a:lnSpc>
                          <a:spcPct val="115000"/>
                        </a:lnSpc>
                        <a:spcBef>
                          <a:spcPts val="0"/>
                        </a:spcBef>
                        <a:spcAft>
                          <a:spcPts val="0"/>
                        </a:spcAft>
                        <a:buClrTx/>
                        <a:buSzTx/>
                        <a:buFontTx/>
                        <a:buNone/>
                        <a:tabLst/>
                        <a:defRPr/>
                      </a:pPr>
                      <a:r>
                        <a:rPr lang="en-GB" sz="1100" b="1" dirty="0" smtClean="0">
                          <a:effectLst/>
                          <a:latin typeface="+mn-lt"/>
                          <a:ea typeface="Calibri" panose="020F0502020204030204" pitchFamily="34" charset="0"/>
                          <a:cs typeface="Times New Roman" panose="02020603050405020304" pitchFamily="18" charset="0"/>
                        </a:rPr>
                        <a:t>5/2/2019</a:t>
                      </a:r>
                    </a:p>
                    <a:p>
                      <a:pPr hangingPunct="0">
                        <a:lnSpc>
                          <a:spcPct val="115000"/>
                        </a:lnSpc>
                        <a:spcAft>
                          <a:spcPts val="0"/>
                        </a:spcAft>
                      </a:pPr>
                      <a:endParaRPr lang="en-GB" sz="1100" b="1"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0">
                        <a:lnSpc>
                          <a:spcPct val="115000"/>
                        </a:lnSpc>
                        <a:spcBef>
                          <a:spcPts val="0"/>
                        </a:spcBef>
                        <a:spcAft>
                          <a:spcPts val="0"/>
                        </a:spcAft>
                        <a:buClrTx/>
                        <a:buSzTx/>
                        <a:buFontTx/>
                        <a:buNone/>
                        <a:tabLst/>
                        <a:defRPr/>
                      </a:pPr>
                      <a:r>
                        <a:rPr lang="en-GB" sz="1100" b="1" dirty="0" smtClean="0">
                          <a:effectLst/>
                          <a:latin typeface="+mn-lt"/>
                          <a:ea typeface="Calibri" panose="020F0502020204030204" pitchFamily="34" charset="0"/>
                          <a:cs typeface="Times New Roman" panose="02020603050405020304" pitchFamily="18" charset="0"/>
                        </a:rPr>
                        <a:t>5/2/2019</a:t>
                      </a:r>
                    </a:p>
                    <a:p>
                      <a:pPr hangingPunct="0">
                        <a:lnSpc>
                          <a:spcPct val="115000"/>
                        </a:lnSpc>
                        <a:spcAft>
                          <a:spcPts val="0"/>
                        </a:spcAft>
                      </a:pPr>
                      <a:endParaRPr lang="en-GB" sz="1100" b="1"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0">
                        <a:lnSpc>
                          <a:spcPct val="115000"/>
                        </a:lnSpc>
                        <a:spcBef>
                          <a:spcPts val="0"/>
                        </a:spcBef>
                        <a:spcAft>
                          <a:spcPts val="0"/>
                        </a:spcAft>
                        <a:buClrTx/>
                        <a:buSzTx/>
                        <a:buFontTx/>
                        <a:buNone/>
                        <a:tabLst/>
                        <a:defRPr/>
                      </a:pPr>
                      <a:r>
                        <a:rPr lang="en-GB" sz="1100" b="1" dirty="0" smtClean="0">
                          <a:effectLst/>
                          <a:latin typeface="+mn-lt"/>
                          <a:ea typeface="Calibri" panose="020F0502020204030204" pitchFamily="34" charset="0"/>
                          <a:cs typeface="Times New Roman" panose="02020603050405020304" pitchFamily="18" charset="0"/>
                        </a:rPr>
                        <a:t>5/2/2019</a:t>
                      </a:r>
                    </a:p>
                  </a:txBody>
                  <a:tcPr marL="68580" marR="68580" marT="0" marB="0"/>
                </a:tc>
                <a:extLst>
                  <a:ext uri="{0D108BD9-81ED-4DB2-BD59-A6C34878D82A}">
                    <a16:rowId xmlns:a16="http://schemas.microsoft.com/office/drawing/2014/main" val="10005"/>
                  </a:ext>
                </a:extLst>
              </a:tr>
            </a:tbl>
          </a:graphicData>
        </a:graphic>
      </p:graphicFrame>
      <p:sp>
        <p:nvSpPr>
          <p:cNvPr id="6" name="TextBox 5"/>
          <p:cNvSpPr txBox="1"/>
          <p:nvPr/>
        </p:nvSpPr>
        <p:spPr>
          <a:xfrm flipH="1">
            <a:off x="774261" y="476672"/>
            <a:ext cx="8091185" cy="369332"/>
          </a:xfrm>
          <a:prstGeom prst="rect">
            <a:avLst/>
          </a:prstGeom>
          <a:noFill/>
        </p:spPr>
        <p:txBody>
          <a:bodyPr wrap="square" rtlCol="0">
            <a:spAutoFit/>
          </a:bodyPr>
          <a:lstStyle/>
          <a:p>
            <a:r>
              <a:rPr lang="en-GB" b="1" dirty="0" smtClean="0"/>
              <a:t>Example of periodical check - in sheet:</a:t>
            </a:r>
            <a:endParaRPr lang="en-GB" sz="3200" b="1" dirty="0"/>
          </a:p>
        </p:txBody>
      </p:sp>
    </p:spTree>
    <p:extLst>
      <p:ext uri="{BB962C8B-B14F-4D97-AF65-F5344CB8AC3E}">
        <p14:creationId xmlns:p14="http://schemas.microsoft.com/office/powerpoint/2010/main" val="410870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95929587"/>
              </p:ext>
            </p:extLst>
          </p:nvPr>
        </p:nvGraphicFramePr>
        <p:xfrm>
          <a:off x="143508" y="1556792"/>
          <a:ext cx="8712967" cy="3931330"/>
        </p:xfrm>
        <a:graphic>
          <a:graphicData uri="http://schemas.openxmlformats.org/drawingml/2006/table">
            <a:tbl>
              <a:tblPr firstRow="1" firstCol="1" bandRow="1">
                <a:tableStyleId>{5C22544A-7EE6-4342-B048-85BDC9FD1C3A}</a:tableStyleId>
              </a:tblPr>
              <a:tblGrid>
                <a:gridCol w="2076100">
                  <a:extLst>
                    <a:ext uri="{9D8B030D-6E8A-4147-A177-3AD203B41FA5}">
                      <a16:colId xmlns:a16="http://schemas.microsoft.com/office/drawing/2014/main" val="20000"/>
                    </a:ext>
                  </a:extLst>
                </a:gridCol>
                <a:gridCol w="785702">
                  <a:extLst>
                    <a:ext uri="{9D8B030D-6E8A-4147-A177-3AD203B41FA5}">
                      <a16:colId xmlns:a16="http://schemas.microsoft.com/office/drawing/2014/main" val="20001"/>
                    </a:ext>
                  </a:extLst>
                </a:gridCol>
                <a:gridCol w="3142806">
                  <a:extLst>
                    <a:ext uri="{9D8B030D-6E8A-4147-A177-3AD203B41FA5}">
                      <a16:colId xmlns:a16="http://schemas.microsoft.com/office/drawing/2014/main" val="20002"/>
                    </a:ext>
                  </a:extLst>
                </a:gridCol>
                <a:gridCol w="1310735">
                  <a:extLst>
                    <a:ext uri="{9D8B030D-6E8A-4147-A177-3AD203B41FA5}">
                      <a16:colId xmlns:a16="http://schemas.microsoft.com/office/drawing/2014/main" val="20003"/>
                    </a:ext>
                  </a:extLst>
                </a:gridCol>
                <a:gridCol w="1397624">
                  <a:extLst>
                    <a:ext uri="{9D8B030D-6E8A-4147-A177-3AD203B41FA5}">
                      <a16:colId xmlns:a16="http://schemas.microsoft.com/office/drawing/2014/main" val="20004"/>
                    </a:ext>
                  </a:extLst>
                </a:gridCol>
              </a:tblGrid>
              <a:tr h="415891">
                <a:tc>
                  <a:txBody>
                    <a:bodyPr/>
                    <a:lstStyle/>
                    <a:p>
                      <a:pPr>
                        <a:lnSpc>
                          <a:spcPct val="115000"/>
                        </a:lnSpc>
                        <a:spcAft>
                          <a:spcPts val="0"/>
                        </a:spcAft>
                      </a:pPr>
                      <a:r>
                        <a:rPr lang="en-GB" sz="1100" b="1" dirty="0">
                          <a:effectLst/>
                        </a:rPr>
                        <a:t>Author, Title </a:t>
                      </a:r>
                      <a:r>
                        <a:rPr lang="en-GB" sz="1100" b="1" dirty="0" smtClean="0">
                          <a:effectLst/>
                        </a:rPr>
                        <a:t>Publisher </a:t>
                      </a:r>
                      <a:r>
                        <a:rPr lang="en-GB" sz="1100" b="1" dirty="0">
                          <a:effectLst/>
                        </a:rPr>
                        <a:t>date</a:t>
                      </a:r>
                    </a:p>
                    <a:p>
                      <a:pPr>
                        <a:lnSpc>
                          <a:spcPct val="115000"/>
                        </a:lnSpc>
                        <a:spcAft>
                          <a:spcPts val="0"/>
                        </a:spcAft>
                      </a:pPr>
                      <a:r>
                        <a:rPr lang="en-GB" sz="1100" b="1" dirty="0">
                          <a:effectLst/>
                        </a:rPr>
                        <a:t>Remember to check back in!</a:t>
                      </a:r>
                      <a:endParaRPr lang="en-GB" sz="1100" b="1" dirty="0">
                        <a:effectLst/>
                        <a:latin typeface="Calibri"/>
                        <a:ea typeface="Calibri"/>
                        <a:cs typeface="Times New Roman"/>
                      </a:endParaRPr>
                    </a:p>
                  </a:txBody>
                  <a:tcPr marL="50172" marR="50172" marT="0" marB="0"/>
                </a:tc>
                <a:tc>
                  <a:txBody>
                    <a:bodyPr/>
                    <a:lstStyle/>
                    <a:p>
                      <a:pPr>
                        <a:lnSpc>
                          <a:spcPct val="115000"/>
                        </a:lnSpc>
                        <a:spcAft>
                          <a:spcPts val="0"/>
                        </a:spcAft>
                      </a:pPr>
                      <a:r>
                        <a:rPr lang="en-GB" sz="1100" b="1">
                          <a:effectLst/>
                        </a:rPr>
                        <a:t>Classmark</a:t>
                      </a:r>
                      <a:endParaRPr lang="en-GB" sz="1100" b="1">
                        <a:effectLst/>
                        <a:latin typeface="Calibri"/>
                        <a:ea typeface="Calibri"/>
                        <a:cs typeface="Times New Roman"/>
                      </a:endParaRPr>
                    </a:p>
                  </a:txBody>
                  <a:tcPr marL="50172" marR="50172" marT="0" marB="0"/>
                </a:tc>
                <a:tc>
                  <a:txBody>
                    <a:bodyPr/>
                    <a:lstStyle/>
                    <a:p>
                      <a:pPr algn="ctr">
                        <a:lnSpc>
                          <a:spcPct val="115000"/>
                        </a:lnSpc>
                        <a:spcAft>
                          <a:spcPts val="0"/>
                        </a:spcAft>
                      </a:pPr>
                      <a:r>
                        <a:rPr lang="en-GB" sz="1100" b="1" dirty="0">
                          <a:effectLst/>
                        </a:rPr>
                        <a:t>Relevant chapters/pages</a:t>
                      </a:r>
                      <a:endParaRPr lang="en-GB" sz="1100" b="1" dirty="0">
                        <a:effectLst/>
                        <a:latin typeface="Calibri"/>
                        <a:ea typeface="Calibri"/>
                        <a:cs typeface="Times New Roman"/>
                      </a:endParaRPr>
                    </a:p>
                  </a:txBody>
                  <a:tcPr marL="50172" marR="50172" marT="0" marB="0"/>
                </a:tc>
                <a:tc>
                  <a:txBody>
                    <a:bodyPr/>
                    <a:lstStyle/>
                    <a:p>
                      <a:pPr algn="ctr">
                        <a:lnSpc>
                          <a:spcPct val="115000"/>
                        </a:lnSpc>
                        <a:spcAft>
                          <a:spcPts val="0"/>
                        </a:spcAft>
                      </a:pPr>
                      <a:r>
                        <a:rPr lang="en-GB" sz="1100" b="1">
                          <a:effectLst/>
                        </a:rPr>
                        <a:t>Of interest to</a:t>
                      </a:r>
                      <a:endParaRPr lang="en-GB" sz="1100" b="1">
                        <a:effectLst/>
                        <a:latin typeface="Calibri"/>
                        <a:ea typeface="Calibri"/>
                        <a:cs typeface="Times New Roman"/>
                      </a:endParaRPr>
                    </a:p>
                  </a:txBody>
                  <a:tcPr marL="50172" marR="50172" marT="0" marB="0"/>
                </a:tc>
                <a:tc>
                  <a:txBody>
                    <a:bodyPr/>
                    <a:lstStyle/>
                    <a:p>
                      <a:pPr algn="ctr">
                        <a:lnSpc>
                          <a:spcPct val="115000"/>
                        </a:lnSpc>
                        <a:spcAft>
                          <a:spcPts val="0"/>
                        </a:spcAft>
                      </a:pPr>
                      <a:r>
                        <a:rPr lang="en-GB" sz="1100" b="1">
                          <a:effectLst/>
                        </a:rPr>
                        <a:t>Date student emailed</a:t>
                      </a:r>
                      <a:endParaRPr lang="en-GB" sz="1100" b="1">
                        <a:effectLst/>
                        <a:latin typeface="Calibri"/>
                        <a:ea typeface="Calibri"/>
                        <a:cs typeface="Times New Roman"/>
                      </a:endParaRPr>
                    </a:p>
                  </a:txBody>
                  <a:tcPr marL="50172" marR="50172" marT="0" marB="0"/>
                </a:tc>
                <a:extLst>
                  <a:ext uri="{0D108BD9-81ED-4DB2-BD59-A6C34878D82A}">
                    <a16:rowId xmlns:a16="http://schemas.microsoft.com/office/drawing/2014/main" val="10000"/>
                  </a:ext>
                </a:extLst>
              </a:tr>
              <a:tr h="180637">
                <a:tc>
                  <a:txBody>
                    <a:bodyPr/>
                    <a:lstStyle/>
                    <a:p>
                      <a:pPr>
                        <a:lnSpc>
                          <a:spcPct val="115000"/>
                        </a:lnSpc>
                        <a:spcAft>
                          <a:spcPts val="0"/>
                        </a:spcAft>
                      </a:pPr>
                      <a:r>
                        <a:rPr lang="en-GB" sz="1100" b="1" dirty="0">
                          <a:effectLst/>
                        </a:rPr>
                        <a:t> </a:t>
                      </a:r>
                      <a:endParaRPr lang="en-GB" sz="1100" b="1" dirty="0">
                        <a:effectLst/>
                        <a:latin typeface="Calibri"/>
                        <a:ea typeface="Calibri"/>
                        <a:cs typeface="Times New Roman"/>
                      </a:endParaRPr>
                    </a:p>
                  </a:txBody>
                  <a:tcPr marL="50172" marR="50172"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50172" marR="50172"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50172" marR="50172"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50172" marR="50172" marT="0" marB="0"/>
                </a:tc>
                <a:tc>
                  <a:txBody>
                    <a:bodyPr/>
                    <a:lstStyle/>
                    <a:p>
                      <a:pPr>
                        <a:lnSpc>
                          <a:spcPct val="115000"/>
                        </a:lnSpc>
                        <a:spcAft>
                          <a:spcPts val="0"/>
                        </a:spcAft>
                      </a:pPr>
                      <a:r>
                        <a:rPr lang="en-GB" sz="1100" b="1">
                          <a:effectLst/>
                        </a:rPr>
                        <a:t> </a:t>
                      </a:r>
                      <a:endParaRPr lang="en-GB" sz="1100" b="1">
                        <a:effectLst/>
                        <a:latin typeface="Calibri"/>
                        <a:ea typeface="Calibri"/>
                        <a:cs typeface="Times New Roman"/>
                      </a:endParaRPr>
                    </a:p>
                  </a:txBody>
                  <a:tcPr marL="50172" marR="50172" marT="0" marB="0"/>
                </a:tc>
                <a:extLst>
                  <a:ext uri="{0D108BD9-81ED-4DB2-BD59-A6C34878D82A}">
                    <a16:rowId xmlns:a16="http://schemas.microsoft.com/office/drawing/2014/main" val="10001"/>
                  </a:ext>
                </a:extLst>
              </a:tr>
              <a:tr h="435451">
                <a:tc>
                  <a:txBody>
                    <a:bodyPr/>
                    <a:lstStyle/>
                    <a:p>
                      <a:pPr>
                        <a:lnSpc>
                          <a:spcPct val="115000"/>
                        </a:lnSpc>
                        <a:spcAft>
                          <a:spcPts val="0"/>
                        </a:spcAft>
                      </a:pPr>
                      <a:r>
                        <a:rPr lang="en-GB" sz="1100" b="1" dirty="0">
                          <a:solidFill>
                            <a:srgbClr val="000000"/>
                          </a:solidFill>
                          <a:effectLst/>
                          <a:latin typeface="+mn-lt"/>
                          <a:ea typeface="Times New Roman" panose="02020603050405020304" pitchFamily="18" charset="0"/>
                          <a:cs typeface="Times New Roman" panose="02020603050405020304" pitchFamily="18" charset="0"/>
                        </a:rPr>
                        <a:t>McCartney, Mary. </a:t>
                      </a:r>
                      <a:r>
                        <a:rPr lang="en-GB" sz="1100" b="1" i="1" dirty="0">
                          <a:solidFill>
                            <a:srgbClr val="000000"/>
                          </a:solidFill>
                          <a:effectLst/>
                          <a:latin typeface="+mn-lt"/>
                          <a:ea typeface="Times New Roman" panose="02020603050405020304" pitchFamily="18" charset="0"/>
                          <a:cs typeface="Times New Roman" panose="02020603050405020304" pitchFamily="18" charset="0"/>
                        </a:rPr>
                        <a:t>Twelfth Night. </a:t>
                      </a:r>
                      <a:r>
                        <a:rPr lang="en-GB" sz="1100" b="1" dirty="0" err="1">
                          <a:solidFill>
                            <a:srgbClr val="000000"/>
                          </a:solidFill>
                          <a:effectLst/>
                          <a:latin typeface="+mn-lt"/>
                          <a:ea typeface="Times New Roman" panose="02020603050405020304" pitchFamily="18" charset="0"/>
                          <a:cs typeface="Times New Roman" panose="02020603050405020304" pitchFamily="18" charset="0"/>
                        </a:rPr>
                        <a:t>Heni</a:t>
                      </a:r>
                      <a:r>
                        <a:rPr lang="en-GB" sz="1100" b="1" dirty="0">
                          <a:solidFill>
                            <a:srgbClr val="000000"/>
                          </a:solidFill>
                          <a:effectLst/>
                          <a:latin typeface="+mn-lt"/>
                          <a:ea typeface="Times New Roman" panose="02020603050405020304" pitchFamily="18" charset="0"/>
                          <a:cs typeface="Times New Roman" panose="02020603050405020304" pitchFamily="18" charset="0"/>
                        </a:rPr>
                        <a:t>, 2016. </a:t>
                      </a:r>
                      <a:endParaRPr lang="en-GB" sz="1100" b="1"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0"/>
                        </a:spcAft>
                      </a:pPr>
                      <a:r>
                        <a:rPr lang="en-GB" sz="1100" b="1">
                          <a:effectLst/>
                          <a:latin typeface="+mn-lt"/>
                          <a:ea typeface="Calibri" panose="020F0502020204030204" pitchFamily="34" charset="0"/>
                          <a:cs typeface="Times New Roman" panose="02020603050405020304" pitchFamily="18" charset="0"/>
                        </a:rPr>
                        <a:t>qPN2596.5.G6</a:t>
                      </a:r>
                    </a:p>
                  </a:txBody>
                  <a:tcPr marL="68580" marR="68580" marT="0" marB="0"/>
                </a:tc>
                <a:tc>
                  <a:txBody>
                    <a:bodyPr/>
                    <a:lstStyle/>
                    <a:p>
                      <a:pPr>
                        <a:lnSpc>
                          <a:spcPct val="115000"/>
                        </a:lnSpc>
                        <a:spcAft>
                          <a:spcPts val="0"/>
                        </a:spcAft>
                      </a:pPr>
                      <a:r>
                        <a:rPr lang="en-GB" sz="1100" b="1">
                          <a:effectLst/>
                          <a:latin typeface="+mn-lt"/>
                          <a:ea typeface="Calibri" panose="020F0502020204030204" pitchFamily="34" charset="0"/>
                          <a:cs typeface="Times New Roman" panose="02020603050405020304" pitchFamily="18" charset="0"/>
                        </a:rPr>
                        <a:t>Volume of photographs from the 2013 production of Twelfth Night (with Mark Rylance)</a:t>
                      </a:r>
                    </a:p>
                  </a:txBody>
                  <a:tcPr marL="68580" marR="68580" marT="0" marB="0"/>
                </a:tc>
                <a:tc>
                  <a:txBody>
                    <a:bodyPr/>
                    <a:lstStyle/>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a:t>
                      </a:r>
                      <a:r>
                        <a:rPr lang="en-GB" sz="1100" b="1" dirty="0">
                          <a:effectLst/>
                          <a:latin typeface="+mn-lt"/>
                          <a:ea typeface="Calibri" panose="020F0502020204030204" pitchFamily="34" charset="0"/>
                          <a:cs typeface="Times New Roman" panose="02020603050405020304" pitchFamily="18" charset="0"/>
                        </a:rPr>
                        <a:t>(Costume</a:t>
                      </a:r>
                      <a:r>
                        <a:rPr lang="en-GB" sz="1100" b="1" dirty="0" smtClean="0">
                          <a:effectLst/>
                          <a:latin typeface="+mn-lt"/>
                          <a:ea typeface="Calibri" panose="020F0502020204030204" pitchFamily="34" charset="0"/>
                          <a:cs typeface="Times New Roman" panose="02020603050405020304" pitchFamily="18" charset="0"/>
                        </a:rPr>
                        <a:t>) and </a:t>
                      </a:r>
                      <a:endParaRPr lang="en-GB" sz="1100" b="1"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a:t>
                      </a:r>
                      <a:r>
                        <a:rPr lang="en-GB" sz="1100" b="1" dirty="0">
                          <a:effectLst/>
                          <a:latin typeface="+mn-lt"/>
                          <a:ea typeface="Calibri" panose="020F0502020204030204" pitchFamily="34" charset="0"/>
                          <a:cs typeface="Times New Roman" panose="02020603050405020304" pitchFamily="18" charset="0"/>
                        </a:rPr>
                        <a:t>(Costume)</a:t>
                      </a:r>
                    </a:p>
                  </a:txBody>
                  <a:tcPr marL="68580" marR="68580" marT="0" marB="0"/>
                </a:tc>
                <a:tc>
                  <a:txBody>
                    <a:bodyPr/>
                    <a:lstStyle/>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30/1/2019</a:t>
                      </a:r>
                      <a:endParaRPr lang="en-GB" sz="1100" b="1" dirty="0">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30/1/2019</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020524">
                <a:tc>
                  <a:txBody>
                    <a:bodyPr/>
                    <a:lstStyle/>
                    <a:p>
                      <a:pPr>
                        <a:lnSpc>
                          <a:spcPct val="115000"/>
                        </a:lnSpc>
                        <a:spcAft>
                          <a:spcPts val="0"/>
                        </a:spcAft>
                      </a:pPr>
                      <a:r>
                        <a:rPr lang="en-GB" sz="1100" b="1" dirty="0" err="1">
                          <a:solidFill>
                            <a:srgbClr val="000000"/>
                          </a:solidFill>
                          <a:effectLst/>
                          <a:latin typeface="+mn-lt"/>
                          <a:ea typeface="Times New Roman" panose="02020603050405020304" pitchFamily="18" charset="0"/>
                          <a:cs typeface="Times New Roman" panose="02020603050405020304" pitchFamily="18" charset="0"/>
                        </a:rPr>
                        <a:t>Brejzek</a:t>
                      </a:r>
                      <a:r>
                        <a:rPr lang="en-GB" sz="1100" b="1" dirty="0">
                          <a:solidFill>
                            <a:srgbClr val="000000"/>
                          </a:solidFill>
                          <a:effectLst/>
                          <a:latin typeface="+mn-lt"/>
                          <a:ea typeface="Times New Roman" panose="02020603050405020304" pitchFamily="18" charset="0"/>
                          <a:cs typeface="Times New Roman" panose="02020603050405020304" pitchFamily="18" charset="0"/>
                        </a:rPr>
                        <a:t> Thea </a:t>
                      </a:r>
                      <a:r>
                        <a:rPr lang="en-GB" sz="1100" b="1" i="1" dirty="0">
                          <a:solidFill>
                            <a:srgbClr val="000000"/>
                          </a:solidFill>
                          <a:effectLst/>
                          <a:latin typeface="+mn-lt"/>
                          <a:ea typeface="Times New Roman" panose="02020603050405020304" pitchFamily="18" charset="0"/>
                          <a:cs typeface="Times New Roman" panose="02020603050405020304" pitchFamily="18" charset="0"/>
                        </a:rPr>
                        <a:t>and</a:t>
                      </a:r>
                      <a:r>
                        <a:rPr lang="en-GB" sz="1100" b="1" dirty="0">
                          <a:solidFill>
                            <a:srgbClr val="000000"/>
                          </a:solidFill>
                          <a:effectLst/>
                          <a:latin typeface="+mn-lt"/>
                          <a:ea typeface="Times New Roman" panose="02020603050405020304" pitchFamily="18" charset="0"/>
                          <a:cs typeface="Times New Roman" panose="02020603050405020304" pitchFamily="18" charset="0"/>
                        </a:rPr>
                        <a:t> Lawrence </a:t>
                      </a:r>
                      <a:r>
                        <a:rPr lang="en-GB" sz="1100" b="1" dirty="0" err="1">
                          <a:solidFill>
                            <a:srgbClr val="000000"/>
                          </a:solidFill>
                          <a:effectLst/>
                          <a:latin typeface="+mn-lt"/>
                          <a:ea typeface="Times New Roman" panose="02020603050405020304" pitchFamily="18" charset="0"/>
                          <a:cs typeface="Times New Roman" panose="02020603050405020304" pitchFamily="18" charset="0"/>
                        </a:rPr>
                        <a:t>Wallen</a:t>
                      </a:r>
                      <a:r>
                        <a:rPr lang="en-GB" sz="1100" b="1" dirty="0">
                          <a:solidFill>
                            <a:srgbClr val="000000"/>
                          </a:solidFill>
                          <a:effectLst/>
                          <a:latin typeface="+mn-lt"/>
                          <a:ea typeface="Times New Roman" panose="02020603050405020304" pitchFamily="18" charset="0"/>
                          <a:cs typeface="Times New Roman" panose="02020603050405020304" pitchFamily="18" charset="0"/>
                        </a:rPr>
                        <a:t>. </a:t>
                      </a:r>
                      <a:r>
                        <a:rPr lang="en-GB" sz="1100" b="1" i="1" dirty="0">
                          <a:solidFill>
                            <a:srgbClr val="000000"/>
                          </a:solidFill>
                          <a:effectLst/>
                          <a:latin typeface="+mn-lt"/>
                          <a:ea typeface="Times New Roman" panose="02020603050405020304" pitchFamily="18" charset="0"/>
                          <a:cs typeface="Times New Roman" panose="02020603050405020304" pitchFamily="18" charset="0"/>
                        </a:rPr>
                        <a:t>The model as performance: staging space in theatre and architecture.</a:t>
                      </a:r>
                      <a:r>
                        <a:rPr lang="en-GB" sz="1100" b="1" dirty="0">
                          <a:solidFill>
                            <a:srgbClr val="000000"/>
                          </a:solidFill>
                          <a:effectLst/>
                          <a:latin typeface="+mn-lt"/>
                          <a:ea typeface="Times New Roman" panose="02020603050405020304" pitchFamily="18" charset="0"/>
                          <a:cs typeface="Times New Roman" panose="02020603050405020304" pitchFamily="18" charset="0"/>
                        </a:rPr>
                        <a:t> Bloomsbury, 2018.</a:t>
                      </a:r>
                      <a:r>
                        <a:rPr lang="en-GB" sz="1100" b="1" i="1" dirty="0">
                          <a:solidFill>
                            <a:srgbClr val="000000"/>
                          </a:solidFill>
                          <a:effectLst/>
                          <a:latin typeface="+mn-lt"/>
                          <a:ea typeface="Times New Roman" panose="02020603050405020304" pitchFamily="18" charset="0"/>
                          <a:cs typeface="Times New Roman" panose="02020603050405020304" pitchFamily="18" charset="0"/>
                        </a:rPr>
                        <a:t> </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PN 2091.S8</a:t>
                      </a:r>
                    </a:p>
                  </a:txBody>
                  <a:tcPr marL="68580" marR="68580" marT="0" marB="0"/>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performance spaces</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30/1/2019</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22544">
                <a:tc>
                  <a:txBody>
                    <a:bodyPr/>
                    <a:lstStyle/>
                    <a:p>
                      <a:pPr>
                        <a:lnSpc>
                          <a:spcPct val="115000"/>
                        </a:lnSpc>
                        <a:spcAft>
                          <a:spcPts val="0"/>
                        </a:spcAft>
                      </a:pPr>
                      <a:r>
                        <a:rPr lang="en-GB" sz="1100" b="1">
                          <a:solidFill>
                            <a:srgbClr val="000000"/>
                          </a:solidFill>
                          <a:effectLst/>
                          <a:latin typeface="+mn-lt"/>
                          <a:ea typeface="Times New Roman" panose="02020603050405020304" pitchFamily="18" charset="0"/>
                          <a:cs typeface="Times New Roman" panose="02020603050405020304" pitchFamily="18" charset="0"/>
                        </a:rPr>
                        <a:t>Ney, Charles. </a:t>
                      </a:r>
                      <a:r>
                        <a:rPr lang="en-GB" sz="1100" b="1" i="1">
                          <a:solidFill>
                            <a:srgbClr val="000000"/>
                          </a:solidFill>
                          <a:effectLst/>
                          <a:latin typeface="+mn-lt"/>
                          <a:ea typeface="Times New Roman" panose="02020603050405020304" pitchFamily="18" charset="0"/>
                          <a:cs typeface="Times New Roman" panose="02020603050405020304" pitchFamily="18" charset="0"/>
                        </a:rPr>
                        <a:t>Directing Shakespeare in America. </a:t>
                      </a:r>
                      <a:r>
                        <a:rPr lang="en-GB" sz="1100" b="1">
                          <a:solidFill>
                            <a:srgbClr val="000000"/>
                          </a:solidFill>
                          <a:effectLst/>
                          <a:latin typeface="+mn-lt"/>
                          <a:ea typeface="Times New Roman" panose="02020603050405020304" pitchFamily="18" charset="0"/>
                          <a:cs typeface="Times New Roman" panose="02020603050405020304" pitchFamily="18" charset="0"/>
                        </a:rPr>
                        <a:t>Arden Shakespeare, 2018. </a:t>
                      </a:r>
                      <a:endParaRPr lang="en-GB" sz="1100" b="1">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1">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hangingPunct="0">
                        <a:lnSpc>
                          <a:spcPct val="115000"/>
                        </a:lnSpc>
                        <a:spcAft>
                          <a:spcPts val="0"/>
                        </a:spcAft>
                      </a:pPr>
                      <a:r>
                        <a:rPr lang="en-GB" sz="1100" b="1">
                          <a:solidFill>
                            <a:srgbClr val="000000"/>
                          </a:solidFill>
                          <a:effectLst/>
                          <a:latin typeface="+mn-lt"/>
                          <a:ea typeface="Times New Roman" panose="02020603050405020304" pitchFamily="18" charset="0"/>
                          <a:cs typeface="Times New Roman" panose="02020603050405020304" pitchFamily="18" charset="0"/>
                        </a:rPr>
                        <a:t>PR 3105</a:t>
                      </a:r>
                      <a:endParaRPr lang="en-GB" sz="1100" b="1">
                        <a:effectLst/>
                        <a:latin typeface="+mn-lt"/>
                        <a:ea typeface="Calibri" panose="020F0502020204030204" pitchFamily="34" charset="0"/>
                        <a:cs typeface="Times New Roman" panose="02020603050405020304" pitchFamily="18" charset="0"/>
                      </a:endParaRPr>
                    </a:p>
                    <a:p>
                      <a:pPr>
                        <a:lnSpc>
                          <a:spcPct val="115000"/>
                        </a:lnSpc>
                        <a:spcAft>
                          <a:spcPts val="0"/>
                        </a:spcAft>
                      </a:pPr>
                      <a:r>
                        <a:rPr lang="en-GB" sz="1100" b="1">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0"/>
                        </a:spcAft>
                      </a:pPr>
                      <a:r>
                        <a:rPr lang="en-GB" sz="1100" b="1">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X</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b="1" dirty="0">
                          <a:effectLst/>
                          <a:latin typeface="+mn-lt"/>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0004"/>
                  </a:ext>
                </a:extLst>
              </a:tr>
              <a:tr h="722544">
                <a:tc>
                  <a:txBody>
                    <a:bodyPr/>
                    <a:lstStyle/>
                    <a:p>
                      <a:pPr>
                        <a:lnSpc>
                          <a:spcPct val="115000"/>
                        </a:lnSpc>
                        <a:spcAft>
                          <a:spcPts val="0"/>
                        </a:spcAft>
                      </a:pPr>
                      <a:r>
                        <a:rPr lang="en-GB" sz="1100" b="1" dirty="0">
                          <a:solidFill>
                            <a:srgbClr val="000000"/>
                          </a:solidFill>
                          <a:effectLst/>
                          <a:latin typeface="+mn-lt"/>
                          <a:ea typeface="Times New Roman" panose="02020603050405020304" pitchFamily="18" charset="0"/>
                          <a:cs typeface="Times New Roman" panose="02020603050405020304" pitchFamily="18" charset="0"/>
                        </a:rPr>
                        <a:t>Anderson, Susan L. </a:t>
                      </a:r>
                      <a:r>
                        <a:rPr lang="en-GB" sz="1100" b="1" i="1" dirty="0">
                          <a:solidFill>
                            <a:srgbClr val="000000"/>
                          </a:solidFill>
                          <a:effectLst/>
                          <a:latin typeface="+mn-lt"/>
                          <a:ea typeface="Times New Roman" panose="02020603050405020304" pitchFamily="18" charset="0"/>
                          <a:cs typeface="Times New Roman" panose="02020603050405020304" pitchFamily="18" charset="0"/>
                        </a:rPr>
                        <a:t>Echo and meaning on early modern English stages. </a:t>
                      </a:r>
                      <a:r>
                        <a:rPr lang="en-GB" sz="1100" b="1" dirty="0">
                          <a:solidFill>
                            <a:srgbClr val="000000"/>
                          </a:solidFill>
                          <a:effectLst/>
                          <a:latin typeface="+mn-lt"/>
                          <a:ea typeface="Times New Roman" panose="02020603050405020304" pitchFamily="18" charset="0"/>
                          <a:cs typeface="Times New Roman" panose="02020603050405020304" pitchFamily="18" charset="0"/>
                        </a:rPr>
                        <a:t>Palgrave Macmillan, </a:t>
                      </a:r>
                      <a:r>
                        <a:rPr lang="en-GB" sz="1100" b="1" dirty="0" smtClean="0">
                          <a:solidFill>
                            <a:srgbClr val="000000"/>
                          </a:solidFill>
                          <a:effectLst/>
                          <a:latin typeface="+mn-lt"/>
                          <a:ea typeface="Times New Roman" panose="02020603050405020304" pitchFamily="18" charset="0"/>
                          <a:cs typeface="Times New Roman" panose="02020603050405020304" pitchFamily="18" charset="0"/>
                        </a:rPr>
                        <a:t>2018</a:t>
                      </a:r>
                      <a:r>
                        <a:rPr lang="en-GB" sz="1100" b="1" dirty="0" smtClean="0">
                          <a:solidFill>
                            <a:schemeClr val="lt1"/>
                          </a:solidFill>
                          <a:effectLst/>
                          <a:latin typeface="+mn-lt"/>
                          <a:ea typeface="Times New Roman" panose="02020603050405020304" pitchFamily="18" charset="0"/>
                          <a:cs typeface="Times New Roman" panose="02020603050405020304" pitchFamily="18" charset="0"/>
                        </a:rPr>
                        <a:t>.</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b="1">
                          <a:effectLst/>
                          <a:latin typeface="+mn-lt"/>
                          <a:ea typeface="Calibri" panose="020F0502020204030204" pitchFamily="34" charset="0"/>
                          <a:cs typeface="Times New Roman" panose="02020603050405020304" pitchFamily="18" charset="0"/>
                        </a:rPr>
                        <a:t>PR 658.E24</a:t>
                      </a:r>
                    </a:p>
                  </a:txBody>
                  <a:tcPr marL="68580" marR="68580" marT="0" marB="0"/>
                </a:tc>
                <a:tc>
                  <a:txBody>
                    <a:bodyPr/>
                    <a:lstStyle/>
                    <a:p>
                      <a:pPr>
                        <a:lnSpc>
                          <a:spcPct val="115000"/>
                        </a:lnSpc>
                        <a:spcAft>
                          <a:spcPts val="0"/>
                        </a:spcAft>
                      </a:pPr>
                      <a:r>
                        <a:rPr lang="en-GB" sz="1100" b="1">
                          <a:effectLst/>
                          <a:latin typeface="+mn-lt"/>
                          <a:ea typeface="Calibri" panose="020F0502020204030204" pitchFamily="34" charset="0"/>
                          <a:cs typeface="Times New Roman" panose="02020603050405020304" pitchFamily="18" charset="0"/>
                        </a:rPr>
                        <a:t>‘of interest to students of early modern drama, music and dance’</a:t>
                      </a:r>
                    </a:p>
                  </a:txBody>
                  <a:tcPr marL="68580" marR="68580" marT="0" marB="0"/>
                </a:tc>
                <a:tc>
                  <a:txBody>
                    <a:bodyPr/>
                    <a:lstStyle/>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[Student] (early modern music)</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b="1" dirty="0" smtClean="0">
                          <a:effectLst/>
                          <a:latin typeface="+mn-lt"/>
                          <a:ea typeface="Calibri" panose="020F0502020204030204" pitchFamily="34" charset="0"/>
                          <a:cs typeface="Times New Roman" panose="02020603050405020304" pitchFamily="18" charset="0"/>
                        </a:rPr>
                        <a:t>30/1/2019</a:t>
                      </a:r>
                      <a:endParaRPr lang="en-GB" sz="11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7" name="TextBox 6"/>
          <p:cNvSpPr txBox="1"/>
          <p:nvPr/>
        </p:nvSpPr>
        <p:spPr>
          <a:xfrm>
            <a:off x="755576" y="620688"/>
            <a:ext cx="7344816" cy="369332"/>
          </a:xfrm>
          <a:prstGeom prst="rect">
            <a:avLst/>
          </a:prstGeom>
          <a:noFill/>
        </p:spPr>
        <p:txBody>
          <a:bodyPr wrap="square" rtlCol="0">
            <a:spAutoFit/>
          </a:bodyPr>
          <a:lstStyle/>
          <a:p>
            <a:r>
              <a:rPr lang="en-GB" b="1" dirty="0" smtClean="0"/>
              <a:t>Example of book check - in sheet:</a:t>
            </a:r>
            <a:endParaRPr lang="en-GB" b="1" dirty="0"/>
          </a:p>
        </p:txBody>
      </p:sp>
    </p:spTree>
    <p:extLst>
      <p:ext uri="{BB962C8B-B14F-4D97-AF65-F5344CB8AC3E}">
        <p14:creationId xmlns:p14="http://schemas.microsoft.com/office/powerpoint/2010/main" val="208328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74082093"/>
              </p:ext>
            </p:extLst>
          </p:nvPr>
        </p:nvGraphicFramePr>
        <p:xfrm>
          <a:off x="129309" y="1052736"/>
          <a:ext cx="8928990" cy="2564300"/>
        </p:xfrm>
        <a:graphic>
          <a:graphicData uri="http://schemas.openxmlformats.org/drawingml/2006/table">
            <a:tbl>
              <a:tblPr>
                <a:tableStyleId>{5C22544A-7EE6-4342-B048-85BDC9FD1C3A}</a:tableStyleId>
              </a:tblPr>
              <a:tblGrid>
                <a:gridCol w="593039">
                  <a:extLst>
                    <a:ext uri="{9D8B030D-6E8A-4147-A177-3AD203B41FA5}">
                      <a16:colId xmlns:a16="http://schemas.microsoft.com/office/drawing/2014/main" val="20000"/>
                    </a:ext>
                  </a:extLst>
                </a:gridCol>
                <a:gridCol w="668213">
                  <a:extLst>
                    <a:ext uri="{9D8B030D-6E8A-4147-A177-3AD203B41FA5}">
                      <a16:colId xmlns:a16="http://schemas.microsoft.com/office/drawing/2014/main" val="20001"/>
                    </a:ext>
                  </a:extLst>
                </a:gridCol>
                <a:gridCol w="751739">
                  <a:extLst>
                    <a:ext uri="{9D8B030D-6E8A-4147-A177-3AD203B41FA5}">
                      <a16:colId xmlns:a16="http://schemas.microsoft.com/office/drawing/2014/main" val="20002"/>
                    </a:ext>
                  </a:extLst>
                </a:gridCol>
                <a:gridCol w="735033">
                  <a:extLst>
                    <a:ext uri="{9D8B030D-6E8A-4147-A177-3AD203B41FA5}">
                      <a16:colId xmlns:a16="http://schemas.microsoft.com/office/drawing/2014/main" val="20003"/>
                    </a:ext>
                  </a:extLst>
                </a:gridCol>
                <a:gridCol w="693270">
                  <a:extLst>
                    <a:ext uri="{9D8B030D-6E8A-4147-A177-3AD203B41FA5}">
                      <a16:colId xmlns:a16="http://schemas.microsoft.com/office/drawing/2014/main" val="20004"/>
                    </a:ext>
                  </a:extLst>
                </a:gridCol>
                <a:gridCol w="760092">
                  <a:extLst>
                    <a:ext uri="{9D8B030D-6E8A-4147-A177-3AD203B41FA5}">
                      <a16:colId xmlns:a16="http://schemas.microsoft.com/office/drawing/2014/main" val="20005"/>
                    </a:ext>
                  </a:extLst>
                </a:gridCol>
                <a:gridCol w="885381">
                  <a:extLst>
                    <a:ext uri="{9D8B030D-6E8A-4147-A177-3AD203B41FA5}">
                      <a16:colId xmlns:a16="http://schemas.microsoft.com/office/drawing/2014/main" val="20006"/>
                    </a:ext>
                  </a:extLst>
                </a:gridCol>
                <a:gridCol w="3040367">
                  <a:extLst>
                    <a:ext uri="{9D8B030D-6E8A-4147-A177-3AD203B41FA5}">
                      <a16:colId xmlns:a16="http://schemas.microsoft.com/office/drawing/2014/main" val="20007"/>
                    </a:ext>
                  </a:extLst>
                </a:gridCol>
                <a:gridCol w="400928">
                  <a:extLst>
                    <a:ext uri="{9D8B030D-6E8A-4147-A177-3AD203B41FA5}">
                      <a16:colId xmlns:a16="http://schemas.microsoft.com/office/drawing/2014/main" val="20008"/>
                    </a:ext>
                  </a:extLst>
                </a:gridCol>
                <a:gridCol w="400928">
                  <a:extLst>
                    <a:ext uri="{9D8B030D-6E8A-4147-A177-3AD203B41FA5}">
                      <a16:colId xmlns:a16="http://schemas.microsoft.com/office/drawing/2014/main" val="20009"/>
                    </a:ext>
                  </a:extLst>
                </a:gridCol>
              </a:tblGrid>
              <a:tr h="364967">
                <a:tc>
                  <a:txBody>
                    <a:bodyPr/>
                    <a:lstStyle/>
                    <a:p>
                      <a:pPr algn="ctr" fontAlgn="b"/>
                      <a:r>
                        <a:rPr lang="en-GB" sz="1050" b="1" u="none" strike="noStrike" dirty="0">
                          <a:effectLst/>
                        </a:rPr>
                        <a:t>Statistics</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No of </a:t>
                      </a:r>
                      <a:r>
                        <a:rPr lang="en-GB" sz="1050" b="1" u="none" strike="noStrike" dirty="0" smtClean="0">
                          <a:effectLst/>
                        </a:rPr>
                        <a:t>Students: 12</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No of </a:t>
                      </a:r>
                      <a:r>
                        <a:rPr lang="en-GB" sz="1050" b="1" u="none" strike="noStrike" dirty="0" smtClean="0">
                          <a:effectLst/>
                        </a:rPr>
                        <a:t>articles/</a:t>
                      </a:r>
                    </a:p>
                    <a:p>
                      <a:pPr algn="l" fontAlgn="b"/>
                      <a:r>
                        <a:rPr lang="en-GB" sz="1050" b="1" u="none" strike="noStrike" dirty="0" smtClean="0">
                          <a:effectLst/>
                        </a:rPr>
                        <a:t>items </a:t>
                      </a:r>
                      <a:r>
                        <a:rPr lang="en-GB" sz="1050" b="1" u="none" strike="noStrike" dirty="0">
                          <a:effectLst/>
                        </a:rPr>
                        <a:t>found</a:t>
                      </a:r>
                      <a:endParaRPr lang="en-GB" sz="1050" b="1" i="0" u="none" strike="noStrike" dirty="0">
                        <a:solidFill>
                          <a:srgbClr val="000000"/>
                        </a:solidFill>
                        <a:effectLst/>
                        <a:latin typeface="Calibri"/>
                      </a:endParaRPr>
                    </a:p>
                  </a:txBody>
                  <a:tcPr marL="3157" marR="3157" marT="3157" marB="0" anchor="b">
                    <a:solidFill>
                      <a:schemeClr val="bg1">
                        <a:lumMod val="75000"/>
                      </a:schemeClr>
                    </a:solidFill>
                  </a:tcPr>
                </a:tc>
                <a:tc>
                  <a:txBody>
                    <a:bodyPr/>
                    <a:lstStyle/>
                    <a:p>
                      <a:pPr algn="l" fontAlgn="b"/>
                      <a:r>
                        <a:rPr lang="en-GB" sz="1050" b="1" u="none" strike="noStrike" dirty="0">
                          <a:effectLst/>
                        </a:rPr>
                        <a:t>No of </a:t>
                      </a:r>
                      <a:r>
                        <a:rPr lang="en-GB" sz="1050" b="1" u="none" strike="noStrike" dirty="0" smtClean="0">
                          <a:effectLst/>
                        </a:rPr>
                        <a:t>articles/ items found</a:t>
                      </a:r>
                      <a:endParaRPr lang="en-GB" sz="1050" b="1" i="0" u="none" strike="noStrike" dirty="0">
                        <a:solidFill>
                          <a:srgbClr val="000000"/>
                        </a:solidFill>
                        <a:effectLst/>
                        <a:latin typeface="Calibri"/>
                      </a:endParaRPr>
                    </a:p>
                  </a:txBody>
                  <a:tcPr marL="3157" marR="3157" marT="3157" marB="0" anchor="b">
                    <a:solidFill>
                      <a:schemeClr val="bg1">
                        <a:lumMod val="75000"/>
                      </a:schemeClr>
                    </a:solidFill>
                  </a:tcPr>
                </a:tc>
                <a:tc>
                  <a:txBody>
                    <a:bodyPr/>
                    <a:lstStyle/>
                    <a:p>
                      <a:pPr algn="l" fontAlgn="b"/>
                      <a:r>
                        <a:rPr lang="en-GB" sz="1050" b="1" u="none" strike="noStrike" dirty="0">
                          <a:effectLst/>
                        </a:rPr>
                        <a:t>No of articles</a:t>
                      </a:r>
                      <a:r>
                        <a:rPr lang="en-GB" sz="1050" b="1" u="none" strike="noStrike" dirty="0" smtClean="0">
                          <a:effectLst/>
                        </a:rPr>
                        <a:t>/</a:t>
                      </a:r>
                    </a:p>
                    <a:p>
                      <a:pPr algn="l" fontAlgn="b"/>
                      <a:r>
                        <a:rPr lang="en-GB" sz="1050" b="1" u="none" strike="noStrike" dirty="0" smtClean="0">
                          <a:effectLst/>
                        </a:rPr>
                        <a:t>items </a:t>
                      </a:r>
                      <a:r>
                        <a:rPr lang="en-GB" sz="1050" b="1" u="none" strike="noStrike" dirty="0">
                          <a:effectLst/>
                        </a:rPr>
                        <a:t>found</a:t>
                      </a:r>
                      <a:endParaRPr lang="en-GB" sz="1050" b="1" i="0" u="none" strike="noStrike" dirty="0">
                        <a:solidFill>
                          <a:srgbClr val="000000"/>
                        </a:solidFill>
                        <a:effectLst/>
                        <a:latin typeface="Calibri"/>
                      </a:endParaRPr>
                    </a:p>
                  </a:txBody>
                  <a:tcPr marL="3157" marR="3157" marT="3157" marB="0" anchor="b">
                    <a:solidFill>
                      <a:schemeClr val="bg1">
                        <a:lumMod val="75000"/>
                      </a:schemeClr>
                    </a:solidFill>
                  </a:tcPr>
                </a:tc>
                <a:tc>
                  <a:txBody>
                    <a:bodyPr/>
                    <a:lstStyle/>
                    <a:p>
                      <a:pPr algn="l" fontAlgn="b"/>
                      <a:r>
                        <a:rPr lang="en-GB" sz="1050" b="1" u="none" strike="noStrike" dirty="0">
                          <a:effectLst/>
                        </a:rPr>
                        <a:t>No of articles</a:t>
                      </a:r>
                      <a:r>
                        <a:rPr lang="en-GB" sz="1050" b="1" u="none" strike="noStrike" dirty="0" smtClean="0">
                          <a:effectLst/>
                        </a:rPr>
                        <a:t>/</a:t>
                      </a:r>
                    </a:p>
                    <a:p>
                      <a:pPr algn="l" fontAlgn="b"/>
                      <a:r>
                        <a:rPr lang="en-GB" sz="1050" b="1" u="none" strike="noStrike" dirty="0" smtClean="0">
                          <a:effectLst/>
                        </a:rPr>
                        <a:t>items </a:t>
                      </a:r>
                      <a:r>
                        <a:rPr lang="en-GB" sz="1050" b="1" u="none" strike="noStrike" dirty="0">
                          <a:effectLst/>
                        </a:rPr>
                        <a:t>found</a:t>
                      </a:r>
                      <a:endParaRPr lang="en-GB" sz="1050" b="1" i="0" u="none" strike="noStrike" dirty="0">
                        <a:solidFill>
                          <a:srgbClr val="000000"/>
                        </a:solidFill>
                        <a:effectLst/>
                        <a:latin typeface="Calibri"/>
                      </a:endParaRPr>
                    </a:p>
                  </a:txBody>
                  <a:tcPr marL="3157" marR="3157" marT="3157" marB="0" anchor="b">
                    <a:solidFill>
                      <a:schemeClr val="bg1">
                        <a:lumMod val="75000"/>
                      </a:schemeClr>
                    </a:solidFill>
                  </a:tcPr>
                </a:tc>
                <a:tc>
                  <a:txBody>
                    <a:bodyPr/>
                    <a:lstStyle/>
                    <a:p>
                      <a:pPr algn="l" fontAlgn="b"/>
                      <a:r>
                        <a:rPr lang="en-GB" sz="1050" b="1" u="none" strike="noStrike" dirty="0">
                          <a:effectLst/>
                        </a:rPr>
                        <a:t>Total for year</a:t>
                      </a:r>
                      <a:endParaRPr lang="en-GB" sz="1050" b="1" i="0" u="none" strike="noStrike" dirty="0">
                        <a:solidFill>
                          <a:srgbClr val="000000"/>
                        </a:solidFill>
                        <a:effectLst/>
                        <a:latin typeface="Calibri"/>
                      </a:endParaRPr>
                    </a:p>
                  </a:txBody>
                  <a:tcPr marL="3157" marR="3157" marT="3157" marB="0" anchor="b">
                    <a:solidFill>
                      <a:schemeClr val="bg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50" b="1" u="none" strike="noStrike" dirty="0" smtClean="0">
                          <a:effectLst/>
                        </a:rPr>
                        <a:t>Student feedback/ comments</a:t>
                      </a:r>
                      <a:endParaRPr lang="en-GB" sz="1050" b="1" i="0" u="none" strike="noStrike" dirty="0" smtClean="0">
                        <a:solidFill>
                          <a:srgbClr val="000000"/>
                        </a:solidFill>
                        <a:effectLst/>
                        <a:latin typeface="+mn-lt"/>
                      </a:endParaRPr>
                    </a:p>
                  </a:txBody>
                  <a:tcPr marL="4619" marR="4619" marT="4619" marB="0" anchor="b">
                    <a:solidFill>
                      <a:schemeClr val="bg1">
                        <a:lumMod val="75000"/>
                      </a:schemeClr>
                    </a:solidFill>
                  </a:tcPr>
                </a:tc>
                <a:tc>
                  <a:txBody>
                    <a:bodyPr/>
                    <a:lstStyle/>
                    <a:p>
                      <a:pPr algn="l" fontAlgn="b"/>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endParaRPr lang="en-GB" sz="700" b="0" i="0" u="none" strike="noStrike">
                        <a:solidFill>
                          <a:srgbClr val="000000"/>
                        </a:solidFill>
                        <a:effectLst/>
                        <a:latin typeface="Calibri"/>
                      </a:endParaRPr>
                    </a:p>
                  </a:txBody>
                  <a:tcPr marL="4619" marR="4619" marT="4619" marB="0" anchor="b">
                    <a:solidFill>
                      <a:schemeClr val="bg1">
                        <a:lumMod val="75000"/>
                      </a:schemeClr>
                    </a:solidFill>
                  </a:tcPr>
                </a:tc>
                <a:extLst>
                  <a:ext uri="{0D108BD9-81ED-4DB2-BD59-A6C34878D82A}">
                    <a16:rowId xmlns:a16="http://schemas.microsoft.com/office/drawing/2014/main" val="10000"/>
                  </a:ext>
                </a:extLst>
              </a:tr>
              <a:tr h="122429">
                <a:tc>
                  <a:txBody>
                    <a:bodyPr/>
                    <a:lstStyle/>
                    <a:p>
                      <a:pPr algn="ctr"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ctr"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50" b="1" u="none" strike="noStrike" dirty="0" smtClean="0">
                          <a:effectLst/>
                        </a:rPr>
                        <a:t>Jan – April</a:t>
                      </a:r>
                      <a:endParaRPr lang="en-GB" sz="1050" b="1" i="0" u="none" strike="noStrike" dirty="0" smtClean="0">
                        <a:solidFill>
                          <a:srgbClr val="000000"/>
                        </a:solidFill>
                        <a:effectLst/>
                        <a:latin typeface="+mn-lt"/>
                      </a:endParaRPr>
                    </a:p>
                    <a:p>
                      <a:pPr algn="ctr"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50" b="1" u="none" strike="noStrike" dirty="0" smtClean="0">
                          <a:effectLst/>
                        </a:rPr>
                        <a:t>May - June</a:t>
                      </a:r>
                      <a:endParaRPr lang="en-GB" sz="1050" b="1" i="0" u="none" strike="noStrike" dirty="0" smtClean="0">
                        <a:solidFill>
                          <a:srgbClr val="000000"/>
                        </a:solidFill>
                        <a:effectLst/>
                        <a:latin typeface="+mn-lt"/>
                      </a:endParaRPr>
                    </a:p>
                    <a:p>
                      <a:pPr algn="ctr"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50" b="1" u="none" strike="noStrike" dirty="0" smtClean="0">
                          <a:effectLst/>
                        </a:rPr>
                        <a:t>July-Aug</a:t>
                      </a:r>
                      <a:endParaRPr lang="en-GB" sz="1050" b="1" i="0" u="none" strike="noStrike" dirty="0" smtClean="0">
                        <a:solidFill>
                          <a:srgbClr val="000000"/>
                        </a:solidFill>
                        <a:effectLst/>
                        <a:latin typeface="+mn-lt"/>
                      </a:endParaRPr>
                    </a:p>
                    <a:p>
                      <a:pPr algn="ctr"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50" b="1" u="none" strike="noStrike" dirty="0" smtClean="0">
                          <a:effectLst/>
                        </a:rPr>
                        <a:t>Sept-Dec</a:t>
                      </a:r>
                      <a:endParaRPr lang="en-GB" sz="1050" b="1" i="0" u="none" strike="noStrike" dirty="0" smtClean="0">
                        <a:solidFill>
                          <a:srgbClr val="000000"/>
                        </a:solidFill>
                        <a:effectLst/>
                        <a:latin typeface="+mn-lt"/>
                      </a:endParaRPr>
                    </a:p>
                    <a:p>
                      <a:pPr algn="ctr"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ctr"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ctr"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ctr" fontAlgn="b"/>
                      <a:endParaRPr lang="en-GB" sz="700" b="0"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ctr" fontAlgn="b"/>
                      <a:endParaRPr lang="en-GB" sz="700" b="0" i="0" u="none" strike="noStrike" dirty="0">
                        <a:solidFill>
                          <a:srgbClr val="000000"/>
                        </a:solidFill>
                        <a:effectLst/>
                        <a:latin typeface="Calibri"/>
                      </a:endParaRPr>
                    </a:p>
                  </a:txBody>
                  <a:tcPr marL="4619" marR="4619" marT="4619" marB="0" anchor="b">
                    <a:solidFill>
                      <a:schemeClr val="bg1">
                        <a:lumMod val="75000"/>
                      </a:schemeClr>
                    </a:solidFill>
                  </a:tcPr>
                </a:tc>
                <a:extLst>
                  <a:ext uri="{0D108BD9-81ED-4DB2-BD59-A6C34878D82A}">
                    <a16:rowId xmlns:a16="http://schemas.microsoft.com/office/drawing/2014/main" val="3410842890"/>
                  </a:ext>
                </a:extLst>
              </a:tr>
              <a:tr h="122429">
                <a:tc>
                  <a:txBody>
                    <a:bodyPr/>
                    <a:lstStyle/>
                    <a:p>
                      <a:pPr algn="l"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endParaRPr lang="en-GB" sz="700" b="0" i="0" u="none" strike="noStrike">
                        <a:solidFill>
                          <a:srgbClr val="000000"/>
                        </a:solidFill>
                        <a:effectLst/>
                        <a:latin typeface="Calibri"/>
                      </a:endParaRPr>
                    </a:p>
                  </a:txBody>
                  <a:tcPr marL="4619" marR="4619" marT="4619" marB="0" anchor="b">
                    <a:solidFill>
                      <a:schemeClr val="bg1">
                        <a:lumMod val="75000"/>
                      </a:schemeClr>
                    </a:solidFill>
                  </a:tcPr>
                </a:tc>
                <a:extLst>
                  <a:ext uri="{0D108BD9-81ED-4DB2-BD59-A6C34878D82A}">
                    <a16:rowId xmlns:a16="http://schemas.microsoft.com/office/drawing/2014/main" val="10001"/>
                  </a:ext>
                </a:extLst>
              </a:tr>
              <a:tr h="122429">
                <a:tc>
                  <a:txBody>
                    <a:bodyPr/>
                    <a:lstStyle/>
                    <a:p>
                      <a:pPr algn="ctr" fontAlgn="b"/>
                      <a:r>
                        <a:rPr lang="en-GB" sz="1050" b="1" u="none" strike="noStrike" dirty="0" smtClean="0">
                          <a:effectLst/>
                        </a:rPr>
                        <a:t>2015/16</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ctr" fontAlgn="b"/>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ctr" fontAlgn="b"/>
                      <a:r>
                        <a:rPr lang="en-GB" sz="1050" b="1" i="0" u="none" strike="noStrike" dirty="0" smtClean="0">
                          <a:solidFill>
                            <a:srgbClr val="000000"/>
                          </a:solidFill>
                          <a:effectLst/>
                          <a:latin typeface="Calibri"/>
                        </a:rPr>
                        <a:t>40</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ctr" fontAlgn="b"/>
                      <a:r>
                        <a:rPr lang="en-GB" sz="1050" b="1" i="0" u="none" strike="noStrike" dirty="0" smtClean="0">
                          <a:solidFill>
                            <a:srgbClr val="000000"/>
                          </a:solidFill>
                          <a:effectLst/>
                          <a:latin typeface="Calibri"/>
                        </a:rPr>
                        <a:t>56</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ctr" fontAlgn="b"/>
                      <a:r>
                        <a:rPr lang="en-GB" sz="1050" b="1" i="0" u="none" strike="noStrike" dirty="0" smtClean="0">
                          <a:solidFill>
                            <a:srgbClr val="000000"/>
                          </a:solidFill>
                          <a:effectLst/>
                          <a:latin typeface="Calibri"/>
                        </a:rPr>
                        <a:t>22</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ctr" fontAlgn="b"/>
                      <a:r>
                        <a:rPr lang="en-GB" sz="1050" b="1" i="0" u="none" strike="noStrike" dirty="0" smtClean="0">
                          <a:solidFill>
                            <a:srgbClr val="000000"/>
                          </a:solidFill>
                          <a:effectLst/>
                          <a:latin typeface="Calibri"/>
                        </a:rPr>
                        <a:t>68</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ctr" fontAlgn="b"/>
                      <a:r>
                        <a:rPr lang="en-GB" sz="1050" b="1" u="none" strike="noStrike" dirty="0" smtClean="0">
                          <a:effectLst/>
                        </a:rPr>
                        <a:t>192</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a must-read for me!!!</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extLst>
                  <a:ext uri="{0D108BD9-81ED-4DB2-BD59-A6C34878D82A}">
                    <a16:rowId xmlns:a16="http://schemas.microsoft.com/office/drawing/2014/main" val="10002"/>
                  </a:ext>
                </a:extLst>
              </a:tr>
              <a:tr h="122429">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very helpful</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extLst>
                  <a:ext uri="{0D108BD9-81ED-4DB2-BD59-A6C34878D82A}">
                    <a16:rowId xmlns:a16="http://schemas.microsoft.com/office/drawing/2014/main" val="10003"/>
                  </a:ext>
                </a:extLst>
              </a:tr>
              <a:tr h="122429">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big thank you to all staff involved</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extLst>
                  <a:ext uri="{0D108BD9-81ED-4DB2-BD59-A6C34878D82A}">
                    <a16:rowId xmlns:a16="http://schemas.microsoft.com/office/drawing/2014/main" val="10004"/>
                  </a:ext>
                </a:extLst>
              </a:tr>
              <a:tr h="122429">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gridSpan="3">
                  <a:txBody>
                    <a:bodyPr/>
                    <a:lstStyle/>
                    <a:p>
                      <a:pPr algn="l" fontAlgn="b"/>
                      <a:r>
                        <a:rPr lang="en-GB" sz="1050" b="1" u="none" strike="noStrike" dirty="0">
                          <a:effectLst/>
                        </a:rPr>
                        <a:t>very helpful especially as I'm heading to a forum on Chinese &amp; Japanese </a:t>
                      </a:r>
                      <a:r>
                        <a:rPr lang="en-GB" sz="1050" b="1" u="none" strike="noStrike" dirty="0" err="1">
                          <a:effectLst/>
                        </a:rPr>
                        <a:t>noh</a:t>
                      </a:r>
                      <a:r>
                        <a:rPr lang="en-GB" sz="1050" b="1" u="none" strike="noStrike" dirty="0">
                          <a:effectLst/>
                        </a:rPr>
                        <a:t> theatre next week</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239777">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many thanks for spotting the review and I have now ordered the book for myself</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extLst>
                  <a:ext uri="{0D108BD9-81ED-4DB2-BD59-A6C34878D82A}">
                    <a16:rowId xmlns:a16="http://schemas.microsoft.com/office/drawing/2014/main" val="10006"/>
                  </a:ext>
                </a:extLst>
              </a:tr>
              <a:tr h="122429">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1050" b="1" u="none" strike="noStrike" dirty="0">
                          <a:effectLst/>
                        </a:rPr>
                        <a:t>Everything you have pointed me in the direction of has been most useful</a:t>
                      </a:r>
                      <a:endParaRPr lang="en-GB" sz="1050" b="1"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extLst>
                  <a:ext uri="{0D108BD9-81ED-4DB2-BD59-A6C34878D82A}">
                    <a16:rowId xmlns:a16="http://schemas.microsoft.com/office/drawing/2014/main" val="10007"/>
                  </a:ext>
                </a:extLst>
              </a:tr>
              <a:tr h="122429">
                <a:tc>
                  <a:txBody>
                    <a:bodyPr/>
                    <a:lstStyle/>
                    <a:p>
                      <a:pPr algn="l" fontAlgn="b"/>
                      <a:r>
                        <a:rPr lang="en-GB" sz="700" u="none" strike="noStrike" dirty="0">
                          <a:effectLst/>
                        </a:rPr>
                        <a:t> </a:t>
                      </a:r>
                      <a:endParaRPr lang="en-GB" sz="700" b="0"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a:effectLst/>
                        </a:rPr>
                        <a:t> </a:t>
                      </a:r>
                      <a:endParaRPr lang="en-GB" sz="700" b="0" i="0" u="none" strike="noStrike">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dirty="0">
                          <a:effectLst/>
                        </a:rPr>
                        <a:t> </a:t>
                      </a:r>
                      <a:endParaRPr lang="en-GB" sz="700" b="0"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dirty="0">
                          <a:effectLst/>
                        </a:rPr>
                        <a:t> </a:t>
                      </a:r>
                      <a:endParaRPr lang="en-GB" sz="700" b="0" i="0" u="none" strike="noStrike" dirty="0">
                        <a:solidFill>
                          <a:srgbClr val="000000"/>
                        </a:solidFill>
                        <a:effectLst/>
                        <a:latin typeface="Calibri"/>
                      </a:endParaRPr>
                    </a:p>
                  </a:txBody>
                  <a:tcPr marL="4619" marR="4619" marT="4619" marB="0" anchor="b">
                    <a:solidFill>
                      <a:schemeClr val="bg1">
                        <a:lumMod val="75000"/>
                      </a:schemeClr>
                    </a:solidFill>
                  </a:tcPr>
                </a:tc>
                <a:tc>
                  <a:txBody>
                    <a:bodyPr/>
                    <a:lstStyle/>
                    <a:p>
                      <a:pPr algn="l" fontAlgn="b"/>
                      <a:r>
                        <a:rPr lang="en-GB" sz="700" u="none" strike="noStrike" dirty="0">
                          <a:effectLst/>
                        </a:rPr>
                        <a:t> </a:t>
                      </a:r>
                      <a:endParaRPr lang="en-GB" sz="700" b="0" i="0" u="none" strike="noStrike" dirty="0">
                        <a:solidFill>
                          <a:srgbClr val="000000"/>
                        </a:solidFill>
                        <a:effectLst/>
                        <a:latin typeface="Calibri"/>
                      </a:endParaRPr>
                    </a:p>
                  </a:txBody>
                  <a:tcPr marL="4619" marR="4619" marT="4619" marB="0" anchor="b">
                    <a:solidFill>
                      <a:schemeClr val="bg1">
                        <a:lumMod val="75000"/>
                      </a:schemeClr>
                    </a:solidFill>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26820870"/>
              </p:ext>
            </p:extLst>
          </p:nvPr>
        </p:nvGraphicFramePr>
        <p:xfrm>
          <a:off x="134922" y="4005064"/>
          <a:ext cx="8928998" cy="1675656"/>
        </p:xfrm>
        <a:graphic>
          <a:graphicData uri="http://schemas.openxmlformats.org/drawingml/2006/table">
            <a:tbl>
              <a:tblPr>
                <a:tableStyleId>{5C22544A-7EE6-4342-B048-85BDC9FD1C3A}</a:tableStyleId>
              </a:tblPr>
              <a:tblGrid>
                <a:gridCol w="576071">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3024336">
                  <a:extLst>
                    <a:ext uri="{9D8B030D-6E8A-4147-A177-3AD203B41FA5}">
                      <a16:colId xmlns:a16="http://schemas.microsoft.com/office/drawing/2014/main" val="20007"/>
                    </a:ext>
                  </a:extLst>
                </a:gridCol>
                <a:gridCol w="360040">
                  <a:extLst>
                    <a:ext uri="{9D8B030D-6E8A-4147-A177-3AD203B41FA5}">
                      <a16:colId xmlns:a16="http://schemas.microsoft.com/office/drawing/2014/main" val="20008"/>
                    </a:ext>
                  </a:extLst>
                </a:gridCol>
                <a:gridCol w="432047">
                  <a:extLst>
                    <a:ext uri="{9D8B030D-6E8A-4147-A177-3AD203B41FA5}">
                      <a16:colId xmlns:a16="http://schemas.microsoft.com/office/drawing/2014/main" val="20012"/>
                    </a:ext>
                  </a:extLst>
                </a:gridCol>
              </a:tblGrid>
              <a:tr h="492710">
                <a:tc>
                  <a:txBody>
                    <a:bodyPr/>
                    <a:lstStyle/>
                    <a:p>
                      <a:pPr algn="l" fontAlgn="b"/>
                      <a:r>
                        <a:rPr lang="en-GB" sz="1050" b="1" u="none" strike="noStrike" dirty="0" smtClean="0">
                          <a:effectLst/>
                        </a:rPr>
                        <a:t>Stats</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50" b="1" u="none" strike="noStrike" dirty="0" smtClean="0">
                          <a:effectLst/>
                        </a:rPr>
                        <a:t>No of Students: 17</a:t>
                      </a:r>
                      <a:endParaRPr lang="en-GB" sz="1050" b="1" i="0" u="none" strike="noStrike" dirty="0" smtClean="0">
                        <a:solidFill>
                          <a:srgbClr val="000000"/>
                        </a:solidFill>
                        <a:effectLst/>
                        <a:latin typeface="+mn-lt"/>
                      </a:endParaRPr>
                    </a:p>
                  </a:txBody>
                  <a:tcPr marL="3157" marR="3157" marT="3157" marB="0" anchor="b">
                    <a:solidFill>
                      <a:schemeClr val="accent2">
                        <a:lumMod val="60000"/>
                        <a:lumOff val="40000"/>
                      </a:schemeClr>
                    </a:solidFill>
                  </a:tcPr>
                </a:tc>
                <a:tc>
                  <a:txBody>
                    <a:bodyPr/>
                    <a:lstStyle/>
                    <a:p>
                      <a:pPr algn="l" fontAlgn="b"/>
                      <a:r>
                        <a:rPr lang="en-GB" sz="1050" b="1" u="none" strike="noStrike" dirty="0">
                          <a:effectLst/>
                        </a:rPr>
                        <a:t>No of </a:t>
                      </a:r>
                      <a:r>
                        <a:rPr lang="en-GB" sz="1050" b="1" u="none" strike="noStrike" dirty="0" smtClean="0">
                          <a:effectLst/>
                        </a:rPr>
                        <a:t>articles/</a:t>
                      </a:r>
                    </a:p>
                    <a:p>
                      <a:pPr algn="l" fontAlgn="b"/>
                      <a:r>
                        <a:rPr lang="en-GB" sz="1050" b="1" u="none" strike="noStrike" dirty="0" smtClean="0">
                          <a:effectLst/>
                        </a:rPr>
                        <a:t>items </a:t>
                      </a:r>
                      <a:r>
                        <a:rPr lang="en-GB" sz="1050" b="1" u="none" strike="noStrike" dirty="0">
                          <a:effectLst/>
                        </a:rPr>
                        <a:t>found</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a:effectLst/>
                        </a:rPr>
                        <a:t>No of </a:t>
                      </a:r>
                      <a:r>
                        <a:rPr lang="en-GB" sz="1050" b="1" u="none" strike="noStrike" dirty="0" smtClean="0">
                          <a:effectLst/>
                        </a:rPr>
                        <a:t>articles/ items found</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a:effectLst/>
                        </a:rPr>
                        <a:t>No of articles</a:t>
                      </a:r>
                      <a:r>
                        <a:rPr lang="en-GB" sz="1050" b="1" u="none" strike="noStrike" dirty="0" smtClean="0">
                          <a:effectLst/>
                        </a:rPr>
                        <a:t>/</a:t>
                      </a:r>
                    </a:p>
                    <a:p>
                      <a:pPr algn="l" fontAlgn="b"/>
                      <a:r>
                        <a:rPr lang="en-GB" sz="1050" b="1" u="none" strike="noStrike" dirty="0" smtClean="0">
                          <a:effectLst/>
                        </a:rPr>
                        <a:t>items </a:t>
                      </a:r>
                      <a:r>
                        <a:rPr lang="en-GB" sz="1050" b="1" u="none" strike="noStrike" dirty="0">
                          <a:effectLst/>
                        </a:rPr>
                        <a:t>found</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a:effectLst/>
                        </a:rPr>
                        <a:t>No of articles</a:t>
                      </a:r>
                      <a:r>
                        <a:rPr lang="en-GB" sz="1050" b="1" u="none" strike="noStrike" dirty="0" smtClean="0">
                          <a:effectLst/>
                        </a:rPr>
                        <a:t>/</a:t>
                      </a:r>
                    </a:p>
                    <a:p>
                      <a:pPr algn="l" fontAlgn="b"/>
                      <a:r>
                        <a:rPr lang="en-GB" sz="1050" b="1" u="none" strike="noStrike" dirty="0" smtClean="0">
                          <a:effectLst/>
                        </a:rPr>
                        <a:t>items </a:t>
                      </a:r>
                      <a:r>
                        <a:rPr lang="en-GB" sz="1050" b="1" u="none" strike="noStrike" dirty="0">
                          <a:effectLst/>
                        </a:rPr>
                        <a:t>found</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a:effectLst/>
                        </a:rPr>
                        <a:t>Total for year</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a:effectLst/>
                        </a:rPr>
                        <a:t>Student feedback/ comments</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500" b="0"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500" b="0" i="0" u="none" strike="noStrike" dirty="0">
                        <a:solidFill>
                          <a:srgbClr val="000000"/>
                        </a:solidFill>
                        <a:effectLst/>
                        <a:latin typeface="Calibri"/>
                      </a:endParaRPr>
                    </a:p>
                  </a:txBody>
                  <a:tcPr marL="3157" marR="3157" marT="3157" marB="0" anchor="b">
                    <a:solidFill>
                      <a:schemeClr val="accent2">
                        <a:lumMod val="60000"/>
                        <a:lumOff val="40000"/>
                      </a:schemeClr>
                    </a:solidFill>
                  </a:tcPr>
                </a:tc>
                <a:extLst>
                  <a:ext uri="{0D108BD9-81ED-4DB2-BD59-A6C34878D82A}">
                    <a16:rowId xmlns:a16="http://schemas.microsoft.com/office/drawing/2014/main" val="10000"/>
                  </a:ext>
                </a:extLst>
              </a:tr>
              <a:tr h="166383">
                <a:tc>
                  <a:txBody>
                    <a:bodyPr/>
                    <a:lstStyle/>
                    <a:p>
                      <a:pPr algn="l" fontAlgn="b"/>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smtClean="0">
                          <a:effectLst/>
                        </a:rPr>
                        <a:t>Sept – </a:t>
                      </a:r>
                      <a:r>
                        <a:rPr lang="en-GB" sz="1050" b="1" u="none" strike="noStrike" dirty="0">
                          <a:effectLst/>
                        </a:rPr>
                        <a:t>Dec</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a:effectLst/>
                        </a:rPr>
                        <a:t>Jan - </a:t>
                      </a:r>
                      <a:r>
                        <a:rPr lang="en-GB" sz="1050" b="1" u="none" strike="noStrike" dirty="0" smtClean="0">
                          <a:effectLst/>
                        </a:rPr>
                        <a:t>Mar</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a:effectLst/>
                        </a:rPr>
                        <a:t>April - June</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a:effectLst/>
                        </a:rPr>
                        <a:t>July </a:t>
                      </a:r>
                      <a:r>
                        <a:rPr lang="en-GB" sz="1050" b="1" u="none" strike="noStrike" dirty="0" smtClean="0">
                          <a:effectLst/>
                        </a:rPr>
                        <a:t>-</a:t>
                      </a:r>
                      <a:r>
                        <a:rPr lang="en-GB" sz="1050" b="1" u="none" strike="noStrike" baseline="0" dirty="0" smtClean="0">
                          <a:effectLst/>
                        </a:rPr>
                        <a:t> </a:t>
                      </a:r>
                      <a:r>
                        <a:rPr lang="en-GB" sz="1050" b="1" u="none" strike="noStrike" dirty="0" smtClean="0">
                          <a:effectLst/>
                        </a:rPr>
                        <a:t>Sept</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500" b="0"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500" b="0" i="0" u="none" strike="noStrike" dirty="0">
                        <a:solidFill>
                          <a:srgbClr val="000000"/>
                        </a:solidFill>
                        <a:effectLst/>
                        <a:latin typeface="Calibri"/>
                      </a:endParaRPr>
                    </a:p>
                  </a:txBody>
                  <a:tcPr marL="3157" marR="3157" marT="3157" marB="0" anchor="b">
                    <a:solidFill>
                      <a:schemeClr val="accent2">
                        <a:lumMod val="60000"/>
                        <a:lumOff val="40000"/>
                      </a:schemeClr>
                    </a:solidFill>
                  </a:tcPr>
                </a:tc>
                <a:extLst>
                  <a:ext uri="{0D108BD9-81ED-4DB2-BD59-A6C34878D82A}">
                    <a16:rowId xmlns:a16="http://schemas.microsoft.com/office/drawing/2014/main" val="10001"/>
                  </a:ext>
                </a:extLst>
              </a:tr>
              <a:tr h="166383">
                <a:tc>
                  <a:txBody>
                    <a:bodyPr/>
                    <a:lstStyle/>
                    <a:p>
                      <a:pPr algn="l" fontAlgn="b"/>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500" b="0"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500" b="0" i="0" u="none" strike="noStrike">
                        <a:solidFill>
                          <a:srgbClr val="000000"/>
                        </a:solidFill>
                        <a:effectLst/>
                        <a:latin typeface="Calibri"/>
                      </a:endParaRPr>
                    </a:p>
                  </a:txBody>
                  <a:tcPr marL="3157" marR="3157" marT="3157" marB="0" anchor="b">
                    <a:solidFill>
                      <a:schemeClr val="accent2">
                        <a:lumMod val="60000"/>
                        <a:lumOff val="40000"/>
                      </a:schemeClr>
                    </a:solidFill>
                  </a:tcPr>
                </a:tc>
                <a:extLst>
                  <a:ext uri="{0D108BD9-81ED-4DB2-BD59-A6C34878D82A}">
                    <a16:rowId xmlns:a16="http://schemas.microsoft.com/office/drawing/2014/main" val="10002"/>
                  </a:ext>
                </a:extLst>
              </a:tr>
              <a:tr h="182636">
                <a:tc>
                  <a:txBody>
                    <a:bodyPr/>
                    <a:lstStyle/>
                    <a:p>
                      <a:pPr algn="l" fontAlgn="b"/>
                      <a:r>
                        <a:rPr lang="en-GB" sz="1050" b="1" u="none" strike="noStrike" dirty="0" smtClean="0">
                          <a:effectLst/>
                        </a:rPr>
                        <a:t>2016/17</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ctr" fontAlgn="b"/>
                      <a:r>
                        <a:rPr lang="en-GB" sz="1050" b="1" i="0" u="none" strike="noStrike" dirty="0" smtClean="0">
                          <a:solidFill>
                            <a:srgbClr val="000000"/>
                          </a:solidFill>
                          <a:effectLst/>
                          <a:latin typeface="Calibri"/>
                        </a:rPr>
                        <a:t>83</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ctr" fontAlgn="b"/>
                      <a:r>
                        <a:rPr lang="en-GB" sz="1050" b="1" i="0" u="none" strike="noStrike" dirty="0" smtClean="0">
                          <a:solidFill>
                            <a:srgbClr val="000000"/>
                          </a:solidFill>
                          <a:effectLst/>
                          <a:latin typeface="Calibri"/>
                        </a:rPr>
                        <a:t>40</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ctr" fontAlgn="b"/>
                      <a:r>
                        <a:rPr lang="en-GB" sz="1050" b="1" i="0" u="none" strike="noStrike" dirty="0" smtClean="0">
                          <a:solidFill>
                            <a:srgbClr val="000000"/>
                          </a:solidFill>
                          <a:effectLst/>
                          <a:latin typeface="Calibri"/>
                        </a:rPr>
                        <a:t>99</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ctr" fontAlgn="b"/>
                      <a:r>
                        <a:rPr lang="en-GB" sz="1050" b="1" i="0" u="none" strike="noStrike" dirty="0" smtClean="0">
                          <a:solidFill>
                            <a:srgbClr val="000000"/>
                          </a:solidFill>
                          <a:effectLst/>
                          <a:latin typeface="Calibri"/>
                        </a:rPr>
                        <a:t>52</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ctr" fontAlgn="b"/>
                      <a:r>
                        <a:rPr lang="en-GB" sz="1050" b="1" i="0" u="none" strike="noStrike" dirty="0" smtClean="0">
                          <a:solidFill>
                            <a:srgbClr val="000000"/>
                          </a:solidFill>
                          <a:effectLst/>
                          <a:latin typeface="Calibri"/>
                        </a:rPr>
                        <a:t>343</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smtClean="0">
                          <a:effectLst/>
                        </a:rPr>
                        <a:t>A helpful, friendly and very useful scheme - thank you</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500" u="none" strike="noStrike">
                          <a:effectLst/>
                        </a:rPr>
                        <a:t> </a:t>
                      </a:r>
                      <a:endParaRPr lang="en-GB" sz="500" b="0"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500" u="none" strike="noStrike">
                          <a:effectLst/>
                        </a:rPr>
                        <a:t> </a:t>
                      </a:r>
                      <a:endParaRPr lang="en-GB" sz="500" b="0" i="0" u="none" strike="noStrike">
                        <a:solidFill>
                          <a:srgbClr val="000000"/>
                        </a:solidFill>
                        <a:effectLst/>
                        <a:latin typeface="Calibri"/>
                      </a:endParaRPr>
                    </a:p>
                  </a:txBody>
                  <a:tcPr marL="3157" marR="3157" marT="3157" marB="0" anchor="b">
                    <a:solidFill>
                      <a:schemeClr val="accent2">
                        <a:lumMod val="60000"/>
                        <a:lumOff val="40000"/>
                      </a:schemeClr>
                    </a:solidFill>
                  </a:tcPr>
                </a:tc>
                <a:extLst>
                  <a:ext uri="{0D108BD9-81ED-4DB2-BD59-A6C34878D82A}">
                    <a16:rowId xmlns:a16="http://schemas.microsoft.com/office/drawing/2014/main" val="10004"/>
                  </a:ext>
                </a:extLst>
              </a:tr>
              <a:tr h="166383">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smtClean="0">
                          <a:effectLst/>
                        </a:rPr>
                        <a:t>Great service, very helpful in focussing my reading - saves so much time!</a:t>
                      </a:r>
                      <a:endParaRPr lang="en-GB" sz="1050" b="1" i="0" u="none" strike="noStrike" dirty="0">
                        <a:solidFill>
                          <a:srgbClr val="000000"/>
                        </a:solidFill>
                        <a:effectLst/>
                        <a:latin typeface="Times New Roman"/>
                      </a:endParaRPr>
                    </a:p>
                  </a:txBody>
                  <a:tcPr marL="3157" marR="3157" marT="3157" marB="0" anchor="b">
                    <a:solidFill>
                      <a:schemeClr val="accent2">
                        <a:lumMod val="60000"/>
                        <a:lumOff val="40000"/>
                      </a:schemeClr>
                    </a:solidFill>
                  </a:tcPr>
                </a:tc>
                <a:tc>
                  <a:txBody>
                    <a:bodyPr/>
                    <a:lstStyle/>
                    <a:p>
                      <a:pPr algn="l" fontAlgn="b"/>
                      <a:r>
                        <a:rPr lang="en-GB" sz="500" u="none" strike="noStrike">
                          <a:effectLst/>
                        </a:rPr>
                        <a:t> </a:t>
                      </a:r>
                      <a:endParaRPr lang="en-GB" sz="500" b="0"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500" u="none" strike="noStrike">
                          <a:effectLst/>
                        </a:rPr>
                        <a:t> </a:t>
                      </a:r>
                      <a:endParaRPr lang="en-GB" sz="500" b="0" i="0" u="none" strike="noStrike">
                        <a:solidFill>
                          <a:srgbClr val="000000"/>
                        </a:solidFill>
                        <a:effectLst/>
                        <a:latin typeface="Calibri"/>
                      </a:endParaRPr>
                    </a:p>
                  </a:txBody>
                  <a:tcPr marL="3157" marR="3157" marT="3157" marB="0" anchor="b">
                    <a:solidFill>
                      <a:schemeClr val="accent2">
                        <a:lumMod val="60000"/>
                        <a:lumOff val="40000"/>
                      </a:schemeClr>
                    </a:solidFill>
                  </a:tcPr>
                </a:tc>
                <a:extLst>
                  <a:ext uri="{0D108BD9-81ED-4DB2-BD59-A6C34878D82A}">
                    <a16:rowId xmlns:a16="http://schemas.microsoft.com/office/drawing/2014/main" val="10005"/>
                  </a:ext>
                </a:extLst>
              </a:tr>
              <a:tr h="177964">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i="0" u="none" strike="noStrike" dirty="0" smtClean="0">
                          <a:solidFill>
                            <a:srgbClr val="000000"/>
                          </a:solidFill>
                          <a:effectLst/>
                          <a:latin typeface="+mn-lt"/>
                        </a:rPr>
                        <a:t>It works really well!</a:t>
                      </a:r>
                      <a:endParaRPr lang="en-GB" sz="1050" b="1" i="0" u="none" strike="noStrike" dirty="0">
                        <a:solidFill>
                          <a:srgbClr val="000000"/>
                        </a:solidFill>
                        <a:effectLst/>
                        <a:latin typeface="+mn-lt"/>
                      </a:endParaRPr>
                    </a:p>
                  </a:txBody>
                  <a:tcPr marL="3157" marR="3157" marT="3157" marB="0" anchor="b">
                    <a:solidFill>
                      <a:schemeClr val="accent2">
                        <a:lumMod val="60000"/>
                        <a:lumOff val="40000"/>
                      </a:schemeClr>
                    </a:solidFill>
                  </a:tcPr>
                </a:tc>
                <a:tc>
                  <a:txBody>
                    <a:bodyPr/>
                    <a:lstStyle/>
                    <a:p>
                      <a:pPr algn="l" fontAlgn="b"/>
                      <a:r>
                        <a:rPr lang="en-GB" sz="500" u="none" strike="noStrike">
                          <a:effectLst/>
                        </a:rPr>
                        <a:t> </a:t>
                      </a:r>
                      <a:endParaRPr lang="en-GB" sz="500" b="0"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500" u="none" strike="noStrike">
                          <a:effectLst/>
                        </a:rPr>
                        <a:t> </a:t>
                      </a:r>
                      <a:endParaRPr lang="en-GB" sz="500" b="0" i="0" u="none" strike="noStrike">
                        <a:solidFill>
                          <a:srgbClr val="000000"/>
                        </a:solidFill>
                        <a:effectLst/>
                        <a:latin typeface="Calibri"/>
                      </a:endParaRPr>
                    </a:p>
                  </a:txBody>
                  <a:tcPr marL="3157" marR="3157" marT="3157" marB="0" anchor="b">
                    <a:solidFill>
                      <a:schemeClr val="accent2">
                        <a:lumMod val="60000"/>
                        <a:lumOff val="40000"/>
                      </a:schemeClr>
                    </a:solidFill>
                  </a:tcPr>
                </a:tc>
                <a:extLst>
                  <a:ext uri="{0D108BD9-81ED-4DB2-BD59-A6C34878D82A}">
                    <a16:rowId xmlns:a16="http://schemas.microsoft.com/office/drawing/2014/main" val="10006"/>
                  </a:ext>
                </a:extLst>
              </a:tr>
              <a:tr h="166383">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dirty="0">
                          <a:effectLst/>
                        </a:rPr>
                        <a:t> </a:t>
                      </a:r>
                      <a:endParaRPr lang="en-GB" sz="1050" b="1" i="0" u="none" strike="noStrike" dirty="0">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1050" b="1" u="none" strike="noStrike">
                          <a:effectLst/>
                        </a:rPr>
                        <a:t> </a:t>
                      </a:r>
                      <a:endParaRPr lang="en-GB" sz="1050" b="1"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endParaRPr lang="en-GB" sz="1050" b="1" i="0" u="none" strike="noStrike" dirty="0">
                        <a:solidFill>
                          <a:srgbClr val="000000"/>
                        </a:solidFill>
                        <a:effectLst/>
                        <a:latin typeface="Tahoma"/>
                      </a:endParaRPr>
                    </a:p>
                  </a:txBody>
                  <a:tcPr marL="3157" marR="3157" marT="3157" marB="0" anchor="b">
                    <a:solidFill>
                      <a:schemeClr val="accent2">
                        <a:lumMod val="60000"/>
                        <a:lumOff val="40000"/>
                      </a:schemeClr>
                    </a:solidFill>
                  </a:tcPr>
                </a:tc>
                <a:tc>
                  <a:txBody>
                    <a:bodyPr/>
                    <a:lstStyle/>
                    <a:p>
                      <a:pPr algn="l" fontAlgn="b"/>
                      <a:r>
                        <a:rPr lang="en-GB" sz="500" u="none" strike="noStrike">
                          <a:effectLst/>
                        </a:rPr>
                        <a:t> </a:t>
                      </a:r>
                      <a:endParaRPr lang="en-GB" sz="500" b="0" i="0" u="none" strike="noStrike">
                        <a:solidFill>
                          <a:srgbClr val="000000"/>
                        </a:solidFill>
                        <a:effectLst/>
                        <a:latin typeface="Calibri"/>
                      </a:endParaRPr>
                    </a:p>
                  </a:txBody>
                  <a:tcPr marL="3157" marR="3157" marT="3157" marB="0" anchor="b">
                    <a:solidFill>
                      <a:schemeClr val="accent2">
                        <a:lumMod val="60000"/>
                        <a:lumOff val="40000"/>
                      </a:schemeClr>
                    </a:solidFill>
                  </a:tcPr>
                </a:tc>
                <a:tc>
                  <a:txBody>
                    <a:bodyPr/>
                    <a:lstStyle/>
                    <a:p>
                      <a:pPr algn="l" fontAlgn="b"/>
                      <a:r>
                        <a:rPr lang="en-GB" sz="500" u="none" strike="noStrike" dirty="0">
                          <a:effectLst/>
                        </a:rPr>
                        <a:t> </a:t>
                      </a:r>
                      <a:endParaRPr lang="en-GB" sz="500" b="0" i="0" u="none" strike="noStrike" dirty="0">
                        <a:solidFill>
                          <a:srgbClr val="000000"/>
                        </a:solidFill>
                        <a:effectLst/>
                        <a:latin typeface="Calibri"/>
                      </a:endParaRPr>
                    </a:p>
                  </a:txBody>
                  <a:tcPr marL="3157" marR="3157" marT="3157" marB="0" anchor="b">
                    <a:solidFill>
                      <a:schemeClr val="accent2">
                        <a:lumMod val="60000"/>
                        <a:lumOff val="4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0449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85339710"/>
              </p:ext>
            </p:extLst>
          </p:nvPr>
        </p:nvGraphicFramePr>
        <p:xfrm>
          <a:off x="251520" y="476672"/>
          <a:ext cx="8712967" cy="2808312"/>
        </p:xfrm>
        <a:graphic>
          <a:graphicData uri="http://schemas.openxmlformats.org/drawingml/2006/table">
            <a:tbl>
              <a:tblPr>
                <a:tableStyleId>{5C22544A-7EE6-4342-B048-85BDC9FD1C3A}</a:tableStyleId>
              </a:tblPr>
              <a:tblGrid>
                <a:gridCol w="673867">
                  <a:extLst>
                    <a:ext uri="{9D8B030D-6E8A-4147-A177-3AD203B41FA5}">
                      <a16:colId xmlns:a16="http://schemas.microsoft.com/office/drawing/2014/main" val="20000"/>
                    </a:ext>
                  </a:extLst>
                </a:gridCol>
                <a:gridCol w="598993">
                  <a:extLst>
                    <a:ext uri="{9D8B030D-6E8A-4147-A177-3AD203B41FA5}">
                      <a16:colId xmlns:a16="http://schemas.microsoft.com/office/drawing/2014/main" val="3810873624"/>
                    </a:ext>
                  </a:extLst>
                </a:gridCol>
                <a:gridCol w="748741">
                  <a:extLst>
                    <a:ext uri="{9D8B030D-6E8A-4147-A177-3AD203B41FA5}">
                      <a16:colId xmlns:a16="http://schemas.microsoft.com/office/drawing/2014/main" val="20001"/>
                    </a:ext>
                  </a:extLst>
                </a:gridCol>
                <a:gridCol w="748741">
                  <a:extLst>
                    <a:ext uri="{9D8B030D-6E8A-4147-A177-3AD203B41FA5}">
                      <a16:colId xmlns:a16="http://schemas.microsoft.com/office/drawing/2014/main" val="20002"/>
                    </a:ext>
                  </a:extLst>
                </a:gridCol>
                <a:gridCol w="75805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850721">
                  <a:extLst>
                    <a:ext uri="{9D8B030D-6E8A-4147-A177-3AD203B41FA5}">
                      <a16:colId xmlns:a16="http://schemas.microsoft.com/office/drawing/2014/main" val="20006"/>
                    </a:ext>
                  </a:extLst>
                </a:gridCol>
                <a:gridCol w="673866">
                  <a:extLst>
                    <a:ext uri="{9D8B030D-6E8A-4147-A177-3AD203B41FA5}">
                      <a16:colId xmlns:a16="http://schemas.microsoft.com/office/drawing/2014/main" val="20007"/>
                    </a:ext>
                  </a:extLst>
                </a:gridCol>
                <a:gridCol w="74875">
                  <a:extLst>
                    <a:ext uri="{9D8B030D-6E8A-4147-A177-3AD203B41FA5}">
                      <a16:colId xmlns:a16="http://schemas.microsoft.com/office/drawing/2014/main" val="20008"/>
                    </a:ext>
                  </a:extLst>
                </a:gridCol>
                <a:gridCol w="673866">
                  <a:extLst>
                    <a:ext uri="{9D8B030D-6E8A-4147-A177-3AD203B41FA5}">
                      <a16:colId xmlns:a16="http://schemas.microsoft.com/office/drawing/2014/main" val="986141714"/>
                    </a:ext>
                  </a:extLst>
                </a:gridCol>
                <a:gridCol w="74875">
                  <a:extLst>
                    <a:ext uri="{9D8B030D-6E8A-4147-A177-3AD203B41FA5}">
                      <a16:colId xmlns:a16="http://schemas.microsoft.com/office/drawing/2014/main" val="1674707247"/>
                    </a:ext>
                  </a:extLst>
                </a:gridCol>
                <a:gridCol w="252196">
                  <a:extLst>
                    <a:ext uri="{9D8B030D-6E8A-4147-A177-3AD203B41FA5}">
                      <a16:colId xmlns:a16="http://schemas.microsoft.com/office/drawing/2014/main" val="20009"/>
                    </a:ext>
                  </a:extLst>
                </a:gridCol>
              </a:tblGrid>
              <a:tr h="648073">
                <a:tc>
                  <a:txBody>
                    <a:bodyPr/>
                    <a:lstStyle/>
                    <a:p>
                      <a:pPr algn="l" fontAlgn="b"/>
                      <a:r>
                        <a:rPr lang="en-GB" sz="1050" b="1" u="none" strike="noStrike" dirty="0" smtClean="0">
                          <a:effectLst/>
                        </a:rPr>
                        <a:t>STATS</a:t>
                      </a:r>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50" b="1" u="none" strike="noStrike" dirty="0" smtClean="0">
                          <a:effectLst/>
                        </a:rPr>
                        <a:t>No of students: 24</a:t>
                      </a:r>
                      <a:endParaRPr lang="en-GB" sz="1050" b="1" i="0" u="none" strike="noStrike" dirty="0" smtClean="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l" fontAlgn="b"/>
                      <a:r>
                        <a:rPr lang="en-GB" sz="1050" b="1" u="none" strike="noStrike" dirty="0">
                          <a:effectLst/>
                        </a:rPr>
                        <a:t>No of </a:t>
                      </a:r>
                      <a:r>
                        <a:rPr lang="en-GB" sz="1050" b="1" u="none" strike="noStrike" dirty="0" smtClean="0">
                          <a:effectLst/>
                        </a:rPr>
                        <a:t>articles/</a:t>
                      </a:r>
                    </a:p>
                    <a:p>
                      <a:pPr algn="l" fontAlgn="b"/>
                      <a:r>
                        <a:rPr lang="en-GB" sz="1050" b="1" u="none" strike="noStrike" dirty="0" smtClean="0">
                          <a:effectLst/>
                        </a:rPr>
                        <a:t>items </a:t>
                      </a:r>
                      <a:r>
                        <a:rPr lang="en-GB" sz="1050" b="1" u="none" strike="noStrike" dirty="0">
                          <a:effectLst/>
                        </a:rPr>
                        <a:t>found</a:t>
                      </a:r>
                      <a:endParaRPr lang="en-GB" sz="1050" b="1" i="0" u="none" strike="noStrike" dirty="0">
                        <a:solidFill>
                          <a:srgbClr val="000000"/>
                        </a:solidFill>
                        <a:effectLst/>
                        <a:latin typeface="Calibri"/>
                      </a:endParaRPr>
                    </a:p>
                  </a:txBody>
                  <a:tcPr marL="3157" marR="3157" marT="3157" marB="0" anchor="b">
                    <a:solidFill>
                      <a:schemeClr val="accent4">
                        <a:lumMod val="60000"/>
                        <a:lumOff val="40000"/>
                      </a:schemeClr>
                    </a:solidFill>
                  </a:tcPr>
                </a:tc>
                <a:tc>
                  <a:txBody>
                    <a:bodyPr/>
                    <a:lstStyle/>
                    <a:p>
                      <a:pPr algn="l" fontAlgn="b"/>
                      <a:r>
                        <a:rPr lang="en-GB" sz="1050" b="1" u="none" strike="noStrike" dirty="0">
                          <a:effectLst/>
                        </a:rPr>
                        <a:t>No of </a:t>
                      </a:r>
                      <a:r>
                        <a:rPr lang="en-GB" sz="1050" b="1" u="none" strike="noStrike" dirty="0" smtClean="0">
                          <a:effectLst/>
                        </a:rPr>
                        <a:t>articles/ items found</a:t>
                      </a:r>
                      <a:endParaRPr lang="en-GB" sz="1050" b="1" i="0" u="none" strike="noStrike" dirty="0">
                        <a:solidFill>
                          <a:srgbClr val="000000"/>
                        </a:solidFill>
                        <a:effectLst/>
                        <a:latin typeface="Calibri"/>
                      </a:endParaRPr>
                    </a:p>
                  </a:txBody>
                  <a:tcPr marL="3157" marR="3157" marT="3157" marB="0" anchor="b">
                    <a:solidFill>
                      <a:schemeClr val="accent4">
                        <a:lumMod val="60000"/>
                        <a:lumOff val="40000"/>
                      </a:schemeClr>
                    </a:solidFill>
                  </a:tcPr>
                </a:tc>
                <a:tc>
                  <a:txBody>
                    <a:bodyPr/>
                    <a:lstStyle/>
                    <a:p>
                      <a:pPr algn="l" fontAlgn="b"/>
                      <a:r>
                        <a:rPr lang="en-GB" sz="1050" b="1" u="none" strike="noStrike" dirty="0">
                          <a:effectLst/>
                        </a:rPr>
                        <a:t>No of articles</a:t>
                      </a:r>
                      <a:r>
                        <a:rPr lang="en-GB" sz="1050" b="1" u="none" strike="noStrike" dirty="0" smtClean="0">
                          <a:effectLst/>
                        </a:rPr>
                        <a:t>/</a:t>
                      </a:r>
                    </a:p>
                    <a:p>
                      <a:pPr algn="l" fontAlgn="b"/>
                      <a:r>
                        <a:rPr lang="en-GB" sz="1050" b="1" u="none" strike="noStrike" dirty="0" smtClean="0">
                          <a:effectLst/>
                        </a:rPr>
                        <a:t>items </a:t>
                      </a:r>
                      <a:r>
                        <a:rPr lang="en-GB" sz="1050" b="1" u="none" strike="noStrike" dirty="0">
                          <a:effectLst/>
                        </a:rPr>
                        <a:t>found</a:t>
                      </a:r>
                      <a:endParaRPr lang="en-GB" sz="1050" b="1" i="0" u="none" strike="noStrike" dirty="0">
                        <a:solidFill>
                          <a:srgbClr val="000000"/>
                        </a:solidFill>
                        <a:effectLst/>
                        <a:latin typeface="Calibri"/>
                      </a:endParaRPr>
                    </a:p>
                  </a:txBody>
                  <a:tcPr marL="3157" marR="3157" marT="3157" marB="0" anchor="b">
                    <a:solidFill>
                      <a:schemeClr val="accent4">
                        <a:lumMod val="60000"/>
                        <a:lumOff val="40000"/>
                      </a:schemeClr>
                    </a:solidFill>
                  </a:tcPr>
                </a:tc>
                <a:tc>
                  <a:txBody>
                    <a:bodyPr/>
                    <a:lstStyle/>
                    <a:p>
                      <a:pPr algn="l" fontAlgn="b"/>
                      <a:r>
                        <a:rPr lang="en-GB" sz="1050" b="1" u="none" strike="noStrike" dirty="0">
                          <a:effectLst/>
                          <a:latin typeface="+mn-lt"/>
                        </a:rPr>
                        <a:t>No of articles</a:t>
                      </a:r>
                      <a:r>
                        <a:rPr lang="en-GB" sz="1050" b="1" u="none" strike="noStrike" dirty="0" smtClean="0">
                          <a:effectLst/>
                          <a:latin typeface="+mn-lt"/>
                        </a:rPr>
                        <a:t>/</a:t>
                      </a:r>
                    </a:p>
                    <a:p>
                      <a:pPr algn="l" fontAlgn="b"/>
                      <a:r>
                        <a:rPr lang="en-GB" sz="1050" b="1" u="none" strike="noStrike" dirty="0" smtClean="0">
                          <a:effectLst/>
                          <a:latin typeface="+mn-lt"/>
                        </a:rPr>
                        <a:t>items </a:t>
                      </a:r>
                      <a:r>
                        <a:rPr lang="en-GB" sz="1050" b="1" u="none" strike="noStrike" dirty="0">
                          <a:effectLst/>
                          <a:latin typeface="+mn-lt"/>
                        </a:rPr>
                        <a:t>found</a:t>
                      </a:r>
                      <a:endParaRPr lang="en-GB" sz="1050" b="1" i="0" u="none" strike="noStrike" dirty="0">
                        <a:solidFill>
                          <a:srgbClr val="000000"/>
                        </a:solidFill>
                        <a:effectLst/>
                        <a:latin typeface="+mn-lt"/>
                      </a:endParaRPr>
                    </a:p>
                  </a:txBody>
                  <a:tcPr marL="3157" marR="3157" marT="3157" marB="0" anchor="b">
                    <a:solidFill>
                      <a:schemeClr val="accent4">
                        <a:lumMod val="60000"/>
                        <a:lumOff val="40000"/>
                      </a:schemeClr>
                    </a:solidFill>
                  </a:tcPr>
                </a:tc>
                <a:tc>
                  <a:txBody>
                    <a:bodyPr/>
                    <a:lstStyle/>
                    <a:p>
                      <a:pPr algn="l" fontAlgn="b"/>
                      <a:r>
                        <a:rPr lang="en-GB" sz="1050" b="1" u="none" strike="noStrike" dirty="0">
                          <a:effectLst/>
                        </a:rPr>
                        <a:t>Total for year</a:t>
                      </a:r>
                      <a:endParaRPr lang="en-GB" sz="1050" b="1" i="0" u="none" strike="noStrike" dirty="0">
                        <a:solidFill>
                          <a:srgbClr val="000000"/>
                        </a:solidFill>
                        <a:effectLst/>
                        <a:latin typeface="Calibri"/>
                      </a:endParaRPr>
                    </a:p>
                  </a:txBody>
                  <a:tcPr marL="3157" marR="3157" marT="3157" marB="0" anchor="b">
                    <a:solidFill>
                      <a:schemeClr val="accent4">
                        <a:lumMod val="60000"/>
                        <a:lumOff val="40000"/>
                      </a:schemeClr>
                    </a:solidFill>
                  </a:tcPr>
                </a:tc>
                <a:tc>
                  <a:txBody>
                    <a:bodyPr/>
                    <a:lstStyle/>
                    <a:p>
                      <a:pPr algn="l" fontAlgn="b"/>
                      <a:r>
                        <a:rPr lang="en-GB" sz="1050" b="1" u="none" strike="noStrike" dirty="0">
                          <a:effectLst/>
                        </a:rPr>
                        <a:t>Student feedback/ comments</a:t>
                      </a:r>
                      <a:endParaRPr lang="en-GB" sz="1050" b="1" i="0" u="none" strike="noStrike" dirty="0">
                        <a:solidFill>
                          <a:srgbClr val="000000"/>
                        </a:solidFill>
                        <a:effectLst/>
                        <a:latin typeface="Calibri"/>
                      </a:endParaRPr>
                    </a:p>
                  </a:txBody>
                  <a:tcPr marL="3157" marR="3157" marT="315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050" b="1" i="0" u="none" strike="noStrike" dirty="0" smtClean="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extLst>
                  <a:ext uri="{0D108BD9-81ED-4DB2-BD59-A6C34878D82A}">
                    <a16:rowId xmlns:a16="http://schemas.microsoft.com/office/drawing/2014/main" val="10000"/>
                  </a:ext>
                </a:extLst>
              </a:tr>
              <a:tr h="146398">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r>
                        <a:rPr lang="en-GB" sz="1050" b="1" u="none" strike="noStrike" dirty="0" smtClean="0">
                          <a:effectLst/>
                        </a:rPr>
                        <a:t>Sept </a:t>
                      </a:r>
                      <a:r>
                        <a:rPr lang="en-GB" sz="1050" b="1" u="none" strike="noStrike" dirty="0">
                          <a:effectLst/>
                        </a:rPr>
                        <a:t>- Dec </a:t>
                      </a:r>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r>
                        <a:rPr lang="en-GB" sz="1050" b="1" u="none" strike="noStrike" dirty="0">
                          <a:effectLst/>
                        </a:rPr>
                        <a:t>Jan - March</a:t>
                      </a:r>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r>
                        <a:rPr lang="en-GB" sz="1050" b="1" u="none" strike="noStrike" dirty="0">
                          <a:effectLst/>
                        </a:rPr>
                        <a:t>Apr-June</a:t>
                      </a:r>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r>
                        <a:rPr lang="en-GB" sz="1050" b="1" u="none" strike="noStrike" dirty="0">
                          <a:effectLst/>
                          <a:latin typeface="+mn-lt"/>
                          <a:cs typeface="Arial" panose="020B0604020202020204" pitchFamily="34" charset="0"/>
                        </a:rPr>
                        <a:t>July - </a:t>
                      </a:r>
                      <a:r>
                        <a:rPr lang="en-GB" sz="1050" b="1" u="none" strike="noStrike" dirty="0" smtClean="0">
                          <a:effectLst/>
                          <a:latin typeface="+mn-lt"/>
                          <a:cs typeface="Arial" panose="020B0604020202020204" pitchFamily="34" charset="0"/>
                        </a:rPr>
                        <a:t>Sept</a:t>
                      </a:r>
                      <a:endParaRPr lang="en-GB" sz="1050" b="1" i="0" u="none" strike="noStrike" dirty="0">
                        <a:solidFill>
                          <a:srgbClr val="000000"/>
                        </a:solidFill>
                        <a:effectLst/>
                        <a:latin typeface="+mn-lt"/>
                        <a:cs typeface="Arial" panose="020B0604020202020204" pitchFamily="34" charset="0"/>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Arial" panose="020B0604020202020204" pitchFamily="34" charset="0"/>
                        <a:cs typeface="Arial" panose="020B0604020202020204" pitchFamily="34" charset="0"/>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extLst>
                  <a:ext uri="{0D108BD9-81ED-4DB2-BD59-A6C34878D82A}">
                    <a16:rowId xmlns:a16="http://schemas.microsoft.com/office/drawing/2014/main" val="10003"/>
                  </a:ext>
                </a:extLst>
              </a:tr>
              <a:tr h="146398">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extLst>
                  <a:ext uri="{0D108BD9-81ED-4DB2-BD59-A6C34878D82A}">
                    <a16:rowId xmlns:a16="http://schemas.microsoft.com/office/drawing/2014/main" val="10004"/>
                  </a:ext>
                </a:extLst>
              </a:tr>
              <a:tr h="17026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50" b="1" u="none" strike="noStrike" dirty="0" smtClean="0">
                          <a:effectLst/>
                        </a:rPr>
                        <a:t>2017/18</a:t>
                      </a:r>
                      <a:endParaRPr lang="en-GB" sz="1050" b="1" i="0" u="none" strike="noStrike" dirty="0" smtClean="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r>
                        <a:rPr lang="en-GB" sz="1050" b="1" i="0" u="none" strike="noStrike" dirty="0" smtClean="0">
                          <a:solidFill>
                            <a:schemeClr val="dk1"/>
                          </a:solidFill>
                          <a:effectLst/>
                          <a:latin typeface="+mn-lt"/>
                        </a:rPr>
                        <a:t>88</a:t>
                      </a:r>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r>
                        <a:rPr lang="en-GB" sz="1050" b="1" i="0" u="none" strike="noStrike" dirty="0" smtClean="0">
                          <a:solidFill>
                            <a:srgbClr val="000000"/>
                          </a:solidFill>
                          <a:effectLst/>
                          <a:latin typeface="Calibri"/>
                        </a:rPr>
                        <a:t>63</a:t>
                      </a:r>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r>
                        <a:rPr lang="en-GB" sz="1050" b="1" i="0" u="none" strike="noStrike" dirty="0" smtClean="0">
                          <a:solidFill>
                            <a:srgbClr val="000000"/>
                          </a:solidFill>
                          <a:effectLst/>
                          <a:latin typeface="Calibri"/>
                        </a:rPr>
                        <a:t>81</a:t>
                      </a:r>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r>
                        <a:rPr lang="en-GB" sz="1050" b="1" i="0" u="none" strike="noStrike" dirty="0" smtClean="0">
                          <a:solidFill>
                            <a:srgbClr val="000000"/>
                          </a:solidFill>
                          <a:effectLst/>
                          <a:latin typeface="+mn-lt"/>
                        </a:rPr>
                        <a:t>209</a:t>
                      </a:r>
                      <a:endParaRPr lang="en-GB" sz="1050" b="1" i="0" u="none" strike="noStrike" dirty="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ctr" fontAlgn="b"/>
                      <a:r>
                        <a:rPr lang="en-GB" sz="1050" b="1" i="0" u="none" strike="noStrike" dirty="0" smtClean="0">
                          <a:solidFill>
                            <a:srgbClr val="000000"/>
                          </a:solidFill>
                          <a:effectLst/>
                          <a:latin typeface="Calibri"/>
                        </a:rPr>
                        <a:t>334</a:t>
                      </a:r>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50" b="1" kern="1200" dirty="0" smtClean="0">
                          <a:solidFill>
                            <a:schemeClr val="dk1"/>
                          </a:solidFill>
                          <a:effectLst/>
                          <a:latin typeface="+mn-lt"/>
                          <a:ea typeface="+mn-ea"/>
                          <a:cs typeface="Arial" panose="020B0604020202020204" pitchFamily="34" charset="0"/>
                        </a:rPr>
                        <a:t>This is great - many thanks.</a:t>
                      </a: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extLst>
                  <a:ext uri="{0D108BD9-81ED-4DB2-BD59-A6C34878D82A}">
                    <a16:rowId xmlns:a16="http://schemas.microsoft.com/office/drawing/2014/main" val="10007"/>
                  </a:ext>
                </a:extLst>
              </a:tr>
              <a:tr h="14401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050" b="1" i="0" u="none" strike="noStrike" dirty="0" smtClean="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r>
                        <a:rPr lang="en-GB" sz="1050" b="1" kern="1200" dirty="0" smtClean="0">
                          <a:solidFill>
                            <a:schemeClr val="dk1"/>
                          </a:solidFill>
                          <a:effectLst/>
                          <a:latin typeface="+mn-lt"/>
                          <a:ea typeface="+mn-ea"/>
                          <a:cs typeface="Arial" panose="020B0604020202020204" pitchFamily="34" charset="0"/>
                        </a:rPr>
                        <a:t>These are interesting leads </a:t>
                      </a:r>
                      <a:endParaRPr lang="en-GB" sz="1050" b="1" i="0" u="none" strike="noStrike" dirty="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extLst>
                  <a:ext uri="{0D108BD9-81ED-4DB2-BD59-A6C34878D82A}">
                    <a16:rowId xmlns:a16="http://schemas.microsoft.com/office/drawing/2014/main" val="129987670"/>
                  </a:ext>
                </a:extLst>
              </a:tr>
              <a:tr h="2864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050" b="1" i="0" u="none" strike="noStrike" dirty="0" smtClean="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050" b="1" kern="1200" dirty="0" smtClean="0">
                          <a:solidFill>
                            <a:schemeClr val="dk1"/>
                          </a:solidFill>
                          <a:effectLst/>
                          <a:latin typeface="+mn-lt"/>
                          <a:ea typeface="+mn-ea"/>
                          <a:cs typeface="Arial" panose="020B0604020202020204" pitchFamily="34" charset="0"/>
                        </a:rPr>
                        <a:t>These are all fantastic, as are the all previous suggestions you have forwarded to me. Thank you all for your time</a:t>
                      </a: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extLst>
                  <a:ext uri="{0D108BD9-81ED-4DB2-BD59-A6C34878D82A}">
                    <a16:rowId xmlns:a16="http://schemas.microsoft.com/office/drawing/2014/main" val="4168573357"/>
                  </a:ext>
                </a:extLst>
              </a:tr>
              <a:tr h="2864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050" b="1" i="0" u="none" strike="noStrike" dirty="0" smtClean="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r>
                        <a:rPr lang="en-GB" sz="1050" b="1" kern="1200" dirty="0" smtClean="0">
                          <a:solidFill>
                            <a:schemeClr val="dk1"/>
                          </a:solidFill>
                          <a:effectLst/>
                          <a:latin typeface="+mn-lt"/>
                          <a:ea typeface="+mn-ea"/>
                          <a:cs typeface="Arial" panose="020B0604020202020204" pitchFamily="34" charset="0"/>
                        </a:rPr>
                        <a:t>Wonderful - thanks very much! We know how lucky we are to have this service, and we’re so grateful for it </a:t>
                      </a:r>
                      <a:endParaRPr lang="en-GB" sz="1050" b="1" i="0" u="none" strike="noStrike" dirty="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extLst>
                  <a:ext uri="{0D108BD9-81ED-4DB2-BD59-A6C34878D82A}">
                    <a16:rowId xmlns:a16="http://schemas.microsoft.com/office/drawing/2014/main" val="2435947086"/>
                  </a:ext>
                </a:extLst>
              </a:tr>
              <a:tr h="19537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GB" sz="1050" b="1" i="0" u="none" strike="noStrike" dirty="0" smtClean="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l" fontAlgn="b"/>
                      <a:endParaRPr lang="en-GB" sz="1050" b="1" i="0" u="none" strike="noStrike" dirty="0">
                        <a:solidFill>
                          <a:srgbClr val="000000"/>
                        </a:solidFill>
                        <a:effectLst/>
                        <a:latin typeface="+mn-lt"/>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tc>
                  <a:txBody>
                    <a:bodyPr/>
                    <a:lstStyle/>
                    <a:p>
                      <a:pPr algn="ctr" fontAlgn="b"/>
                      <a:endParaRPr lang="en-GB" sz="1050" b="1" i="0" u="none" strike="noStrike" dirty="0">
                        <a:solidFill>
                          <a:srgbClr val="000000"/>
                        </a:solidFill>
                        <a:effectLst/>
                        <a:latin typeface="Calibri"/>
                      </a:endParaRPr>
                    </a:p>
                  </a:txBody>
                  <a:tcPr marL="6877" marR="6877" marT="6877" marB="0" anchor="b">
                    <a:solidFill>
                      <a:schemeClr val="accent4">
                        <a:lumMod val="60000"/>
                        <a:lumOff val="40000"/>
                      </a:schemeClr>
                    </a:solidFill>
                  </a:tcPr>
                </a:tc>
                <a:extLst>
                  <a:ext uri="{0D108BD9-81ED-4DB2-BD59-A6C34878D82A}">
                    <a16:rowId xmlns:a16="http://schemas.microsoft.com/office/drawing/2014/main" val="1709958608"/>
                  </a:ext>
                </a:extLst>
              </a:tr>
            </a:tbl>
          </a:graphicData>
        </a:graphic>
      </p:graphicFrame>
    </p:spTree>
    <p:extLst>
      <p:ext uri="{BB962C8B-B14F-4D97-AF65-F5344CB8AC3E}">
        <p14:creationId xmlns:p14="http://schemas.microsoft.com/office/powerpoint/2010/main" val="97053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e6ebcf-9cd7-4e7e-94a5-6fc37753e674"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D3FBADBDD72941A750C39E8399402F" ma:contentTypeVersion="7" ma:contentTypeDescription="Create a new document." ma:contentTypeScope="" ma:versionID="c954bd91e3ae15f16a099ff1b883f748">
  <xsd:schema xmlns:xsd="http://www.w3.org/2001/XMLSchema" xmlns:xs="http://www.w3.org/2001/XMLSchema" xmlns:p="http://schemas.microsoft.com/office/2006/metadata/properties" xmlns:ns2="9e5ebb6e-1584-4dc0-b988-3e8cf38876a9" targetNamespace="http://schemas.microsoft.com/office/2006/metadata/properties" ma:root="true" ma:fieldsID="fdc313758dca23ed6fa8757aeddd6ffb" ns2:_="">
    <xsd:import namespace="9e5ebb6e-1584-4dc0-b988-3e8cf38876a9"/>
    <xsd:element name="properties">
      <xsd:complexType>
        <xsd:sequence>
          <xsd:element name="documentManagement">
            <xsd:complexType>
              <xsd:all>
                <xsd:element ref="ns2:TaxCatchAll" minOccurs="0"/>
                <xsd:element ref="ns2:TaxCatchAllLabel" minOccurs="0"/>
                <xsd:element ref="ns2:b3915bece4ef46fea38bb9fe103a617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5ebb6e-1584-4dc0-b988-3e8cf38876a9" elementFormDefault="qualified">
    <xsd:import namespace="http://schemas.microsoft.com/office/2006/documentManagement/types"/>
    <xsd:import namespace="http://schemas.microsoft.com/office/infopath/2007/PartnerControls"/>
    <xsd:element name="TaxCatchAll" ma:index="5" nillable="true" ma:displayName="Taxonomy Catch All Column" ma:hidden="true" ma:list="{83cd4d1b-89de-4b92-98d9-7fad8727b895}" ma:internalName="TaxCatchAll" ma:showField="CatchAllData" ma:web="f4949edb-db81-47ed-945c-1c7704da3739">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hidden="true" ma:list="{83cd4d1b-89de-4b92-98d9-7fad8727b895}" ma:internalName="TaxCatchAllLabel" ma:readOnly="true" ma:showField="CatchAllDataLabel" ma:web="f4949edb-db81-47ed-945c-1c7704da3739">
      <xsd:complexType>
        <xsd:complexContent>
          <xsd:extension base="dms:MultiChoiceLookup">
            <xsd:sequence>
              <xsd:element name="Value" type="dms:Lookup" maxOccurs="unbounded" minOccurs="0" nillable="true"/>
            </xsd:sequence>
          </xsd:extension>
        </xsd:complexContent>
      </xsd:complexType>
    </xsd:element>
    <xsd:element name="b3915bece4ef46fea38bb9fe103a6176" ma:index="7" nillable="true" ma:taxonomy="true" ma:internalName="b3915bece4ef46fea38bb9fe103a6176" ma:taxonomyFieldName="Document_x0020_Security_x0020_Type" ma:displayName="Document Security Type" ma:default="1;#Restricted|a3967369-70e6-4d62-983e-0cb1053b6319" ma:fieldId="{b3915bec-e4ef-46fe-a38b-b9fe103a6176}" ma:sspId="29e6ebcf-9cd7-4e7e-94a5-6fc37753e674" ma:termSetId="f5148cf2-5f8e-4285-8c84-195045e987a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9e5ebb6e-1584-4dc0-b988-3e8cf38876a9">
      <Value>2</Value>
      <Value>1</Value>
    </TaxCatchAll>
    <b3915bece4ef46fea38bb9fe103a6176 xmlns="9e5ebb6e-1584-4dc0-b988-3e8cf38876a9">
      <Terms xmlns="http://schemas.microsoft.com/office/infopath/2007/PartnerControls">
        <TermInfo xmlns="http://schemas.microsoft.com/office/infopath/2007/PartnerControls">
          <TermName xmlns="http://schemas.microsoft.com/office/infopath/2007/PartnerControls">Open</TermName>
          <TermId xmlns="http://schemas.microsoft.com/office/infopath/2007/PartnerControls">bf6dfb3e-94fb-4df8-9d60-73940cdf3d48</TermId>
        </TermInfo>
      </Terms>
    </b3915bece4ef46fea38bb9fe103a6176>
  </documentManagement>
</p:properties>
</file>

<file path=customXml/itemProps1.xml><?xml version="1.0" encoding="utf-8"?>
<ds:datastoreItem xmlns:ds="http://schemas.openxmlformats.org/officeDocument/2006/customXml" ds:itemID="{0544FBDC-7DE5-48D4-8977-FAED75861A30}">
  <ds:schemaRefs>
    <ds:schemaRef ds:uri="Microsoft.SharePoint.Taxonomy.ContentTypeSync"/>
  </ds:schemaRefs>
</ds:datastoreItem>
</file>

<file path=customXml/itemProps2.xml><?xml version="1.0" encoding="utf-8"?>
<ds:datastoreItem xmlns:ds="http://schemas.openxmlformats.org/officeDocument/2006/customXml" ds:itemID="{BC40AFEB-1905-46A3-B2A7-13AA4392FDD1}">
  <ds:schemaRefs>
    <ds:schemaRef ds:uri="http://schemas.microsoft.com/sharepoint/v3/contenttype/forms"/>
  </ds:schemaRefs>
</ds:datastoreItem>
</file>

<file path=customXml/itemProps3.xml><?xml version="1.0" encoding="utf-8"?>
<ds:datastoreItem xmlns:ds="http://schemas.openxmlformats.org/officeDocument/2006/customXml" ds:itemID="{1EBFEC39-4AB7-43E1-AD54-BC17713750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5ebb6e-1584-4dc0-b988-3e8cf38876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A944607-E003-4905-BAE4-A7482F8A0F52}">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9e5ebb6e-1584-4dc0-b988-3e8cf38876a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737</TotalTime>
  <Words>2244</Words>
  <Application>Microsoft Office PowerPoint</Application>
  <PresentationFormat>On-screen Show (4:3)</PresentationFormat>
  <Paragraphs>422</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Feedback:</vt:lpstr>
      <vt:lpstr>PowerPoint Presentation</vt:lpstr>
      <vt:lpstr>PowerPoint Presentation</vt:lpstr>
      <vt:lpstr>PowerPoint Presentation</vt:lpstr>
    </vt:vector>
  </TitlesOfParts>
  <Company>University of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Phillips</dc:creator>
  <cp:lastModifiedBy>Sara Westh (Library Services - Library Customer Support)</cp:lastModifiedBy>
  <cp:revision>102</cp:revision>
  <dcterms:created xsi:type="dcterms:W3CDTF">2017-07-04T09:51:00Z</dcterms:created>
  <dcterms:modified xsi:type="dcterms:W3CDTF">2019-06-16T12:31:28Z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0x01010078D3FBADBDD72941A750C39E8399402F</vt:lpwstr>
  </property>
  <property fmtid="{D5CDD505-2E9C-101B-9397-08002B2CF9AE}" pid="3" name="gbbe78b1cced47bba028744a84c6b163">
    <vt:lpwstr>Restricted|a3967369-70e6-4d62-983e-0cb1053b6319</vt:lpwstr>
  </property>
  <property fmtid="{D5CDD505-2E9C-101B-9397-08002B2CF9AE}" pid="4" name="Security">
    <vt:lpwstr>1;#Restricted|a3967369-70e6-4d62-983e-0cb1053b6319</vt:lpwstr>
  </property>
  <property fmtid="{D5CDD505-2E9C-101B-9397-08002B2CF9AE}" pid="5" name="Document Security Type">
    <vt:lpwstr>2;#Open|bf6dfb3e-94fb-4df8-9d60-73940cdf3d48</vt:lpwstr>
  </property>
</Properties>
</file>