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9" r:id="rId13"/>
    <p:sldId id="270" r:id="rId14"/>
    <p:sldId id="279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j3iZmYklS2ZFf2KRK3tpRQ6s9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8F4EF4-572A-467B-A4D9-8DF1AA2A94D3}">
  <a:tblStyle styleId="{EA8F4EF4-572A-467B-A4D9-8DF1AA2A9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533" autoAdjust="0"/>
  </p:normalViewPr>
  <p:slideViewPr>
    <p:cSldViewPr snapToGrid="0">
      <p:cViewPr varScale="1">
        <p:scale>
          <a:sx n="56" d="100"/>
          <a:sy n="56" d="100"/>
        </p:scale>
        <p:origin x="12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6" name="Google Shape;1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d48ca64a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d48ca64ae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212" name="Google Shape;212;g29d48ca64ae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41" name="Google Shape;2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9d48ca64a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9d48ca64ae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g29d48ca64ae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9d48ca64a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9d48ca64ae_0_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g29d48ca64ae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652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d48ca64a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9d48ca64ae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g29d48ca64ae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9d48ca64ae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9d48ca64ae_0_3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6" name="Google Shape;276;g29d48ca64ae_0_3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d48ca64a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9d48ca64ae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g29d48ca64ae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9d48ca64ae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9d48ca64ae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9d48ca64a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9d48ca64ae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9d48ca64ae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9d48ca64ae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29d48ca64ae_0_4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g29d48ca64ae_0_4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322" name="Google Shape;3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d48ca64ae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29d48ca64ae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152" name="Google Shape;152;g29d48ca64ae_0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solidFill>
                <a:srgbClr val="0000FF"/>
              </a:solidFill>
            </a:endParaRPr>
          </a:p>
        </p:txBody>
      </p:sp>
      <p:sp>
        <p:nvSpPr>
          <p:cNvPr id="160" name="Google Shape;16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i="0" u="none" dirty="0"/>
          </a:p>
        </p:txBody>
      </p:sp>
      <p:sp>
        <p:nvSpPr>
          <p:cNvPr id="168" name="Google Shape;16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d48ca64ae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9d48ca64ae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76" name="Google Shape;176;g29d48ca64ae_0_3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d48ca64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9d48ca64a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4" name="Google Shape;184;g29d48ca64a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d48ca64a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d48ca64a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9d48ca64a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9d48ca64ae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dirty="0"/>
          </a:p>
        </p:txBody>
      </p:sp>
      <p:sp>
        <p:nvSpPr>
          <p:cNvPr id="199" name="Google Shape;199;g29d48ca64ae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d48ca64ae_0_1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9d48ca64ae_0_14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29d48ca64ae_0_1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d48ca64ae_0_3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4" name="Google Shape;94;g29d48ca64ae_0_3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95" name="Google Shape;95;g29d48ca64ae_0_3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d48ca64ae_0_31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g29d48ca64ae_0_3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d48ca64ae_0_3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9d48ca64ae_0_3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g29d48ca64ae_0_3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d48ca64ae_0_3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9d48ca64ae_0_3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6" name="Google Shape;106;g29d48ca64ae_0_3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7" name="Google Shape;107;g29d48ca64ae_0_3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d48ca64ae_0_3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9d48ca64ae_0_3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d48ca64ae_0_33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g29d48ca64ae_0_33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4" name="Google Shape;114;g29d48ca64ae_0_3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d48ca64ae_0_33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17" name="Google Shape;117;g29d48ca64ae_0_3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d48ca64ae_0_34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9d48ca64ae_0_34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1" name="Google Shape;121;g29d48ca64ae_0_34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g29d48ca64ae_0_34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g29d48ca64ae_0_3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d48ca64ae_0_34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26" name="Google Shape;126;g29d48ca64ae_0_3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d48ca64ae_0_34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g29d48ca64ae_0_34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g29d48ca64ae_0_3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d48ca64ae_0_3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9d48ca64ae_0_31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g29d48ca64ae_0_31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g29d48ca64ae_0_3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f_abEuzq3XY?feature=oembed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" descr="A cartoon of a city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"/>
          <p:cNvSpPr txBox="1">
            <a:spLocks noGrp="1"/>
          </p:cNvSpPr>
          <p:nvPr>
            <p:ph type="ctrTitle"/>
          </p:nvPr>
        </p:nvSpPr>
        <p:spPr>
          <a:xfrm>
            <a:off x="1045369" y="1304785"/>
            <a:ext cx="10101262" cy="176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1" dirty="0"/>
              <a:t>Using frontline library staff experiences to develop customer service delivery</a:t>
            </a:r>
            <a:br>
              <a:rPr lang="en-GB" sz="4400" b="1" dirty="0"/>
            </a:br>
            <a:r>
              <a:rPr lang="en-GB" sz="4400" b="1" dirty="0"/>
              <a:t>during times of change</a:t>
            </a:r>
            <a:endParaRPr dirty="0"/>
          </a:p>
        </p:txBody>
      </p:sp>
      <p:sp>
        <p:nvSpPr>
          <p:cNvPr id="140" name="Google Shape;140;p1"/>
          <p:cNvSpPr txBox="1">
            <a:spLocks noGrp="1"/>
          </p:cNvSpPr>
          <p:nvPr>
            <p:ph type="subTitle" idx="1"/>
          </p:nvPr>
        </p:nvSpPr>
        <p:spPr>
          <a:xfrm>
            <a:off x="1045369" y="3450813"/>
            <a:ext cx="10101262" cy="673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 dirty="0"/>
              <a:t>Rachel Dolan (Campus Library Manager) &amp; Hattie Blenkinsop (Customer Services Team Leader)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 dirty="0"/>
              <a:t>University of Sunderland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21;g29d48ca64ae_0_7">
            <a:extLst>
              <a:ext uri="{FF2B5EF4-FFF2-40B4-BE49-F238E27FC236}">
                <a16:creationId xmlns:a16="http://schemas.microsoft.com/office/drawing/2014/main" id="{10E79CA6-4DA4-0A5D-BF0B-1E7BB0E614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" y="2036362"/>
            <a:ext cx="4604368" cy="27852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Google Shape;254;g29d48ca64ae_0_165">
            <a:extLst>
              <a:ext uri="{FF2B5EF4-FFF2-40B4-BE49-F238E27FC236}">
                <a16:creationId xmlns:a16="http://schemas.microsoft.com/office/drawing/2014/main" id="{FD56FF3A-C8FF-AB77-9AF6-14EA40731487}"/>
              </a:ext>
            </a:extLst>
          </p:cNvPr>
          <p:cNvSpPr txBox="1">
            <a:spLocks/>
          </p:cNvSpPr>
          <p:nvPr/>
        </p:nvSpPr>
        <p:spPr>
          <a:xfrm>
            <a:off x="356805" y="513967"/>
            <a:ext cx="5562168" cy="128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sz="3400" dirty="0"/>
              <a:t>Frontline staff </a:t>
            </a:r>
            <a:r>
              <a:rPr lang="en-US" sz="3400" dirty="0" err="1"/>
              <a:t>analysed</a:t>
            </a:r>
            <a:r>
              <a:rPr lang="en-US" sz="3400" dirty="0"/>
              <a:t> data</a:t>
            </a:r>
          </a:p>
          <a:p>
            <a:pPr>
              <a:buSzPts val="4400"/>
            </a:pPr>
            <a:r>
              <a:rPr lang="en-US" sz="2000" dirty="0"/>
              <a:t>Pulled into a PowerBI dashboard</a:t>
            </a:r>
          </a:p>
          <a:p>
            <a:pPr>
              <a:buSzPts val="4400"/>
            </a:pPr>
            <a:r>
              <a:rPr lang="en-US" sz="2000" dirty="0"/>
              <a:t>Spaces – promotions – digital skills</a:t>
            </a:r>
            <a:endParaRPr lang="en-US" sz="3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76518E-7EA3-0167-DFF5-247DFA8C2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973" y="285890"/>
            <a:ext cx="5830114" cy="24673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16B4EE-600F-ABB1-D362-6F31E9D8C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027" y="2993296"/>
            <a:ext cx="6760360" cy="36566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5" descr="A cartoon of a town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"/>
          <p:cNvSpPr txBox="1">
            <a:spLocks noGrp="1"/>
          </p:cNvSpPr>
          <p:nvPr>
            <p:ph type="title"/>
          </p:nvPr>
        </p:nvSpPr>
        <p:spPr>
          <a:xfrm>
            <a:off x="1036799" y="569913"/>
            <a:ext cx="10107451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100" dirty="0"/>
              <a:t>Acting on the results of our team’s suggestions</a:t>
            </a:r>
            <a:endParaRPr sz="4100" dirty="0"/>
          </a:p>
        </p:txBody>
      </p: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5CD4581A-B7B8-7494-C2C5-0FF6EEEAC978}"/>
              </a:ext>
            </a:extLst>
          </p:cNvPr>
          <p:cNvSpPr txBox="1">
            <a:spLocks/>
          </p:cNvSpPr>
          <p:nvPr/>
        </p:nvSpPr>
        <p:spPr>
          <a:xfrm>
            <a:off x="1042988" y="1314451"/>
            <a:ext cx="10106024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Spaces promotion designed by our team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Support for common digital skills issues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Recruited additional Student Peer Support Assistants</a:t>
            </a:r>
            <a:endParaRPr lang="en-US" sz="2800" dirty="0"/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2800" dirty="0"/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29d48ca64ae_0_16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645" y="233450"/>
            <a:ext cx="4732252" cy="33834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2" name="Google Shape;252;g29d48ca64ae_0_165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953" y="2290849"/>
            <a:ext cx="5120640" cy="41833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3" name="Google Shape;253;g29d48ca64ae_0_165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6779" y="3908781"/>
            <a:ext cx="4828032" cy="2715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54" name="Google Shape;254;g29d48ca64ae_0_165"/>
          <p:cNvSpPr txBox="1">
            <a:spLocks noGrp="1"/>
          </p:cNvSpPr>
          <p:nvPr>
            <p:ph type="title"/>
          </p:nvPr>
        </p:nvSpPr>
        <p:spPr>
          <a:xfrm>
            <a:off x="357189" y="103580"/>
            <a:ext cx="5562168" cy="208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GB" sz="3400" dirty="0"/>
              <a:t>Customer services-led</a:t>
            </a:r>
            <a:br>
              <a:rPr lang="en-GB" sz="3400" dirty="0"/>
            </a:br>
            <a:r>
              <a:rPr lang="en-GB" sz="3400" dirty="0"/>
              <a:t>spaces promotion</a:t>
            </a:r>
            <a:br>
              <a:rPr lang="en-GB" sz="3400" dirty="0"/>
            </a:br>
            <a:r>
              <a:rPr lang="en-GB" sz="2000" dirty="0"/>
              <a:t>Digital signage</a:t>
            </a:r>
            <a:br>
              <a:rPr lang="en-GB" sz="2000" dirty="0"/>
            </a:br>
            <a:r>
              <a:rPr lang="en-GB" sz="2000" dirty="0"/>
              <a:t>Library Essentials guide</a:t>
            </a:r>
            <a:br>
              <a:rPr lang="en-GB" sz="2000" dirty="0"/>
            </a:br>
            <a:r>
              <a:rPr lang="en-GB" sz="2000" dirty="0"/>
              <a:t>Library Essentials bookable tours</a:t>
            </a:r>
            <a:endParaRPr sz="3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62;g29d48ca64ae_0_378">
            <a:extLst>
              <a:ext uri="{FF2B5EF4-FFF2-40B4-BE49-F238E27FC236}">
                <a16:creationId xmlns:a16="http://schemas.microsoft.com/office/drawing/2014/main" id="{2EE5261E-4081-0ED1-B53A-17BCCD4D4FB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9410" y="265238"/>
            <a:ext cx="6246037" cy="31637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Google Shape;264;g29d48ca64ae_0_378">
            <a:extLst>
              <a:ext uri="{FF2B5EF4-FFF2-40B4-BE49-F238E27FC236}">
                <a16:creationId xmlns:a16="http://schemas.microsoft.com/office/drawing/2014/main" id="{B075F396-3AA6-C641-4A0D-C5D2B9C05E4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898" y="1826385"/>
            <a:ext cx="4867459" cy="44148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Google Shape;260;g29d48ca64ae_0_378">
            <a:extLst>
              <a:ext uri="{FF2B5EF4-FFF2-40B4-BE49-F238E27FC236}">
                <a16:creationId xmlns:a16="http://schemas.microsoft.com/office/drawing/2014/main" id="{4F4B993C-E515-326C-9849-905D5C242E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9334" y="3711691"/>
            <a:ext cx="4022414" cy="29018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8" descr="A qr code with blue squares&#10;&#10;Description automatically generated">
            <a:extLst>
              <a:ext uri="{FF2B5EF4-FFF2-40B4-BE49-F238E27FC236}">
                <a16:creationId xmlns:a16="http://schemas.microsoft.com/office/drawing/2014/main" id="{3BF2F5B7-4B2C-A965-8A05-BDA3976A2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077" y="4024317"/>
            <a:ext cx="1905000" cy="1905000"/>
          </a:xfrm>
          <a:prstGeom prst="rect">
            <a:avLst/>
          </a:prstGeom>
        </p:spPr>
      </p:pic>
      <p:sp>
        <p:nvSpPr>
          <p:cNvPr id="12" name="Google Shape;254;g29d48ca64ae_0_165">
            <a:extLst>
              <a:ext uri="{FF2B5EF4-FFF2-40B4-BE49-F238E27FC236}">
                <a16:creationId xmlns:a16="http://schemas.microsoft.com/office/drawing/2014/main" id="{C601FDFF-409C-6A93-EFF3-11C9573F95CF}"/>
              </a:ext>
            </a:extLst>
          </p:cNvPr>
          <p:cNvSpPr txBox="1">
            <a:spLocks/>
          </p:cNvSpPr>
          <p:nvPr/>
        </p:nvSpPr>
        <p:spPr>
          <a:xfrm>
            <a:off x="357189" y="103580"/>
            <a:ext cx="5562168" cy="154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sz="3400" dirty="0"/>
              <a:t>Customer services-led</a:t>
            </a:r>
            <a:br>
              <a:rPr lang="en-US" sz="3400" dirty="0"/>
            </a:br>
            <a:r>
              <a:rPr lang="en-US" sz="3400" dirty="0"/>
              <a:t>spaces promotion</a:t>
            </a:r>
            <a:br>
              <a:rPr lang="en-US" sz="3400" dirty="0"/>
            </a:br>
            <a:r>
              <a:rPr lang="en-US" sz="2000" dirty="0"/>
              <a:t>Social media campaign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12780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501199-2EF5-CC61-7019-3183EA4491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5691" y="3718507"/>
            <a:ext cx="3657600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1" name="Google Shape;271;g29d48ca64ae_0_40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7061" y="167184"/>
            <a:ext cx="5933734" cy="31601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Google Shape;254;g29d48ca64ae_0_165">
            <a:extLst>
              <a:ext uri="{FF2B5EF4-FFF2-40B4-BE49-F238E27FC236}">
                <a16:creationId xmlns:a16="http://schemas.microsoft.com/office/drawing/2014/main" id="{33A08526-5B61-146F-8198-3D7B4C7E4A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0687" y="318713"/>
            <a:ext cx="5562168" cy="133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3800" dirty="0"/>
              <a:t>Support for common</a:t>
            </a:r>
            <a:br>
              <a:rPr lang="en-US" sz="3800" dirty="0"/>
            </a:br>
            <a:r>
              <a:rPr lang="en-US" sz="3800" dirty="0"/>
              <a:t>digital skills issues</a:t>
            </a:r>
            <a:br>
              <a:rPr lang="en-US" sz="3400" dirty="0"/>
            </a:br>
            <a:r>
              <a:rPr lang="en-US" sz="2200" dirty="0"/>
              <a:t>Digital support drop-ins</a:t>
            </a:r>
            <a:br>
              <a:rPr lang="en-US" sz="2200" dirty="0"/>
            </a:br>
            <a:r>
              <a:rPr lang="en-US" sz="2200" dirty="0"/>
              <a:t>Visible step-by-step signage &amp; guides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9CACF-5E74-8DEE-0F5F-23FE026EE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87" y="2200275"/>
            <a:ext cx="2926080" cy="3886200"/>
          </a:xfrm>
          <a:prstGeom prst="rect">
            <a:avLst/>
          </a:prstGeom>
          <a:ln>
            <a:solidFill>
              <a:schemeClr val="dk2"/>
            </a:solidFill>
          </a:ln>
        </p:spPr>
      </p:pic>
      <p:pic>
        <p:nvPicPr>
          <p:cNvPr id="272" name="Google Shape;272;g29d48ca64ae_0_40"/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0711" y="3530636"/>
            <a:ext cx="3160166" cy="311894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9d48ca64ae_0_368"/>
          <p:cNvSpPr>
            <a:spLocks noChangeAspect="1"/>
          </p:cNvSpPr>
          <p:nvPr/>
        </p:nvSpPr>
        <p:spPr>
          <a:xfrm>
            <a:off x="6592852" y="982200"/>
            <a:ext cx="4693920" cy="2396400"/>
          </a:xfrm>
          <a:custGeom>
            <a:avLst/>
            <a:gdLst>
              <a:gd name="connsiteX0" fmla="*/ 0 w 4693920"/>
              <a:gd name="connsiteY0" fmla="*/ 0 h 2396400"/>
              <a:gd name="connsiteX1" fmla="*/ 0 w 4693920"/>
              <a:gd name="connsiteY1" fmla="*/ 0 h 2396400"/>
              <a:gd name="connsiteX2" fmla="*/ 375514 w 4693920"/>
              <a:gd name="connsiteY2" fmla="*/ 0 h 2396400"/>
              <a:gd name="connsiteX3" fmla="*/ 782320 w 4693920"/>
              <a:gd name="connsiteY3" fmla="*/ 0 h 2396400"/>
              <a:gd name="connsiteX4" fmla="*/ 782320 w 4693920"/>
              <a:gd name="connsiteY4" fmla="*/ 0 h 2396400"/>
              <a:gd name="connsiteX5" fmla="*/ 1392530 w 4693920"/>
              <a:gd name="connsiteY5" fmla="*/ 0 h 2396400"/>
              <a:gd name="connsiteX6" fmla="*/ 1955800 w 4693920"/>
              <a:gd name="connsiteY6" fmla="*/ 0 h 2396400"/>
              <a:gd name="connsiteX7" fmla="*/ 2558186 w 4693920"/>
              <a:gd name="connsiteY7" fmla="*/ 0 h 2396400"/>
              <a:gd name="connsiteX8" fmla="*/ 3160573 w 4693920"/>
              <a:gd name="connsiteY8" fmla="*/ 0 h 2396400"/>
              <a:gd name="connsiteX9" fmla="*/ 3872484 w 4693920"/>
              <a:gd name="connsiteY9" fmla="*/ 0 h 2396400"/>
              <a:gd name="connsiteX10" fmla="*/ 4693920 w 4693920"/>
              <a:gd name="connsiteY10" fmla="*/ 0 h 2396400"/>
              <a:gd name="connsiteX11" fmla="*/ 4693920 w 4693920"/>
              <a:gd name="connsiteY11" fmla="*/ 0 h 2396400"/>
              <a:gd name="connsiteX12" fmla="*/ 4693920 w 4693920"/>
              <a:gd name="connsiteY12" fmla="*/ 399400 h 2396400"/>
              <a:gd name="connsiteX13" fmla="*/ 4693920 w 4693920"/>
              <a:gd name="connsiteY13" fmla="*/ 399400 h 2396400"/>
              <a:gd name="connsiteX14" fmla="*/ 4693920 w 4693920"/>
              <a:gd name="connsiteY14" fmla="*/ 998500 h 2396400"/>
              <a:gd name="connsiteX15" fmla="*/ 4693920 w 4693920"/>
              <a:gd name="connsiteY15" fmla="*/ 1711429 h 2396400"/>
              <a:gd name="connsiteX16" fmla="*/ 4693920 w 4693920"/>
              <a:gd name="connsiteY16" fmla="*/ 2396400 h 2396400"/>
              <a:gd name="connsiteX17" fmla="*/ 4693920 w 4693920"/>
              <a:gd name="connsiteY17" fmla="*/ 2396400 h 2396400"/>
              <a:gd name="connsiteX18" fmla="*/ 4036771 w 4693920"/>
              <a:gd name="connsiteY18" fmla="*/ 2396400 h 2396400"/>
              <a:gd name="connsiteX19" fmla="*/ 3352241 w 4693920"/>
              <a:gd name="connsiteY19" fmla="*/ 2396400 h 2396400"/>
              <a:gd name="connsiteX20" fmla="*/ 2640330 w 4693920"/>
              <a:gd name="connsiteY20" fmla="*/ 2396400 h 2396400"/>
              <a:gd name="connsiteX21" fmla="*/ 1955800 w 4693920"/>
              <a:gd name="connsiteY21" fmla="*/ 2396400 h 2396400"/>
              <a:gd name="connsiteX22" fmla="*/ 1357325 w 4693920"/>
              <a:gd name="connsiteY22" fmla="*/ 2396400 h 2396400"/>
              <a:gd name="connsiteX23" fmla="*/ 782320 w 4693920"/>
              <a:gd name="connsiteY23" fmla="*/ 2396400 h 2396400"/>
              <a:gd name="connsiteX24" fmla="*/ 782320 w 4693920"/>
              <a:gd name="connsiteY24" fmla="*/ 2396400 h 2396400"/>
              <a:gd name="connsiteX25" fmla="*/ 406806 w 4693920"/>
              <a:gd name="connsiteY25" fmla="*/ 2396400 h 2396400"/>
              <a:gd name="connsiteX26" fmla="*/ 0 w 4693920"/>
              <a:gd name="connsiteY26" fmla="*/ 2396400 h 2396400"/>
              <a:gd name="connsiteX27" fmla="*/ 0 w 4693920"/>
              <a:gd name="connsiteY27" fmla="*/ 2396400 h 2396400"/>
              <a:gd name="connsiteX28" fmla="*/ 0 w 4693920"/>
              <a:gd name="connsiteY28" fmla="*/ 1697450 h 2396400"/>
              <a:gd name="connsiteX29" fmla="*/ 0 w 4693920"/>
              <a:gd name="connsiteY29" fmla="*/ 998500 h 2396400"/>
              <a:gd name="connsiteX30" fmla="*/ -322123 w 4693920"/>
              <a:gd name="connsiteY30" fmla="*/ 610467 h 2396400"/>
              <a:gd name="connsiteX31" fmla="*/ -631614 w 4693920"/>
              <a:gd name="connsiteY31" fmla="*/ 237651 h 2396400"/>
              <a:gd name="connsiteX32" fmla="*/ 0 w 4693920"/>
              <a:gd name="connsiteY32" fmla="*/ 399400 h 2396400"/>
              <a:gd name="connsiteX33" fmla="*/ 0 w 4693920"/>
              <a:gd name="connsiteY33" fmla="*/ 0 h 239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693920" h="2396400" fill="none" extrusionOk="0">
                <a:moveTo>
                  <a:pt x="0" y="0"/>
                </a:moveTo>
                <a:lnTo>
                  <a:pt x="0" y="0"/>
                </a:lnTo>
                <a:cubicBezTo>
                  <a:pt x="134427" y="6678"/>
                  <a:pt x="289402" y="-16472"/>
                  <a:pt x="375514" y="0"/>
                </a:cubicBezTo>
                <a:cubicBezTo>
                  <a:pt x="461626" y="16472"/>
                  <a:pt x="604364" y="10790"/>
                  <a:pt x="782320" y="0"/>
                </a:cubicBezTo>
                <a:lnTo>
                  <a:pt x="782320" y="0"/>
                </a:lnTo>
                <a:cubicBezTo>
                  <a:pt x="986826" y="-15762"/>
                  <a:pt x="1197424" y="1800"/>
                  <a:pt x="1392530" y="0"/>
                </a:cubicBezTo>
                <a:cubicBezTo>
                  <a:pt x="1587636" y="-1800"/>
                  <a:pt x="1685341" y="26098"/>
                  <a:pt x="1955800" y="0"/>
                </a:cubicBezTo>
                <a:cubicBezTo>
                  <a:pt x="2171801" y="-25949"/>
                  <a:pt x="2422402" y="-24909"/>
                  <a:pt x="2558186" y="0"/>
                </a:cubicBezTo>
                <a:cubicBezTo>
                  <a:pt x="2693970" y="24909"/>
                  <a:pt x="2893518" y="-1896"/>
                  <a:pt x="3160573" y="0"/>
                </a:cubicBezTo>
                <a:cubicBezTo>
                  <a:pt x="3427628" y="1896"/>
                  <a:pt x="3672956" y="-28173"/>
                  <a:pt x="3872484" y="0"/>
                </a:cubicBezTo>
                <a:cubicBezTo>
                  <a:pt x="4072012" y="28173"/>
                  <a:pt x="4523931" y="2385"/>
                  <a:pt x="4693920" y="0"/>
                </a:cubicBezTo>
                <a:lnTo>
                  <a:pt x="4693920" y="0"/>
                </a:lnTo>
                <a:cubicBezTo>
                  <a:pt x="4711631" y="127303"/>
                  <a:pt x="4698471" y="230643"/>
                  <a:pt x="4693920" y="399400"/>
                </a:cubicBezTo>
                <a:lnTo>
                  <a:pt x="4693920" y="399400"/>
                </a:lnTo>
                <a:cubicBezTo>
                  <a:pt x="4717984" y="591406"/>
                  <a:pt x="4685802" y="731658"/>
                  <a:pt x="4693920" y="998500"/>
                </a:cubicBezTo>
                <a:cubicBezTo>
                  <a:pt x="4705642" y="1288285"/>
                  <a:pt x="4691357" y="1454796"/>
                  <a:pt x="4693920" y="1711429"/>
                </a:cubicBezTo>
                <a:cubicBezTo>
                  <a:pt x="4696483" y="1968062"/>
                  <a:pt x="4699229" y="2206296"/>
                  <a:pt x="4693920" y="2396400"/>
                </a:cubicBezTo>
                <a:lnTo>
                  <a:pt x="4693920" y="2396400"/>
                </a:lnTo>
                <a:cubicBezTo>
                  <a:pt x="4509222" y="2421805"/>
                  <a:pt x="4289614" y="2403564"/>
                  <a:pt x="4036771" y="2396400"/>
                </a:cubicBezTo>
                <a:cubicBezTo>
                  <a:pt x="3783928" y="2389236"/>
                  <a:pt x="3642963" y="2416194"/>
                  <a:pt x="3352241" y="2396400"/>
                </a:cubicBezTo>
                <a:cubicBezTo>
                  <a:pt x="3061519" y="2376607"/>
                  <a:pt x="2975397" y="2375812"/>
                  <a:pt x="2640330" y="2396400"/>
                </a:cubicBezTo>
                <a:cubicBezTo>
                  <a:pt x="2305263" y="2416988"/>
                  <a:pt x="2254798" y="2369342"/>
                  <a:pt x="1955800" y="2396400"/>
                </a:cubicBezTo>
                <a:cubicBezTo>
                  <a:pt x="1760837" y="2402964"/>
                  <a:pt x="1532388" y="2394692"/>
                  <a:pt x="1357325" y="2396400"/>
                </a:cubicBezTo>
                <a:cubicBezTo>
                  <a:pt x="1182263" y="2398108"/>
                  <a:pt x="1008676" y="2423152"/>
                  <a:pt x="782320" y="2396400"/>
                </a:cubicBezTo>
                <a:lnTo>
                  <a:pt x="782320" y="2396400"/>
                </a:lnTo>
                <a:cubicBezTo>
                  <a:pt x="651736" y="2401476"/>
                  <a:pt x="591459" y="2385394"/>
                  <a:pt x="406806" y="2396400"/>
                </a:cubicBezTo>
                <a:cubicBezTo>
                  <a:pt x="222153" y="2407406"/>
                  <a:pt x="129579" y="2379610"/>
                  <a:pt x="0" y="2396400"/>
                </a:cubicBezTo>
                <a:lnTo>
                  <a:pt x="0" y="2396400"/>
                </a:lnTo>
                <a:cubicBezTo>
                  <a:pt x="33628" y="2223177"/>
                  <a:pt x="-27766" y="1941899"/>
                  <a:pt x="0" y="1697450"/>
                </a:cubicBezTo>
                <a:cubicBezTo>
                  <a:pt x="27766" y="1453001"/>
                  <a:pt x="11141" y="1320872"/>
                  <a:pt x="0" y="998500"/>
                </a:cubicBezTo>
                <a:cubicBezTo>
                  <a:pt x="-136412" y="809188"/>
                  <a:pt x="-231458" y="726104"/>
                  <a:pt x="-322123" y="610467"/>
                </a:cubicBezTo>
                <a:cubicBezTo>
                  <a:pt x="-412788" y="494830"/>
                  <a:pt x="-580269" y="325472"/>
                  <a:pt x="-631614" y="237651"/>
                </a:cubicBezTo>
                <a:cubicBezTo>
                  <a:pt x="-375396" y="316330"/>
                  <a:pt x="-201416" y="333667"/>
                  <a:pt x="0" y="399400"/>
                </a:cubicBezTo>
                <a:cubicBezTo>
                  <a:pt x="15144" y="274223"/>
                  <a:pt x="4652" y="120812"/>
                  <a:pt x="0" y="0"/>
                </a:cubicBezTo>
                <a:close/>
              </a:path>
              <a:path w="4693920" h="2396400" stroke="0" extrusionOk="0">
                <a:moveTo>
                  <a:pt x="0" y="0"/>
                </a:moveTo>
                <a:lnTo>
                  <a:pt x="0" y="0"/>
                </a:lnTo>
                <a:cubicBezTo>
                  <a:pt x="167530" y="12542"/>
                  <a:pt x="228129" y="17165"/>
                  <a:pt x="383337" y="0"/>
                </a:cubicBezTo>
                <a:cubicBezTo>
                  <a:pt x="538545" y="-17165"/>
                  <a:pt x="658310" y="12521"/>
                  <a:pt x="782320" y="0"/>
                </a:cubicBezTo>
                <a:lnTo>
                  <a:pt x="782320" y="0"/>
                </a:lnTo>
                <a:cubicBezTo>
                  <a:pt x="1021658" y="26576"/>
                  <a:pt x="1249189" y="11424"/>
                  <a:pt x="1392530" y="0"/>
                </a:cubicBezTo>
                <a:cubicBezTo>
                  <a:pt x="1535871" y="-11424"/>
                  <a:pt x="1830569" y="-28135"/>
                  <a:pt x="1955800" y="0"/>
                </a:cubicBezTo>
                <a:cubicBezTo>
                  <a:pt x="2144375" y="-7730"/>
                  <a:pt x="2333832" y="-14131"/>
                  <a:pt x="2585568" y="0"/>
                </a:cubicBezTo>
                <a:cubicBezTo>
                  <a:pt x="2837304" y="14131"/>
                  <a:pt x="3025779" y="18458"/>
                  <a:pt x="3324860" y="0"/>
                </a:cubicBezTo>
                <a:cubicBezTo>
                  <a:pt x="3623941" y="-18458"/>
                  <a:pt x="3698489" y="-7401"/>
                  <a:pt x="3954628" y="0"/>
                </a:cubicBezTo>
                <a:cubicBezTo>
                  <a:pt x="4210767" y="7401"/>
                  <a:pt x="4363204" y="23358"/>
                  <a:pt x="4693920" y="0"/>
                </a:cubicBezTo>
                <a:lnTo>
                  <a:pt x="4693920" y="0"/>
                </a:lnTo>
                <a:cubicBezTo>
                  <a:pt x="4713323" y="166081"/>
                  <a:pt x="4696381" y="204368"/>
                  <a:pt x="4693920" y="399400"/>
                </a:cubicBezTo>
                <a:lnTo>
                  <a:pt x="4693920" y="399400"/>
                </a:lnTo>
                <a:cubicBezTo>
                  <a:pt x="4676201" y="670580"/>
                  <a:pt x="4681261" y="799315"/>
                  <a:pt x="4693920" y="998500"/>
                </a:cubicBezTo>
                <a:cubicBezTo>
                  <a:pt x="4692612" y="1215524"/>
                  <a:pt x="4709615" y="1451342"/>
                  <a:pt x="4693920" y="1655513"/>
                </a:cubicBezTo>
                <a:cubicBezTo>
                  <a:pt x="4678225" y="1859684"/>
                  <a:pt x="4690921" y="2137244"/>
                  <a:pt x="4693920" y="2396400"/>
                </a:cubicBezTo>
                <a:lnTo>
                  <a:pt x="4693920" y="2396400"/>
                </a:lnTo>
                <a:cubicBezTo>
                  <a:pt x="4450762" y="2381044"/>
                  <a:pt x="4199624" y="2415849"/>
                  <a:pt x="4064152" y="2396400"/>
                </a:cubicBezTo>
                <a:cubicBezTo>
                  <a:pt x="3928680" y="2376951"/>
                  <a:pt x="3701958" y="2397512"/>
                  <a:pt x="3379622" y="2396400"/>
                </a:cubicBezTo>
                <a:cubicBezTo>
                  <a:pt x="3057286" y="2395289"/>
                  <a:pt x="2967056" y="2385913"/>
                  <a:pt x="2722474" y="2396400"/>
                </a:cubicBezTo>
                <a:cubicBezTo>
                  <a:pt x="2477892" y="2406887"/>
                  <a:pt x="2214466" y="2417677"/>
                  <a:pt x="1955800" y="2396400"/>
                </a:cubicBezTo>
                <a:cubicBezTo>
                  <a:pt x="1731619" y="2416982"/>
                  <a:pt x="1582816" y="2416759"/>
                  <a:pt x="1392530" y="2396400"/>
                </a:cubicBezTo>
                <a:cubicBezTo>
                  <a:pt x="1202244" y="2376042"/>
                  <a:pt x="944665" y="2383207"/>
                  <a:pt x="782320" y="2396400"/>
                </a:cubicBezTo>
                <a:lnTo>
                  <a:pt x="782320" y="2396400"/>
                </a:lnTo>
                <a:cubicBezTo>
                  <a:pt x="594954" y="2380787"/>
                  <a:pt x="572924" y="2406322"/>
                  <a:pt x="398983" y="2396400"/>
                </a:cubicBezTo>
                <a:cubicBezTo>
                  <a:pt x="225042" y="2386478"/>
                  <a:pt x="117314" y="2379309"/>
                  <a:pt x="0" y="2396400"/>
                </a:cubicBezTo>
                <a:lnTo>
                  <a:pt x="0" y="2396400"/>
                </a:lnTo>
                <a:cubicBezTo>
                  <a:pt x="-24461" y="2206213"/>
                  <a:pt x="17481" y="1942289"/>
                  <a:pt x="0" y="1739387"/>
                </a:cubicBezTo>
                <a:cubicBezTo>
                  <a:pt x="-17481" y="1536485"/>
                  <a:pt x="-15174" y="1319767"/>
                  <a:pt x="0" y="998500"/>
                </a:cubicBezTo>
                <a:cubicBezTo>
                  <a:pt x="-92100" y="922532"/>
                  <a:pt x="-188688" y="751103"/>
                  <a:pt x="-322123" y="610467"/>
                </a:cubicBezTo>
                <a:cubicBezTo>
                  <a:pt x="-455558" y="469831"/>
                  <a:pt x="-486804" y="402934"/>
                  <a:pt x="-631614" y="237651"/>
                </a:cubicBezTo>
                <a:cubicBezTo>
                  <a:pt x="-420088" y="314478"/>
                  <a:pt x="-143563" y="362003"/>
                  <a:pt x="0" y="399400"/>
                </a:cubicBezTo>
                <a:cubicBezTo>
                  <a:pt x="-5932" y="281104"/>
                  <a:pt x="14446" y="116588"/>
                  <a:pt x="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63456"/>
                      <a:gd name="adj2" fmla="val -40083"/>
                      <a:gd name="adj3" fmla="val 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9d48ca64ae_0_368"/>
          <p:cNvSpPr>
            <a:spLocks noChangeAspect="1"/>
          </p:cNvSpPr>
          <p:nvPr/>
        </p:nvSpPr>
        <p:spPr>
          <a:xfrm>
            <a:off x="936725" y="4443413"/>
            <a:ext cx="3290005" cy="2097486"/>
          </a:xfrm>
          <a:custGeom>
            <a:avLst/>
            <a:gdLst>
              <a:gd name="connsiteX0" fmla="*/ 0 w 3290005"/>
              <a:gd name="connsiteY0" fmla="*/ 0 h 2097486"/>
              <a:gd name="connsiteX1" fmla="*/ 0 w 3290005"/>
              <a:gd name="connsiteY1" fmla="*/ 0 h 2097486"/>
              <a:gd name="connsiteX2" fmla="*/ 582148 w 3290005"/>
              <a:gd name="connsiteY2" fmla="*/ 0 h 2097486"/>
              <a:gd name="connsiteX3" fmla="*/ 1202680 w 3290005"/>
              <a:gd name="connsiteY3" fmla="*/ 0 h 2097486"/>
              <a:gd name="connsiteX4" fmla="*/ 1919170 w 3290005"/>
              <a:gd name="connsiteY4" fmla="*/ 0 h 2097486"/>
              <a:gd name="connsiteX5" fmla="*/ 1919170 w 3290005"/>
              <a:gd name="connsiteY5" fmla="*/ 0 h 2097486"/>
              <a:gd name="connsiteX6" fmla="*/ 2338646 w 3290005"/>
              <a:gd name="connsiteY6" fmla="*/ 0 h 2097486"/>
              <a:gd name="connsiteX7" fmla="*/ 2741671 w 3290005"/>
              <a:gd name="connsiteY7" fmla="*/ 0 h 2097486"/>
              <a:gd name="connsiteX8" fmla="*/ 3290005 w 3290005"/>
              <a:gd name="connsiteY8" fmla="*/ 0 h 2097486"/>
              <a:gd name="connsiteX9" fmla="*/ 3290005 w 3290005"/>
              <a:gd name="connsiteY9" fmla="*/ 0 h 2097486"/>
              <a:gd name="connsiteX10" fmla="*/ 3290005 w 3290005"/>
              <a:gd name="connsiteY10" fmla="*/ 349581 h 2097486"/>
              <a:gd name="connsiteX11" fmla="*/ 3749619 w 3290005"/>
              <a:gd name="connsiteY11" fmla="*/ 86207 h 2097486"/>
              <a:gd name="connsiteX12" fmla="*/ 3533600 w 3290005"/>
              <a:gd name="connsiteY12" fmla="*/ 456448 h 2097486"/>
              <a:gd name="connsiteX13" fmla="*/ 3290005 w 3290005"/>
              <a:gd name="connsiteY13" fmla="*/ 873953 h 2097486"/>
              <a:gd name="connsiteX14" fmla="*/ 3290005 w 3290005"/>
              <a:gd name="connsiteY14" fmla="*/ 1473484 h 2097486"/>
              <a:gd name="connsiteX15" fmla="*/ 3290005 w 3290005"/>
              <a:gd name="connsiteY15" fmla="*/ 2097486 h 2097486"/>
              <a:gd name="connsiteX16" fmla="*/ 3290005 w 3290005"/>
              <a:gd name="connsiteY16" fmla="*/ 2097486 h 2097486"/>
              <a:gd name="connsiteX17" fmla="*/ 2741671 w 3290005"/>
              <a:gd name="connsiteY17" fmla="*/ 2097486 h 2097486"/>
              <a:gd name="connsiteX18" fmla="*/ 2338646 w 3290005"/>
              <a:gd name="connsiteY18" fmla="*/ 2097486 h 2097486"/>
              <a:gd name="connsiteX19" fmla="*/ 1919170 w 3290005"/>
              <a:gd name="connsiteY19" fmla="*/ 2097486 h 2097486"/>
              <a:gd name="connsiteX20" fmla="*/ 1919170 w 3290005"/>
              <a:gd name="connsiteY20" fmla="*/ 2097486 h 2097486"/>
              <a:gd name="connsiteX21" fmla="*/ 1241063 w 3290005"/>
              <a:gd name="connsiteY21" fmla="*/ 2097486 h 2097486"/>
              <a:gd name="connsiteX22" fmla="*/ 620532 w 3290005"/>
              <a:gd name="connsiteY22" fmla="*/ 2097486 h 2097486"/>
              <a:gd name="connsiteX23" fmla="*/ 0 w 3290005"/>
              <a:gd name="connsiteY23" fmla="*/ 2097486 h 2097486"/>
              <a:gd name="connsiteX24" fmla="*/ 0 w 3290005"/>
              <a:gd name="connsiteY24" fmla="*/ 2097486 h 2097486"/>
              <a:gd name="connsiteX25" fmla="*/ 0 w 3290005"/>
              <a:gd name="connsiteY25" fmla="*/ 1485720 h 2097486"/>
              <a:gd name="connsiteX26" fmla="*/ 0 w 3290005"/>
              <a:gd name="connsiteY26" fmla="*/ 873953 h 2097486"/>
              <a:gd name="connsiteX27" fmla="*/ 0 w 3290005"/>
              <a:gd name="connsiteY27" fmla="*/ 349581 h 2097486"/>
              <a:gd name="connsiteX28" fmla="*/ 0 w 3290005"/>
              <a:gd name="connsiteY28" fmla="*/ 349581 h 2097486"/>
              <a:gd name="connsiteX29" fmla="*/ 0 w 3290005"/>
              <a:gd name="connsiteY29" fmla="*/ 0 h 209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290005" h="2097486" fill="none" extrusionOk="0">
                <a:moveTo>
                  <a:pt x="0" y="0"/>
                </a:moveTo>
                <a:lnTo>
                  <a:pt x="0" y="0"/>
                </a:lnTo>
                <a:cubicBezTo>
                  <a:pt x="255595" y="-28373"/>
                  <a:pt x="314287" y="-19064"/>
                  <a:pt x="582148" y="0"/>
                </a:cubicBezTo>
                <a:cubicBezTo>
                  <a:pt x="850009" y="19064"/>
                  <a:pt x="1039577" y="5996"/>
                  <a:pt x="1202680" y="0"/>
                </a:cubicBezTo>
                <a:cubicBezTo>
                  <a:pt x="1365783" y="-5996"/>
                  <a:pt x="1758969" y="3440"/>
                  <a:pt x="1919170" y="0"/>
                </a:cubicBezTo>
                <a:lnTo>
                  <a:pt x="1919170" y="0"/>
                </a:lnTo>
                <a:cubicBezTo>
                  <a:pt x="2049353" y="-9478"/>
                  <a:pt x="2192683" y="-4080"/>
                  <a:pt x="2338646" y="0"/>
                </a:cubicBezTo>
                <a:cubicBezTo>
                  <a:pt x="2484609" y="4080"/>
                  <a:pt x="2633450" y="-7299"/>
                  <a:pt x="2741671" y="0"/>
                </a:cubicBezTo>
                <a:cubicBezTo>
                  <a:pt x="2942494" y="-16420"/>
                  <a:pt x="3024144" y="-24332"/>
                  <a:pt x="3290005" y="0"/>
                </a:cubicBezTo>
                <a:lnTo>
                  <a:pt x="3290005" y="0"/>
                </a:lnTo>
                <a:cubicBezTo>
                  <a:pt x="3284378" y="72792"/>
                  <a:pt x="3286615" y="277174"/>
                  <a:pt x="3290005" y="349581"/>
                </a:cubicBezTo>
                <a:cubicBezTo>
                  <a:pt x="3412002" y="264016"/>
                  <a:pt x="3587315" y="193352"/>
                  <a:pt x="3749619" y="86207"/>
                </a:cubicBezTo>
                <a:cubicBezTo>
                  <a:pt x="3671217" y="237673"/>
                  <a:pt x="3650811" y="280244"/>
                  <a:pt x="3533600" y="456448"/>
                </a:cubicBezTo>
                <a:cubicBezTo>
                  <a:pt x="3416389" y="632652"/>
                  <a:pt x="3411669" y="679461"/>
                  <a:pt x="3290005" y="873953"/>
                </a:cubicBezTo>
                <a:cubicBezTo>
                  <a:pt x="3316515" y="1112453"/>
                  <a:pt x="3308456" y="1207128"/>
                  <a:pt x="3290005" y="1473484"/>
                </a:cubicBezTo>
                <a:cubicBezTo>
                  <a:pt x="3271554" y="1739840"/>
                  <a:pt x="3281409" y="1794590"/>
                  <a:pt x="3290005" y="2097486"/>
                </a:cubicBezTo>
                <a:lnTo>
                  <a:pt x="3290005" y="2097486"/>
                </a:lnTo>
                <a:cubicBezTo>
                  <a:pt x="3049818" y="2106213"/>
                  <a:pt x="2901145" y="2071970"/>
                  <a:pt x="2741671" y="2097486"/>
                </a:cubicBezTo>
                <a:cubicBezTo>
                  <a:pt x="2654415" y="2117497"/>
                  <a:pt x="2433193" y="2077988"/>
                  <a:pt x="2338646" y="2097486"/>
                </a:cubicBezTo>
                <a:cubicBezTo>
                  <a:pt x="2244100" y="2116984"/>
                  <a:pt x="2010947" y="2089298"/>
                  <a:pt x="1919170" y="2097486"/>
                </a:cubicBezTo>
                <a:lnTo>
                  <a:pt x="1919170" y="2097486"/>
                </a:lnTo>
                <a:cubicBezTo>
                  <a:pt x="1655127" y="2097795"/>
                  <a:pt x="1414025" y="2073852"/>
                  <a:pt x="1241063" y="2097486"/>
                </a:cubicBezTo>
                <a:cubicBezTo>
                  <a:pt x="1068101" y="2121120"/>
                  <a:pt x="907565" y="2072990"/>
                  <a:pt x="620532" y="2097486"/>
                </a:cubicBezTo>
                <a:cubicBezTo>
                  <a:pt x="333499" y="2121982"/>
                  <a:pt x="129556" y="2127302"/>
                  <a:pt x="0" y="2097486"/>
                </a:cubicBezTo>
                <a:lnTo>
                  <a:pt x="0" y="2097486"/>
                </a:lnTo>
                <a:cubicBezTo>
                  <a:pt x="-26117" y="1868581"/>
                  <a:pt x="11252" y="1671440"/>
                  <a:pt x="0" y="1485720"/>
                </a:cubicBezTo>
                <a:cubicBezTo>
                  <a:pt x="-11252" y="1300000"/>
                  <a:pt x="-7201" y="1134079"/>
                  <a:pt x="0" y="873953"/>
                </a:cubicBezTo>
                <a:cubicBezTo>
                  <a:pt x="-26040" y="746574"/>
                  <a:pt x="10357" y="461409"/>
                  <a:pt x="0" y="349581"/>
                </a:cubicBezTo>
                <a:lnTo>
                  <a:pt x="0" y="349581"/>
                </a:lnTo>
                <a:cubicBezTo>
                  <a:pt x="2333" y="229063"/>
                  <a:pt x="15815" y="158808"/>
                  <a:pt x="0" y="0"/>
                </a:cubicBezTo>
                <a:close/>
              </a:path>
              <a:path w="3290005" h="2097486" stroke="0" extrusionOk="0">
                <a:moveTo>
                  <a:pt x="0" y="0"/>
                </a:moveTo>
                <a:lnTo>
                  <a:pt x="0" y="0"/>
                </a:lnTo>
                <a:cubicBezTo>
                  <a:pt x="189695" y="10604"/>
                  <a:pt x="438670" y="27107"/>
                  <a:pt x="658915" y="0"/>
                </a:cubicBezTo>
                <a:cubicBezTo>
                  <a:pt x="879160" y="-27107"/>
                  <a:pt x="1077019" y="-1768"/>
                  <a:pt x="1260255" y="0"/>
                </a:cubicBezTo>
                <a:cubicBezTo>
                  <a:pt x="1443491" y="1768"/>
                  <a:pt x="1592226" y="16235"/>
                  <a:pt x="1919170" y="0"/>
                </a:cubicBezTo>
                <a:lnTo>
                  <a:pt x="1919170" y="0"/>
                </a:lnTo>
                <a:cubicBezTo>
                  <a:pt x="2075512" y="-5255"/>
                  <a:pt x="2204681" y="-7815"/>
                  <a:pt x="2313970" y="0"/>
                </a:cubicBezTo>
                <a:cubicBezTo>
                  <a:pt x="2423259" y="7815"/>
                  <a:pt x="2600503" y="-16270"/>
                  <a:pt x="2741671" y="0"/>
                </a:cubicBezTo>
                <a:cubicBezTo>
                  <a:pt x="2927513" y="26423"/>
                  <a:pt x="3043660" y="-6993"/>
                  <a:pt x="3290005" y="0"/>
                </a:cubicBezTo>
                <a:lnTo>
                  <a:pt x="3290005" y="0"/>
                </a:lnTo>
                <a:cubicBezTo>
                  <a:pt x="3277401" y="102806"/>
                  <a:pt x="3292983" y="188059"/>
                  <a:pt x="3290005" y="349581"/>
                </a:cubicBezTo>
                <a:cubicBezTo>
                  <a:pt x="3440585" y="276694"/>
                  <a:pt x="3526285" y="211431"/>
                  <a:pt x="3749619" y="86207"/>
                </a:cubicBezTo>
                <a:cubicBezTo>
                  <a:pt x="3694554" y="170908"/>
                  <a:pt x="3619202" y="277946"/>
                  <a:pt x="3519812" y="480080"/>
                </a:cubicBezTo>
                <a:cubicBezTo>
                  <a:pt x="3420422" y="682214"/>
                  <a:pt x="3332416" y="765735"/>
                  <a:pt x="3290005" y="873953"/>
                </a:cubicBezTo>
                <a:cubicBezTo>
                  <a:pt x="3304186" y="1088080"/>
                  <a:pt x="3291162" y="1333615"/>
                  <a:pt x="3290005" y="1449014"/>
                </a:cubicBezTo>
                <a:cubicBezTo>
                  <a:pt x="3288848" y="1564413"/>
                  <a:pt x="3267143" y="1836706"/>
                  <a:pt x="3290005" y="2097486"/>
                </a:cubicBezTo>
                <a:lnTo>
                  <a:pt x="3290005" y="2097486"/>
                </a:lnTo>
                <a:cubicBezTo>
                  <a:pt x="3052748" y="2111200"/>
                  <a:pt x="2856914" y="2107892"/>
                  <a:pt x="2741671" y="2097486"/>
                </a:cubicBezTo>
                <a:cubicBezTo>
                  <a:pt x="2573430" y="2092088"/>
                  <a:pt x="2463313" y="2079352"/>
                  <a:pt x="2313970" y="2097486"/>
                </a:cubicBezTo>
                <a:cubicBezTo>
                  <a:pt x="2164627" y="2115620"/>
                  <a:pt x="2115616" y="2082682"/>
                  <a:pt x="1919170" y="2097486"/>
                </a:cubicBezTo>
                <a:lnTo>
                  <a:pt x="1919170" y="2097486"/>
                </a:lnTo>
                <a:cubicBezTo>
                  <a:pt x="1729422" y="2123951"/>
                  <a:pt x="1507239" y="2110786"/>
                  <a:pt x="1279447" y="2097486"/>
                </a:cubicBezTo>
                <a:cubicBezTo>
                  <a:pt x="1051655" y="2084186"/>
                  <a:pt x="874987" y="2114985"/>
                  <a:pt x="639723" y="2097486"/>
                </a:cubicBezTo>
                <a:cubicBezTo>
                  <a:pt x="404459" y="2079987"/>
                  <a:pt x="255473" y="2098264"/>
                  <a:pt x="0" y="2097486"/>
                </a:cubicBezTo>
                <a:lnTo>
                  <a:pt x="0" y="2097486"/>
                </a:lnTo>
                <a:cubicBezTo>
                  <a:pt x="13597" y="1956112"/>
                  <a:pt x="-20434" y="1748214"/>
                  <a:pt x="0" y="1522425"/>
                </a:cubicBezTo>
                <a:cubicBezTo>
                  <a:pt x="20434" y="1296636"/>
                  <a:pt x="25762" y="1175408"/>
                  <a:pt x="0" y="873953"/>
                </a:cubicBezTo>
                <a:cubicBezTo>
                  <a:pt x="-11382" y="677578"/>
                  <a:pt x="6860" y="535385"/>
                  <a:pt x="0" y="349581"/>
                </a:cubicBezTo>
                <a:lnTo>
                  <a:pt x="0" y="349581"/>
                </a:lnTo>
                <a:cubicBezTo>
                  <a:pt x="-12189" y="205390"/>
                  <a:pt x="4268" y="129473"/>
                  <a:pt x="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20064542">
                  <a:prstGeom prst="wedgeRoundRectCallout">
                    <a:avLst>
                      <a:gd name="adj1" fmla="val 63970"/>
                      <a:gd name="adj2" fmla="val -45890"/>
                      <a:gd name="adj3" fmla="val 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9d48ca64ae_0_368"/>
          <p:cNvSpPr>
            <a:spLocks noChangeAspect="1"/>
          </p:cNvSpPr>
          <p:nvPr/>
        </p:nvSpPr>
        <p:spPr>
          <a:xfrm>
            <a:off x="6881813" y="3997650"/>
            <a:ext cx="3840480" cy="2396400"/>
          </a:xfrm>
          <a:custGeom>
            <a:avLst/>
            <a:gdLst>
              <a:gd name="connsiteX0" fmla="*/ 0 w 3840480"/>
              <a:gd name="connsiteY0" fmla="*/ 0 h 2396400"/>
              <a:gd name="connsiteX1" fmla="*/ 0 w 3840480"/>
              <a:gd name="connsiteY1" fmla="*/ 0 h 2396400"/>
              <a:gd name="connsiteX2" fmla="*/ 640080 w 3840480"/>
              <a:gd name="connsiteY2" fmla="*/ 0 h 2396400"/>
              <a:gd name="connsiteX3" fmla="*/ 640080 w 3840480"/>
              <a:gd name="connsiteY3" fmla="*/ 0 h 2396400"/>
              <a:gd name="connsiteX4" fmla="*/ 1139342 w 3840480"/>
              <a:gd name="connsiteY4" fmla="*/ 0 h 2396400"/>
              <a:gd name="connsiteX5" fmla="*/ 1600200 w 3840480"/>
              <a:gd name="connsiteY5" fmla="*/ 0 h 2396400"/>
              <a:gd name="connsiteX6" fmla="*/ 2093062 w 3840480"/>
              <a:gd name="connsiteY6" fmla="*/ 0 h 2396400"/>
              <a:gd name="connsiteX7" fmla="*/ 2675534 w 3840480"/>
              <a:gd name="connsiteY7" fmla="*/ 0 h 2396400"/>
              <a:gd name="connsiteX8" fmla="*/ 3168396 w 3840480"/>
              <a:gd name="connsiteY8" fmla="*/ 0 h 2396400"/>
              <a:gd name="connsiteX9" fmla="*/ 3840480 w 3840480"/>
              <a:gd name="connsiteY9" fmla="*/ 0 h 2396400"/>
              <a:gd name="connsiteX10" fmla="*/ 3840480 w 3840480"/>
              <a:gd name="connsiteY10" fmla="*/ 0 h 2396400"/>
              <a:gd name="connsiteX11" fmla="*/ 3840480 w 3840480"/>
              <a:gd name="connsiteY11" fmla="*/ 712929 h 2396400"/>
              <a:gd name="connsiteX12" fmla="*/ 3840480 w 3840480"/>
              <a:gd name="connsiteY12" fmla="*/ 1397900 h 2396400"/>
              <a:gd name="connsiteX13" fmla="*/ 3840480 w 3840480"/>
              <a:gd name="connsiteY13" fmla="*/ 1397900 h 2396400"/>
              <a:gd name="connsiteX14" fmla="*/ 3840480 w 3840480"/>
              <a:gd name="connsiteY14" fmla="*/ 1997000 h 2396400"/>
              <a:gd name="connsiteX15" fmla="*/ 3840480 w 3840480"/>
              <a:gd name="connsiteY15" fmla="*/ 2396400 h 2396400"/>
              <a:gd name="connsiteX16" fmla="*/ 3840480 w 3840480"/>
              <a:gd name="connsiteY16" fmla="*/ 2396400 h 2396400"/>
              <a:gd name="connsiteX17" fmla="*/ 3347618 w 3840480"/>
              <a:gd name="connsiteY17" fmla="*/ 2396400 h 2396400"/>
              <a:gd name="connsiteX18" fmla="*/ 2832354 w 3840480"/>
              <a:gd name="connsiteY18" fmla="*/ 2396400 h 2396400"/>
              <a:gd name="connsiteX19" fmla="*/ 2294687 w 3840480"/>
              <a:gd name="connsiteY19" fmla="*/ 2396400 h 2396400"/>
              <a:gd name="connsiteX20" fmla="*/ 1600200 w 3840480"/>
              <a:gd name="connsiteY20" fmla="*/ 2396400 h 2396400"/>
              <a:gd name="connsiteX21" fmla="*/ 1100938 w 3840480"/>
              <a:gd name="connsiteY21" fmla="*/ 2396400 h 2396400"/>
              <a:gd name="connsiteX22" fmla="*/ 640080 w 3840480"/>
              <a:gd name="connsiteY22" fmla="*/ 2396400 h 2396400"/>
              <a:gd name="connsiteX23" fmla="*/ 640080 w 3840480"/>
              <a:gd name="connsiteY23" fmla="*/ 2396400 h 2396400"/>
              <a:gd name="connsiteX24" fmla="*/ 0 w 3840480"/>
              <a:gd name="connsiteY24" fmla="*/ 2396400 h 2396400"/>
              <a:gd name="connsiteX25" fmla="*/ 0 w 3840480"/>
              <a:gd name="connsiteY25" fmla="*/ 2396400 h 2396400"/>
              <a:gd name="connsiteX26" fmla="*/ 0 w 3840480"/>
              <a:gd name="connsiteY26" fmla="*/ 1997000 h 2396400"/>
              <a:gd name="connsiteX27" fmla="*/ -383693 w 3840480"/>
              <a:gd name="connsiteY27" fmla="*/ 2240975 h 2396400"/>
              <a:gd name="connsiteX28" fmla="*/ -737871 w 3840480"/>
              <a:gd name="connsiteY28" fmla="*/ 2466183 h 2396400"/>
              <a:gd name="connsiteX29" fmla="*/ -361557 w 3840480"/>
              <a:gd name="connsiteY29" fmla="*/ 1921359 h 2396400"/>
              <a:gd name="connsiteX30" fmla="*/ 0 w 3840480"/>
              <a:gd name="connsiteY30" fmla="*/ 1397900 h 2396400"/>
              <a:gd name="connsiteX31" fmla="*/ 0 w 3840480"/>
              <a:gd name="connsiteY31" fmla="*/ 712929 h 2396400"/>
              <a:gd name="connsiteX32" fmla="*/ 0 w 3840480"/>
              <a:gd name="connsiteY32" fmla="*/ 0 h 239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40480" h="2396400" fill="none" extrusionOk="0">
                <a:moveTo>
                  <a:pt x="0" y="0"/>
                </a:moveTo>
                <a:lnTo>
                  <a:pt x="0" y="0"/>
                </a:lnTo>
                <a:cubicBezTo>
                  <a:pt x="149658" y="12538"/>
                  <a:pt x="352676" y="-5623"/>
                  <a:pt x="640080" y="0"/>
                </a:cubicBezTo>
                <a:lnTo>
                  <a:pt x="640080" y="0"/>
                </a:lnTo>
                <a:cubicBezTo>
                  <a:pt x="789315" y="17199"/>
                  <a:pt x="948392" y="-2399"/>
                  <a:pt x="1139342" y="0"/>
                </a:cubicBezTo>
                <a:cubicBezTo>
                  <a:pt x="1330292" y="2399"/>
                  <a:pt x="1504122" y="7525"/>
                  <a:pt x="1600200" y="0"/>
                </a:cubicBezTo>
                <a:cubicBezTo>
                  <a:pt x="1761311" y="-5941"/>
                  <a:pt x="1874232" y="18425"/>
                  <a:pt x="2093062" y="0"/>
                </a:cubicBezTo>
                <a:cubicBezTo>
                  <a:pt x="2311892" y="-18425"/>
                  <a:pt x="2466845" y="13116"/>
                  <a:pt x="2675534" y="0"/>
                </a:cubicBezTo>
                <a:cubicBezTo>
                  <a:pt x="2884223" y="-13116"/>
                  <a:pt x="3044150" y="16194"/>
                  <a:pt x="3168396" y="0"/>
                </a:cubicBezTo>
                <a:cubicBezTo>
                  <a:pt x="3292642" y="-16194"/>
                  <a:pt x="3698066" y="29015"/>
                  <a:pt x="3840480" y="0"/>
                </a:cubicBezTo>
                <a:lnTo>
                  <a:pt x="3840480" y="0"/>
                </a:lnTo>
                <a:cubicBezTo>
                  <a:pt x="3816749" y="343719"/>
                  <a:pt x="3845425" y="489608"/>
                  <a:pt x="3840480" y="712929"/>
                </a:cubicBezTo>
                <a:cubicBezTo>
                  <a:pt x="3835535" y="936250"/>
                  <a:pt x="3859404" y="1117274"/>
                  <a:pt x="3840480" y="1397900"/>
                </a:cubicBezTo>
                <a:lnTo>
                  <a:pt x="3840480" y="1397900"/>
                </a:lnTo>
                <a:cubicBezTo>
                  <a:pt x="3825771" y="1614114"/>
                  <a:pt x="3851887" y="1855982"/>
                  <a:pt x="3840480" y="1997000"/>
                </a:cubicBezTo>
                <a:cubicBezTo>
                  <a:pt x="3837377" y="2191503"/>
                  <a:pt x="3824657" y="2221514"/>
                  <a:pt x="3840480" y="2396400"/>
                </a:cubicBezTo>
                <a:lnTo>
                  <a:pt x="3840480" y="2396400"/>
                </a:lnTo>
                <a:cubicBezTo>
                  <a:pt x="3657516" y="2380329"/>
                  <a:pt x="3560225" y="2377644"/>
                  <a:pt x="3347618" y="2396400"/>
                </a:cubicBezTo>
                <a:cubicBezTo>
                  <a:pt x="3135011" y="2415156"/>
                  <a:pt x="3063505" y="2380566"/>
                  <a:pt x="2832354" y="2396400"/>
                </a:cubicBezTo>
                <a:cubicBezTo>
                  <a:pt x="2601203" y="2412234"/>
                  <a:pt x="2467754" y="2377735"/>
                  <a:pt x="2294687" y="2396400"/>
                </a:cubicBezTo>
                <a:cubicBezTo>
                  <a:pt x="2121620" y="2415065"/>
                  <a:pt x="1787837" y="2405499"/>
                  <a:pt x="1600200" y="2396400"/>
                </a:cubicBezTo>
                <a:cubicBezTo>
                  <a:pt x="1360545" y="2412963"/>
                  <a:pt x="1308463" y="2382234"/>
                  <a:pt x="1100938" y="2396400"/>
                </a:cubicBezTo>
                <a:cubicBezTo>
                  <a:pt x="893413" y="2410566"/>
                  <a:pt x="857896" y="2396385"/>
                  <a:pt x="640080" y="2396400"/>
                </a:cubicBezTo>
                <a:lnTo>
                  <a:pt x="640080" y="2396400"/>
                </a:lnTo>
                <a:cubicBezTo>
                  <a:pt x="396306" y="2423715"/>
                  <a:pt x="179609" y="2417614"/>
                  <a:pt x="0" y="2396400"/>
                </a:cubicBezTo>
                <a:lnTo>
                  <a:pt x="0" y="2396400"/>
                </a:lnTo>
                <a:cubicBezTo>
                  <a:pt x="9822" y="2295014"/>
                  <a:pt x="766" y="2083367"/>
                  <a:pt x="0" y="1997000"/>
                </a:cubicBezTo>
                <a:cubicBezTo>
                  <a:pt x="-159433" y="2121509"/>
                  <a:pt x="-217675" y="2110702"/>
                  <a:pt x="-383693" y="2240975"/>
                </a:cubicBezTo>
                <a:cubicBezTo>
                  <a:pt x="-549711" y="2371248"/>
                  <a:pt x="-640953" y="2421070"/>
                  <a:pt x="-737871" y="2466183"/>
                </a:cubicBezTo>
                <a:cubicBezTo>
                  <a:pt x="-630297" y="2313596"/>
                  <a:pt x="-429146" y="2070772"/>
                  <a:pt x="-361557" y="1921359"/>
                </a:cubicBezTo>
                <a:cubicBezTo>
                  <a:pt x="-293968" y="1771946"/>
                  <a:pt x="-139121" y="1639197"/>
                  <a:pt x="0" y="1397900"/>
                </a:cubicBezTo>
                <a:cubicBezTo>
                  <a:pt x="29875" y="1117224"/>
                  <a:pt x="19122" y="1043456"/>
                  <a:pt x="0" y="712929"/>
                </a:cubicBezTo>
                <a:cubicBezTo>
                  <a:pt x="-19122" y="382402"/>
                  <a:pt x="-33304" y="213705"/>
                  <a:pt x="0" y="0"/>
                </a:cubicBezTo>
                <a:close/>
              </a:path>
              <a:path w="3840480" h="2396400" stroke="0" extrusionOk="0">
                <a:moveTo>
                  <a:pt x="0" y="0"/>
                </a:moveTo>
                <a:lnTo>
                  <a:pt x="0" y="0"/>
                </a:lnTo>
                <a:cubicBezTo>
                  <a:pt x="178418" y="-3687"/>
                  <a:pt x="443350" y="2418"/>
                  <a:pt x="640080" y="0"/>
                </a:cubicBezTo>
                <a:lnTo>
                  <a:pt x="640080" y="0"/>
                </a:lnTo>
                <a:cubicBezTo>
                  <a:pt x="795090" y="10069"/>
                  <a:pt x="939895" y="2839"/>
                  <a:pt x="1100938" y="0"/>
                </a:cubicBezTo>
                <a:cubicBezTo>
                  <a:pt x="1261981" y="-2839"/>
                  <a:pt x="1405704" y="16976"/>
                  <a:pt x="1600200" y="0"/>
                </a:cubicBezTo>
                <a:cubicBezTo>
                  <a:pt x="1750300" y="20846"/>
                  <a:pt x="1927430" y="-6075"/>
                  <a:pt x="2093062" y="0"/>
                </a:cubicBezTo>
                <a:cubicBezTo>
                  <a:pt x="2258694" y="6075"/>
                  <a:pt x="2416951" y="20421"/>
                  <a:pt x="2697937" y="0"/>
                </a:cubicBezTo>
                <a:cubicBezTo>
                  <a:pt x="2978924" y="-20421"/>
                  <a:pt x="3067833" y="-14885"/>
                  <a:pt x="3190799" y="0"/>
                </a:cubicBezTo>
                <a:cubicBezTo>
                  <a:pt x="3313765" y="14885"/>
                  <a:pt x="3630793" y="14867"/>
                  <a:pt x="3840480" y="0"/>
                </a:cubicBezTo>
                <a:lnTo>
                  <a:pt x="3840480" y="0"/>
                </a:lnTo>
                <a:cubicBezTo>
                  <a:pt x="3808440" y="159322"/>
                  <a:pt x="3812440" y="539320"/>
                  <a:pt x="3840480" y="698950"/>
                </a:cubicBezTo>
                <a:cubicBezTo>
                  <a:pt x="3868521" y="858580"/>
                  <a:pt x="3815163" y="1120841"/>
                  <a:pt x="3840480" y="1397900"/>
                </a:cubicBezTo>
                <a:lnTo>
                  <a:pt x="3840480" y="1397900"/>
                </a:lnTo>
                <a:cubicBezTo>
                  <a:pt x="3816888" y="1677082"/>
                  <a:pt x="3856455" y="1710454"/>
                  <a:pt x="3840480" y="1997000"/>
                </a:cubicBezTo>
                <a:cubicBezTo>
                  <a:pt x="3851679" y="2089371"/>
                  <a:pt x="3848220" y="2291976"/>
                  <a:pt x="3840480" y="2396400"/>
                </a:cubicBezTo>
                <a:lnTo>
                  <a:pt x="3840480" y="2396400"/>
                </a:lnTo>
                <a:cubicBezTo>
                  <a:pt x="3615149" y="2407417"/>
                  <a:pt x="3487668" y="2380833"/>
                  <a:pt x="3347618" y="2396400"/>
                </a:cubicBezTo>
                <a:cubicBezTo>
                  <a:pt x="3207568" y="2411967"/>
                  <a:pt x="2971658" y="2412700"/>
                  <a:pt x="2742743" y="2396400"/>
                </a:cubicBezTo>
                <a:cubicBezTo>
                  <a:pt x="2513828" y="2380100"/>
                  <a:pt x="2447329" y="2419040"/>
                  <a:pt x="2182673" y="2396400"/>
                </a:cubicBezTo>
                <a:cubicBezTo>
                  <a:pt x="1918017" y="2373761"/>
                  <a:pt x="1838570" y="2397156"/>
                  <a:pt x="1600200" y="2396400"/>
                </a:cubicBezTo>
                <a:cubicBezTo>
                  <a:pt x="1408864" y="2412743"/>
                  <a:pt x="1335937" y="2410599"/>
                  <a:pt x="1100938" y="2396400"/>
                </a:cubicBezTo>
                <a:cubicBezTo>
                  <a:pt x="865939" y="2382201"/>
                  <a:pt x="751686" y="2399364"/>
                  <a:pt x="640080" y="2396400"/>
                </a:cubicBezTo>
                <a:lnTo>
                  <a:pt x="640080" y="2396400"/>
                </a:lnTo>
                <a:cubicBezTo>
                  <a:pt x="384684" y="2410767"/>
                  <a:pt x="249956" y="2371218"/>
                  <a:pt x="0" y="2396400"/>
                </a:cubicBezTo>
                <a:lnTo>
                  <a:pt x="0" y="2396400"/>
                </a:lnTo>
                <a:cubicBezTo>
                  <a:pt x="2162" y="2308786"/>
                  <a:pt x="16281" y="2116680"/>
                  <a:pt x="0" y="1997000"/>
                </a:cubicBezTo>
                <a:cubicBezTo>
                  <a:pt x="-117185" y="2054285"/>
                  <a:pt x="-265919" y="2142426"/>
                  <a:pt x="-354178" y="2222208"/>
                </a:cubicBezTo>
                <a:cubicBezTo>
                  <a:pt x="-442437" y="2301990"/>
                  <a:pt x="-537537" y="2363386"/>
                  <a:pt x="-737871" y="2466183"/>
                </a:cubicBezTo>
                <a:cubicBezTo>
                  <a:pt x="-669156" y="2347244"/>
                  <a:pt x="-540567" y="2143676"/>
                  <a:pt x="-354178" y="1910676"/>
                </a:cubicBezTo>
                <a:cubicBezTo>
                  <a:pt x="-167789" y="1677676"/>
                  <a:pt x="-131658" y="1555168"/>
                  <a:pt x="0" y="1397900"/>
                </a:cubicBezTo>
                <a:cubicBezTo>
                  <a:pt x="10985" y="1208530"/>
                  <a:pt x="23232" y="934247"/>
                  <a:pt x="0" y="670992"/>
                </a:cubicBezTo>
                <a:cubicBezTo>
                  <a:pt x="-23232" y="407737"/>
                  <a:pt x="-15162" y="315301"/>
                  <a:pt x="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07805664">
                  <a:prstGeom prst="wedgeRoundRectCallout">
                    <a:avLst>
                      <a:gd name="adj1" fmla="val -69213"/>
                      <a:gd name="adj2" fmla="val 52912"/>
                      <a:gd name="adj3" fmla="val 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29d48ca64ae_0_368"/>
          <p:cNvSpPr>
            <a:spLocks noChangeAspect="1"/>
          </p:cNvSpPr>
          <p:nvPr/>
        </p:nvSpPr>
        <p:spPr>
          <a:xfrm>
            <a:off x="2144419" y="1630676"/>
            <a:ext cx="3454730" cy="2202504"/>
          </a:xfrm>
          <a:custGeom>
            <a:avLst/>
            <a:gdLst>
              <a:gd name="connsiteX0" fmla="*/ 0 w 3454730"/>
              <a:gd name="connsiteY0" fmla="*/ 0 h 2202504"/>
              <a:gd name="connsiteX1" fmla="*/ 0 w 3454730"/>
              <a:gd name="connsiteY1" fmla="*/ 0 h 2202504"/>
              <a:gd name="connsiteX2" fmla="*/ 575788 w 3454730"/>
              <a:gd name="connsiteY2" fmla="*/ 0 h 2202504"/>
              <a:gd name="connsiteX3" fmla="*/ 575788 w 3454730"/>
              <a:gd name="connsiteY3" fmla="*/ 0 h 2202504"/>
              <a:gd name="connsiteX4" fmla="*/ 998993 w 3454730"/>
              <a:gd name="connsiteY4" fmla="*/ 0 h 2202504"/>
              <a:gd name="connsiteX5" fmla="*/ 1439471 w 3454730"/>
              <a:gd name="connsiteY5" fmla="*/ 0 h 2202504"/>
              <a:gd name="connsiteX6" fmla="*/ 2131377 w 3454730"/>
              <a:gd name="connsiteY6" fmla="*/ 0 h 2202504"/>
              <a:gd name="connsiteX7" fmla="*/ 2823282 w 3454730"/>
              <a:gd name="connsiteY7" fmla="*/ 0 h 2202504"/>
              <a:gd name="connsiteX8" fmla="*/ 3454730 w 3454730"/>
              <a:gd name="connsiteY8" fmla="*/ 0 h 2202504"/>
              <a:gd name="connsiteX9" fmla="*/ 3454730 w 3454730"/>
              <a:gd name="connsiteY9" fmla="*/ 0 h 2202504"/>
              <a:gd name="connsiteX10" fmla="*/ 3454730 w 3454730"/>
              <a:gd name="connsiteY10" fmla="*/ 629549 h 2202504"/>
              <a:gd name="connsiteX11" fmla="*/ 3454730 w 3454730"/>
              <a:gd name="connsiteY11" fmla="*/ 1284794 h 2202504"/>
              <a:gd name="connsiteX12" fmla="*/ 3454730 w 3454730"/>
              <a:gd name="connsiteY12" fmla="*/ 1284794 h 2202504"/>
              <a:gd name="connsiteX13" fmla="*/ 3454730 w 3454730"/>
              <a:gd name="connsiteY13" fmla="*/ 1835420 h 2202504"/>
              <a:gd name="connsiteX14" fmla="*/ 3454730 w 3454730"/>
              <a:gd name="connsiteY14" fmla="*/ 2202504 h 2202504"/>
              <a:gd name="connsiteX15" fmla="*/ 3454730 w 3454730"/>
              <a:gd name="connsiteY15" fmla="*/ 2202504 h 2202504"/>
              <a:gd name="connsiteX16" fmla="*/ 2843435 w 3454730"/>
              <a:gd name="connsiteY16" fmla="*/ 2202504 h 2202504"/>
              <a:gd name="connsiteX17" fmla="*/ 2131377 w 3454730"/>
              <a:gd name="connsiteY17" fmla="*/ 2202504 h 2202504"/>
              <a:gd name="connsiteX18" fmla="*/ 1439471 w 3454730"/>
              <a:gd name="connsiteY18" fmla="*/ 2202504 h 2202504"/>
              <a:gd name="connsiteX19" fmla="*/ 1629251 w 3454730"/>
              <a:gd name="connsiteY19" fmla="*/ 2534377 h 2202504"/>
              <a:gd name="connsiteX20" fmla="*/ 1113054 w 3454730"/>
              <a:gd name="connsiteY20" fmla="*/ 2371759 h 2202504"/>
              <a:gd name="connsiteX21" fmla="*/ 575788 w 3454730"/>
              <a:gd name="connsiteY21" fmla="*/ 2202504 h 2202504"/>
              <a:gd name="connsiteX22" fmla="*/ 0 w 3454730"/>
              <a:gd name="connsiteY22" fmla="*/ 2202504 h 2202504"/>
              <a:gd name="connsiteX23" fmla="*/ 0 w 3454730"/>
              <a:gd name="connsiteY23" fmla="*/ 2202504 h 2202504"/>
              <a:gd name="connsiteX24" fmla="*/ 0 w 3454730"/>
              <a:gd name="connsiteY24" fmla="*/ 1835420 h 2202504"/>
              <a:gd name="connsiteX25" fmla="*/ 0 w 3454730"/>
              <a:gd name="connsiteY25" fmla="*/ 1284794 h 2202504"/>
              <a:gd name="connsiteX26" fmla="*/ 0 w 3454730"/>
              <a:gd name="connsiteY26" fmla="*/ 1284794 h 2202504"/>
              <a:gd name="connsiteX27" fmla="*/ 0 w 3454730"/>
              <a:gd name="connsiteY27" fmla="*/ 629549 h 2202504"/>
              <a:gd name="connsiteX28" fmla="*/ 0 w 3454730"/>
              <a:gd name="connsiteY28" fmla="*/ 0 h 220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54730" h="2202504" fill="none" extrusionOk="0">
                <a:moveTo>
                  <a:pt x="0" y="0"/>
                </a:moveTo>
                <a:lnTo>
                  <a:pt x="0" y="0"/>
                </a:lnTo>
                <a:cubicBezTo>
                  <a:pt x="192162" y="-5203"/>
                  <a:pt x="342561" y="-26425"/>
                  <a:pt x="575788" y="0"/>
                </a:cubicBezTo>
                <a:lnTo>
                  <a:pt x="575788" y="0"/>
                </a:lnTo>
                <a:cubicBezTo>
                  <a:pt x="685510" y="6580"/>
                  <a:pt x="873961" y="-3033"/>
                  <a:pt x="998993" y="0"/>
                </a:cubicBezTo>
                <a:cubicBezTo>
                  <a:pt x="1124025" y="3033"/>
                  <a:pt x="1231039" y="5194"/>
                  <a:pt x="1439471" y="0"/>
                </a:cubicBezTo>
                <a:cubicBezTo>
                  <a:pt x="1649863" y="15648"/>
                  <a:pt x="1853842" y="-6416"/>
                  <a:pt x="2131377" y="0"/>
                </a:cubicBezTo>
                <a:cubicBezTo>
                  <a:pt x="2408912" y="6416"/>
                  <a:pt x="2607592" y="-9662"/>
                  <a:pt x="2823282" y="0"/>
                </a:cubicBezTo>
                <a:cubicBezTo>
                  <a:pt x="3038972" y="9662"/>
                  <a:pt x="3314488" y="-8252"/>
                  <a:pt x="3454730" y="0"/>
                </a:cubicBezTo>
                <a:lnTo>
                  <a:pt x="3454730" y="0"/>
                </a:lnTo>
                <a:cubicBezTo>
                  <a:pt x="3442204" y="239483"/>
                  <a:pt x="3457552" y="319672"/>
                  <a:pt x="3454730" y="629549"/>
                </a:cubicBezTo>
                <a:cubicBezTo>
                  <a:pt x="3451908" y="939426"/>
                  <a:pt x="3456588" y="1064751"/>
                  <a:pt x="3454730" y="1284794"/>
                </a:cubicBezTo>
                <a:lnTo>
                  <a:pt x="3454730" y="1284794"/>
                </a:lnTo>
                <a:cubicBezTo>
                  <a:pt x="3469431" y="1412620"/>
                  <a:pt x="3481189" y="1598538"/>
                  <a:pt x="3454730" y="1835420"/>
                </a:cubicBezTo>
                <a:cubicBezTo>
                  <a:pt x="3438578" y="2004251"/>
                  <a:pt x="3438825" y="2127069"/>
                  <a:pt x="3454730" y="2202504"/>
                </a:cubicBezTo>
                <a:lnTo>
                  <a:pt x="3454730" y="2202504"/>
                </a:lnTo>
                <a:cubicBezTo>
                  <a:pt x="3286272" y="2225216"/>
                  <a:pt x="3138444" y="2179332"/>
                  <a:pt x="2843435" y="2202504"/>
                </a:cubicBezTo>
                <a:cubicBezTo>
                  <a:pt x="2548427" y="2225676"/>
                  <a:pt x="2421492" y="2196106"/>
                  <a:pt x="2131377" y="2202504"/>
                </a:cubicBezTo>
                <a:cubicBezTo>
                  <a:pt x="1841262" y="2208902"/>
                  <a:pt x="1728375" y="2205661"/>
                  <a:pt x="1439471" y="2202504"/>
                </a:cubicBezTo>
                <a:cubicBezTo>
                  <a:pt x="1518372" y="2319394"/>
                  <a:pt x="1546229" y="2392142"/>
                  <a:pt x="1629251" y="2534377"/>
                </a:cubicBezTo>
                <a:cubicBezTo>
                  <a:pt x="1425468" y="2473870"/>
                  <a:pt x="1317104" y="2443506"/>
                  <a:pt x="1113054" y="2371759"/>
                </a:cubicBezTo>
                <a:cubicBezTo>
                  <a:pt x="909004" y="2300012"/>
                  <a:pt x="780766" y="2291151"/>
                  <a:pt x="575788" y="2202504"/>
                </a:cubicBezTo>
                <a:cubicBezTo>
                  <a:pt x="356693" y="2206198"/>
                  <a:pt x="247143" y="2226917"/>
                  <a:pt x="0" y="2202504"/>
                </a:cubicBezTo>
                <a:lnTo>
                  <a:pt x="0" y="2202504"/>
                </a:lnTo>
                <a:cubicBezTo>
                  <a:pt x="5149" y="2128953"/>
                  <a:pt x="-219" y="1938166"/>
                  <a:pt x="0" y="1835420"/>
                </a:cubicBezTo>
                <a:cubicBezTo>
                  <a:pt x="305" y="1631135"/>
                  <a:pt x="10959" y="1544084"/>
                  <a:pt x="0" y="1284794"/>
                </a:cubicBezTo>
                <a:lnTo>
                  <a:pt x="0" y="1284794"/>
                </a:lnTo>
                <a:cubicBezTo>
                  <a:pt x="3797" y="982825"/>
                  <a:pt x="-6112" y="790019"/>
                  <a:pt x="0" y="629549"/>
                </a:cubicBezTo>
                <a:cubicBezTo>
                  <a:pt x="6112" y="469080"/>
                  <a:pt x="-7809" y="238556"/>
                  <a:pt x="0" y="0"/>
                </a:cubicBezTo>
                <a:close/>
              </a:path>
              <a:path w="3454730" h="2202504" stroke="0" extrusionOk="0">
                <a:moveTo>
                  <a:pt x="0" y="0"/>
                </a:moveTo>
                <a:lnTo>
                  <a:pt x="0" y="0"/>
                </a:lnTo>
                <a:cubicBezTo>
                  <a:pt x="181562" y="-13502"/>
                  <a:pt x="429943" y="25017"/>
                  <a:pt x="575788" y="0"/>
                </a:cubicBezTo>
                <a:lnTo>
                  <a:pt x="575788" y="0"/>
                </a:lnTo>
                <a:cubicBezTo>
                  <a:pt x="768892" y="-15277"/>
                  <a:pt x="869889" y="10489"/>
                  <a:pt x="981719" y="0"/>
                </a:cubicBezTo>
                <a:cubicBezTo>
                  <a:pt x="1093549" y="-10489"/>
                  <a:pt x="1211719" y="12516"/>
                  <a:pt x="1439471" y="0"/>
                </a:cubicBezTo>
                <a:cubicBezTo>
                  <a:pt x="1665350" y="10671"/>
                  <a:pt x="1913606" y="17282"/>
                  <a:pt x="2111224" y="0"/>
                </a:cubicBezTo>
                <a:cubicBezTo>
                  <a:pt x="2308842" y="-17282"/>
                  <a:pt x="2468759" y="-24797"/>
                  <a:pt x="2762824" y="0"/>
                </a:cubicBezTo>
                <a:cubicBezTo>
                  <a:pt x="3056889" y="24797"/>
                  <a:pt x="3239460" y="-27821"/>
                  <a:pt x="3454730" y="0"/>
                </a:cubicBezTo>
                <a:lnTo>
                  <a:pt x="3454730" y="0"/>
                </a:lnTo>
                <a:cubicBezTo>
                  <a:pt x="3443710" y="214300"/>
                  <a:pt x="3463187" y="423553"/>
                  <a:pt x="3454730" y="616701"/>
                </a:cubicBezTo>
                <a:cubicBezTo>
                  <a:pt x="3446273" y="809849"/>
                  <a:pt x="3457894" y="1055224"/>
                  <a:pt x="3454730" y="1284794"/>
                </a:cubicBezTo>
                <a:lnTo>
                  <a:pt x="3454730" y="1284794"/>
                </a:lnTo>
                <a:cubicBezTo>
                  <a:pt x="3469080" y="1407260"/>
                  <a:pt x="3468469" y="1650971"/>
                  <a:pt x="3454730" y="1835420"/>
                </a:cubicBezTo>
                <a:cubicBezTo>
                  <a:pt x="3454098" y="1984971"/>
                  <a:pt x="3457936" y="2027298"/>
                  <a:pt x="3454730" y="2202504"/>
                </a:cubicBezTo>
                <a:lnTo>
                  <a:pt x="3454730" y="2202504"/>
                </a:lnTo>
                <a:cubicBezTo>
                  <a:pt x="3099221" y="2192787"/>
                  <a:pt x="2897688" y="2189742"/>
                  <a:pt x="2742672" y="2202504"/>
                </a:cubicBezTo>
                <a:cubicBezTo>
                  <a:pt x="2587656" y="2215266"/>
                  <a:pt x="2352772" y="2168025"/>
                  <a:pt x="2030614" y="2202504"/>
                </a:cubicBezTo>
                <a:cubicBezTo>
                  <a:pt x="1708456" y="2236983"/>
                  <a:pt x="1717387" y="2220654"/>
                  <a:pt x="1439471" y="2202504"/>
                </a:cubicBezTo>
                <a:cubicBezTo>
                  <a:pt x="1493368" y="2266107"/>
                  <a:pt x="1576282" y="2441185"/>
                  <a:pt x="1629251" y="2534377"/>
                </a:cubicBezTo>
                <a:cubicBezTo>
                  <a:pt x="1482273" y="2485859"/>
                  <a:pt x="1272141" y="2406741"/>
                  <a:pt x="1091985" y="2365122"/>
                </a:cubicBezTo>
                <a:cubicBezTo>
                  <a:pt x="911829" y="2323503"/>
                  <a:pt x="721599" y="2223466"/>
                  <a:pt x="575788" y="2202504"/>
                </a:cubicBezTo>
                <a:cubicBezTo>
                  <a:pt x="377620" y="2220979"/>
                  <a:pt x="284030" y="2207292"/>
                  <a:pt x="0" y="2202504"/>
                </a:cubicBezTo>
                <a:lnTo>
                  <a:pt x="0" y="2202504"/>
                </a:lnTo>
                <a:cubicBezTo>
                  <a:pt x="-18326" y="2066393"/>
                  <a:pt x="-67" y="1914234"/>
                  <a:pt x="0" y="1835420"/>
                </a:cubicBezTo>
                <a:cubicBezTo>
                  <a:pt x="-16433" y="1694296"/>
                  <a:pt x="14071" y="1441570"/>
                  <a:pt x="0" y="1284794"/>
                </a:cubicBezTo>
                <a:lnTo>
                  <a:pt x="0" y="1284794"/>
                </a:lnTo>
                <a:cubicBezTo>
                  <a:pt x="12622" y="1061216"/>
                  <a:pt x="-16114" y="949352"/>
                  <a:pt x="0" y="680941"/>
                </a:cubicBezTo>
                <a:cubicBezTo>
                  <a:pt x="16114" y="412530"/>
                  <a:pt x="13165" y="155551"/>
                  <a:pt x="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840"/>
                      <a:gd name="adj2" fmla="val 65068"/>
                      <a:gd name="adj3" fmla="val 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g29d48ca64ae_0_36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708" y="1849169"/>
            <a:ext cx="3250152" cy="179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9d48ca64ae_0_36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7640" y="1178380"/>
            <a:ext cx="4364343" cy="200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9d48ca64ae_0_368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4045" y="4114090"/>
            <a:ext cx="3336015" cy="216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9d48ca64ae_0_368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9899" y="4639768"/>
            <a:ext cx="3143656" cy="170477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9d48ca64ae_0_368"/>
          <p:cNvSpPr/>
          <p:nvPr/>
        </p:nvSpPr>
        <p:spPr>
          <a:xfrm>
            <a:off x="10915650" y="1178380"/>
            <a:ext cx="206334" cy="4522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54;g29d48ca64ae_0_165">
            <a:extLst>
              <a:ext uri="{FF2B5EF4-FFF2-40B4-BE49-F238E27FC236}">
                <a16:creationId xmlns:a16="http://schemas.microsoft.com/office/drawing/2014/main" id="{93E8541E-AD44-FBDD-751A-5FA4BD557EFC}"/>
              </a:ext>
            </a:extLst>
          </p:cNvPr>
          <p:cNvSpPr txBox="1">
            <a:spLocks/>
          </p:cNvSpPr>
          <p:nvPr/>
        </p:nvSpPr>
        <p:spPr>
          <a:xfrm>
            <a:off x="357189" y="103580"/>
            <a:ext cx="5562168" cy="154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sz="3400" dirty="0"/>
              <a:t>Impact of this approach</a:t>
            </a:r>
            <a:br>
              <a:rPr lang="en-US" sz="3400" dirty="0"/>
            </a:br>
            <a:r>
              <a:rPr lang="en-US" sz="2000" dirty="0"/>
              <a:t>Comments from staff &amp; students</a:t>
            </a:r>
            <a:endParaRPr lang="en-US" sz="3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29d48ca64ae_0_70" descr="A cartoon of a town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29d48ca64ae_0_70"/>
          <p:cNvSpPr txBox="1">
            <a:spLocks noGrp="1"/>
          </p:cNvSpPr>
          <p:nvPr>
            <p:ph type="title"/>
          </p:nvPr>
        </p:nvSpPr>
        <p:spPr>
          <a:xfrm>
            <a:off x="1071563" y="559842"/>
            <a:ext cx="10086976" cy="75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100" dirty="0"/>
              <a:t>Adapting to ongoing changes</a:t>
            </a:r>
            <a:endParaRPr sz="4100" dirty="0"/>
          </a:p>
        </p:txBody>
      </p: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59B32514-C55C-63B7-3700-868DE3DA2471}"/>
              </a:ext>
            </a:extLst>
          </p:cNvPr>
          <p:cNvSpPr txBox="1">
            <a:spLocks/>
          </p:cNvSpPr>
          <p:nvPr/>
        </p:nvSpPr>
        <p:spPr>
          <a:xfrm>
            <a:off x="1042988" y="1314450"/>
            <a:ext cx="10106024" cy="453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3-year building project to begin in 2024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Growth of the ‘Health Campus’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Further reduction in print stock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Library becoming central for English language support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2800" dirty="0"/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2800" dirty="0"/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g29d48ca64ae_0_24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54920" r="-54920"/>
          <a:stretch/>
        </p:blipFill>
        <p:spPr>
          <a:xfrm>
            <a:off x="157972" y="663933"/>
            <a:ext cx="6249441" cy="603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9d48ca64ae_0_24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9000" y="1177713"/>
            <a:ext cx="3946601" cy="5525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9d48ca64ae_0_246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3789" y="128587"/>
            <a:ext cx="5305769" cy="48234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Google Shape;310;g29d48ca64ae_0_80">
            <a:extLst>
              <a:ext uri="{FF2B5EF4-FFF2-40B4-BE49-F238E27FC236}">
                <a16:creationId xmlns:a16="http://schemas.microsoft.com/office/drawing/2014/main" id="{D7DDDB9F-2FFA-B803-F786-E0C8A430B64D}"/>
              </a:ext>
            </a:extLst>
          </p:cNvPr>
          <p:cNvSpPr txBox="1"/>
          <p:nvPr/>
        </p:nvSpPr>
        <p:spPr>
          <a:xfrm>
            <a:off x="606626" y="266300"/>
            <a:ext cx="7260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 of student behaviours</a:t>
            </a:r>
            <a:br>
              <a:rPr lang="en-GB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Libraries</a:t>
            </a: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29d48ca64ae_0_8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738" y="1610125"/>
            <a:ext cx="5124450" cy="49815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8" name="Google Shape;308;g29d48ca64ae_0_80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1916" y="266300"/>
            <a:ext cx="5836346" cy="61960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10" name="Google Shape;310;g29d48ca64ae_0_80"/>
          <p:cNvSpPr txBox="1"/>
          <p:nvPr/>
        </p:nvSpPr>
        <p:spPr>
          <a:xfrm>
            <a:off x="606626" y="266300"/>
            <a:ext cx="7260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 collection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layout &amp; signage</a:t>
            </a:r>
            <a:endParaRPr sz="3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29d48ca64ae_0_405" descr="A cartoon of a town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9d48ca64ae_0_405"/>
          <p:cNvSpPr txBox="1">
            <a:spLocks noGrp="1"/>
          </p:cNvSpPr>
          <p:nvPr>
            <p:ph type="title"/>
          </p:nvPr>
        </p:nvSpPr>
        <p:spPr>
          <a:xfrm>
            <a:off x="1071563" y="542924"/>
            <a:ext cx="10058400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100" dirty="0"/>
              <a:t>Activity</a:t>
            </a:r>
            <a:endParaRPr sz="4100" dirty="0"/>
          </a:p>
        </p:txBody>
      </p: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46B0B77E-278D-8058-649F-6960ABD544B0}"/>
              </a:ext>
            </a:extLst>
          </p:cNvPr>
          <p:cNvSpPr txBox="1">
            <a:spLocks/>
          </p:cNvSpPr>
          <p:nvPr/>
        </p:nvSpPr>
        <p:spPr>
          <a:xfrm>
            <a:off x="1042988" y="1443038"/>
            <a:ext cx="10106024" cy="440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/>
              <a:t>Turn to the person next to you - how do you use staff and student insights in your libraries?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Do you have any ideas we can steal? 😅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2800" dirty="0"/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2800" dirty="0"/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" descr="A cartoon of a city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"/>
          <p:cNvSpPr txBox="1">
            <a:spLocks noGrp="1"/>
          </p:cNvSpPr>
          <p:nvPr>
            <p:ph type="title"/>
          </p:nvPr>
        </p:nvSpPr>
        <p:spPr>
          <a:xfrm>
            <a:off x="1042988" y="542925"/>
            <a:ext cx="10310812" cy="7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/>
              <a:t>Introduction</a:t>
            </a:r>
            <a:endParaRPr dirty="0"/>
          </a:p>
        </p:txBody>
      </p:sp>
      <p:sp>
        <p:nvSpPr>
          <p:cNvPr id="148" name="Google Shape;148;p2"/>
          <p:cNvSpPr txBox="1">
            <a:spLocks noGrp="1"/>
          </p:cNvSpPr>
          <p:nvPr>
            <p:ph type="body" idx="1"/>
          </p:nvPr>
        </p:nvSpPr>
        <p:spPr>
          <a:xfrm>
            <a:off x="1042988" y="1309825"/>
            <a:ext cx="10106024" cy="319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dirty="0"/>
              <a:t>Huge physical estate developments across two campuses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dirty="0"/>
              <a:t>Changes to Library spaces &amp; service offers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dirty="0"/>
              <a:t>Changes to staff &amp; student groups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dirty="0"/>
              <a:t>Customer support in an evolving physical estate</a:t>
            </a:r>
            <a:endParaRPr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" descr="A cartoon of a city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"/>
          <p:cNvSpPr txBox="1">
            <a:spLocks noGrp="1"/>
          </p:cNvSpPr>
          <p:nvPr>
            <p:ph type="title"/>
          </p:nvPr>
        </p:nvSpPr>
        <p:spPr>
          <a:xfrm>
            <a:off x="1070074" y="557212"/>
            <a:ext cx="10059889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100" dirty="0"/>
              <a:t>Conclusion</a:t>
            </a:r>
            <a:endParaRPr sz="4100" dirty="0"/>
          </a:p>
        </p:txBody>
      </p: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CBA0E460-57E8-538A-4D4B-5733B1181EE5}"/>
              </a:ext>
            </a:extLst>
          </p:cNvPr>
          <p:cNvSpPr txBox="1">
            <a:spLocks/>
          </p:cNvSpPr>
          <p:nvPr/>
        </p:nvSpPr>
        <p:spPr>
          <a:xfrm>
            <a:off x="1042988" y="1314450"/>
            <a:ext cx="10106024" cy="4531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Ongoing collaboration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Push &amp; pull between pragmatism &amp; innovation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Change is now – all the time!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2800" dirty="0"/>
          </a:p>
          <a:p>
            <a:pPr marL="685800" lvl="1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2800" dirty="0"/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endParaRPr lang="en-US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9d48ca64ae_0_186" descr="A cartoon of a city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9d48ca64ae_0_186"/>
          <p:cNvSpPr txBox="1">
            <a:spLocks noGrp="1"/>
          </p:cNvSpPr>
          <p:nvPr>
            <p:ph type="title"/>
          </p:nvPr>
        </p:nvSpPr>
        <p:spPr>
          <a:xfrm>
            <a:off x="1057275" y="528637"/>
            <a:ext cx="10029800" cy="757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/>
              <a:t>Changing frontline services</a:t>
            </a:r>
            <a:endParaRPr dirty="0"/>
          </a:p>
        </p:txBody>
      </p:sp>
      <p:graphicFrame>
        <p:nvGraphicFramePr>
          <p:cNvPr id="156" name="Google Shape;156;g29d48ca64ae_0_186"/>
          <p:cNvGraphicFramePr/>
          <p:nvPr>
            <p:extLst>
              <p:ext uri="{D42A27DB-BD31-4B8C-83A1-F6EECF244321}">
                <p14:modId xmlns:p14="http://schemas.microsoft.com/office/powerpoint/2010/main" val="360541300"/>
              </p:ext>
            </p:extLst>
          </p:nvPr>
        </p:nvGraphicFramePr>
        <p:xfrm>
          <a:off x="1057275" y="1578376"/>
          <a:ext cx="10529888" cy="3291810"/>
        </p:xfrm>
        <a:graphic>
          <a:graphicData uri="http://schemas.openxmlformats.org/drawingml/2006/table">
            <a:tbl>
              <a:tblPr>
                <a:noFill/>
                <a:tableStyleId>{EA8F4EF4-572A-467B-A4D9-8DF1AA2A94D3}</a:tableStyleId>
              </a:tblPr>
              <a:tblGrid>
                <a:gridCol w="49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240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/>
                        <a:t>2016</a:t>
                      </a:r>
                      <a:endParaRPr sz="20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/>
                        <a:t>2023</a:t>
                      </a:r>
                      <a:endParaRPr sz="20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957">
                <a:tc>
                  <a:txBody>
                    <a:bodyPr/>
                    <a:lstStyle/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 Library Assistants &amp; 2 </a:t>
                      </a:r>
                      <a:r>
                        <a:rPr lang="en-GB" sz="20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shelvers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Library sites (11,538m</a:t>
                      </a:r>
                      <a:r>
                        <a:rPr lang="en-GB" sz="2000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</a:t>
                      </a: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students</a:t>
                      </a: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(HESA) 10542.8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 borrowable student laptops</a:t>
                      </a: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323,267 print items</a:t>
                      </a:r>
                    </a:p>
                    <a:p>
                      <a:pPr marL="825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Calibri"/>
                        <a:buNone/>
                        <a:tabLst/>
                        <a:defRPr/>
                      </a:pPr>
                      <a:endParaRPr lang="en-US" sz="2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8255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Calibri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Top 3 enquiries:</a:t>
                      </a:r>
                    </a:p>
                    <a:p>
                      <a:pPr marL="8255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Calibri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Book / Print / Reservation</a:t>
                      </a: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endParaRPr sz="2000" dirty="0"/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Customer Services Assistants &amp; 2 students 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Library sites (5,982m</a:t>
                      </a:r>
                      <a:r>
                        <a:rPr lang="en-GB" sz="2000" baseline="30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lang="en-GB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students (HESA) 14575.5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324 borrowable student laptops</a:t>
                      </a:r>
                      <a:endParaRPr sz="20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lvl="0" indent="-3746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GB" sz="20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243,580 print items</a:t>
                      </a:r>
                    </a:p>
                    <a:p>
                      <a:pPr marL="825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8255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Top 3 enquiries:</a:t>
                      </a:r>
                    </a:p>
                    <a:p>
                      <a:pPr marL="8255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PIN / Laptop / Library</a:t>
                      </a: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" descr="A cartoon of a town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"/>
          <p:cNvSpPr txBox="1">
            <a:spLocks noGrp="1"/>
          </p:cNvSpPr>
          <p:nvPr>
            <p:ph type="title"/>
          </p:nvPr>
        </p:nvSpPr>
        <p:spPr>
          <a:xfrm>
            <a:off x="1042988" y="528637"/>
            <a:ext cx="10310812" cy="74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/>
              <a:t>Importance of frontline staff experiences</a:t>
            </a:r>
            <a:endParaRPr dirty="0"/>
          </a:p>
        </p:txBody>
      </p: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187D9447-5519-BBD8-CAA3-74C2845C0F34}"/>
              </a:ext>
            </a:extLst>
          </p:cNvPr>
          <p:cNvSpPr txBox="1">
            <a:spLocks/>
          </p:cNvSpPr>
          <p:nvPr/>
        </p:nvSpPr>
        <p:spPr>
          <a:xfrm>
            <a:off x="1042988" y="1271588"/>
            <a:ext cx="10106024" cy="252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Frontline staff B2B interaction is a key wider service aim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Keen to use our team’s expertise &amp; experience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How to encourage engagement?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" descr="A cartoon of a city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>
            <a:off x="1071562" y="528638"/>
            <a:ext cx="10272713" cy="78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100" dirty="0"/>
              <a:t>Integration of student experiences &amp; feedback</a:t>
            </a:r>
            <a:endParaRPr sz="4100" dirty="0"/>
          </a:p>
        </p:txBody>
      </p:sp>
      <p:sp>
        <p:nvSpPr>
          <p:cNvPr id="2" name="Google Shape;148;p2">
            <a:extLst>
              <a:ext uri="{FF2B5EF4-FFF2-40B4-BE49-F238E27FC236}">
                <a16:creationId xmlns:a16="http://schemas.microsoft.com/office/drawing/2014/main" id="{8A9D0707-1F7A-F3DD-EDDA-8C979800706B}"/>
              </a:ext>
            </a:extLst>
          </p:cNvPr>
          <p:cNvSpPr txBox="1">
            <a:spLocks/>
          </p:cNvSpPr>
          <p:nvPr/>
        </p:nvSpPr>
        <p:spPr>
          <a:xfrm>
            <a:off x="1042988" y="1314450"/>
            <a:ext cx="10106024" cy="309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Collaboration &amp; engagement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 err="1"/>
              <a:t>Recognisable</a:t>
            </a:r>
            <a:r>
              <a:rPr lang="en-US" sz="3200" dirty="0"/>
              <a:t> &amp; user-friendly channels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3200"/>
            </a:pPr>
            <a:r>
              <a:rPr lang="en-US" sz="3200" dirty="0"/>
              <a:t>Student Peer Support Assistants work as part of our team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29d48ca64ae_0_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819" y="1398958"/>
            <a:ext cx="9884570" cy="3915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9" name="Google Shape;179;g29d48ca64ae_0_361"/>
          <p:cNvSpPr txBox="1"/>
          <p:nvPr/>
        </p:nvSpPr>
        <p:spPr>
          <a:xfrm>
            <a:off x="1042989" y="5586412"/>
            <a:ext cx="10106022" cy="74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 chat continues to be our most popular communication channel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9d48ca64ae_0_361"/>
          <p:cNvSpPr txBox="1">
            <a:spLocks noGrp="1"/>
          </p:cNvSpPr>
          <p:nvPr>
            <p:ph type="title"/>
          </p:nvPr>
        </p:nvSpPr>
        <p:spPr>
          <a:xfrm>
            <a:off x="1042989" y="529247"/>
            <a:ext cx="10058400" cy="74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GB" sz="4100" dirty="0"/>
              <a:t>Increased importance of data to show impact</a:t>
            </a:r>
            <a:endParaRPr sz="4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94C8B-1DC7-6B44-86BE-AD6091E1D0A6}"/>
              </a:ext>
            </a:extLst>
          </p:cNvPr>
          <p:cNvSpPr txBox="1"/>
          <p:nvPr/>
        </p:nvSpPr>
        <p:spPr>
          <a:xfrm>
            <a:off x="8329613" y="4171950"/>
            <a:ext cx="1971675" cy="942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29d48ca64a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27" y="3501912"/>
            <a:ext cx="3189262" cy="33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9d48ca64a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1162" y="0"/>
            <a:ext cx="5269945" cy="40884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9" name="Google Shape;189;g29d48ca64a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8445" y="0"/>
            <a:ext cx="3268940" cy="372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1" name="Google Shape;191;g29d48ca64ae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3130" y="13107"/>
            <a:ext cx="2441619" cy="31146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2" name="Google Shape;192;g29d48ca64ae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987" y="1269697"/>
            <a:ext cx="3802273" cy="29008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94" name="Google Shape;194;g29d48ca64ae_0_0"/>
          <p:cNvSpPr txBox="1"/>
          <p:nvPr/>
        </p:nvSpPr>
        <p:spPr>
          <a:xfrm>
            <a:off x="174725" y="152400"/>
            <a:ext cx="37686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Talk 2023 </a:t>
            </a:r>
            <a:endParaRPr sz="3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2063 responses from students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g29d48ca64ae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7228" y="1269697"/>
            <a:ext cx="1822576" cy="18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9d48ca64ae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01200" y="3041347"/>
            <a:ext cx="4910869" cy="38166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3" name="Google Shape;193;g29d48ca64ae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8288" y="3692830"/>
            <a:ext cx="3054787" cy="31651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0" name="Google Shape;190;g29d48ca64ae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615" y="3501912"/>
            <a:ext cx="2473335" cy="33560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d48ca64ae_0_30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3700">
              <a:solidFill>
                <a:schemeClr val="dk1"/>
              </a:solidFill>
            </a:endParaRPr>
          </a:p>
        </p:txBody>
      </p:sp>
      <p:pic>
        <p:nvPicPr>
          <p:cNvPr id="2" name="Online Media 1" title="Big Talk 2021: Library Spaces feedback">
            <a:hlinkClick r:id="" action="ppaction://media"/>
            <a:extLst>
              <a:ext uri="{FF2B5EF4-FFF2-40B4-BE49-F238E27FC236}">
                <a16:creationId xmlns:a16="http://schemas.microsoft.com/office/drawing/2014/main" id="{E0687842-7C75-485A-50A6-E6C99CCDC9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5376" y="534193"/>
            <a:ext cx="10247103" cy="578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29d48ca64ae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150" y="542263"/>
            <a:ext cx="10071100" cy="58013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417</Words>
  <Application>Microsoft Office PowerPoint</Application>
  <PresentationFormat>Widescreen</PresentationFormat>
  <Paragraphs>87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Arial</vt:lpstr>
      <vt:lpstr>Office Theme</vt:lpstr>
      <vt:lpstr>Simple Light</vt:lpstr>
      <vt:lpstr>Using frontline library staff experiences to develop customer service delivery during times of change</vt:lpstr>
      <vt:lpstr>Introduction</vt:lpstr>
      <vt:lpstr>Changing frontline services</vt:lpstr>
      <vt:lpstr>Importance of frontline staff experiences</vt:lpstr>
      <vt:lpstr>Integration of student experiences &amp; feedback</vt:lpstr>
      <vt:lpstr>Increased importance of data to show impact</vt:lpstr>
      <vt:lpstr>PowerPoint Presentation</vt:lpstr>
      <vt:lpstr>PowerPoint Presentation</vt:lpstr>
      <vt:lpstr>PowerPoint Presentation</vt:lpstr>
      <vt:lpstr>PowerPoint Presentation</vt:lpstr>
      <vt:lpstr>Acting on the results of our team’s suggestions</vt:lpstr>
      <vt:lpstr>Customer services-led spaces promotion Digital signage Library Essentials guide Library Essentials bookable tours</vt:lpstr>
      <vt:lpstr>PowerPoint Presentation</vt:lpstr>
      <vt:lpstr>Support for common digital skills issues Digital support drop-ins Visible step-by-step signage &amp; guides</vt:lpstr>
      <vt:lpstr>PowerPoint Presentation</vt:lpstr>
      <vt:lpstr>Adapting to ongoing changes</vt:lpstr>
      <vt:lpstr>PowerPoint Presentation</vt:lpstr>
      <vt:lpstr>PowerPoint Presentation</vt:lpstr>
      <vt:lpstr>Activity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frontline library staff experiences to develop customer service delivery during times of change</dc:title>
  <dc:creator>Hattie Blenkinsop (Staff)</dc:creator>
  <cp:lastModifiedBy>Loughran, Helen</cp:lastModifiedBy>
  <cp:revision>4</cp:revision>
  <dcterms:created xsi:type="dcterms:W3CDTF">2023-11-12T15:30:50Z</dcterms:created>
  <dcterms:modified xsi:type="dcterms:W3CDTF">2023-11-29T06:51:33Z</dcterms:modified>
</cp:coreProperties>
</file>