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5143500" type="screen16x9"/>
  <p:notesSz cx="6858000" cy="9144000"/>
  <p:embeddedFontLst>
    <p:embeddedFont>
      <p:font typeface="Open Sans" panose="020B0606030504020204" pitchFamily="34" charset="0"/>
      <p:regular r:id="rId18"/>
      <p:bold r:id="rId19"/>
      <p:italic r:id="rId20"/>
      <p:boldItalic r:id="rId21"/>
    </p:embeddedFont>
    <p:embeddedFont>
      <p:font typeface="Oswald" panose="00000500000000000000" pitchFamily="2" charset="0"/>
      <p:regular r:id="rId22"/>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0" d="100"/>
          <a:sy n="80" d="100"/>
        </p:scale>
        <p:origin x="880" y="4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31409a0f8f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31409a0f8f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146bb7123f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3146bb7123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14c14073aa_1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14c14073aa_1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146bb7123f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g3146bb7123f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14ed58ab5e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314ed58ab5e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31409a0f8f4_0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31409a0f8f4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314452822db_0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314452822db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314452822db_0_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314452822d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g314325e67d3_0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 name="Google Shape;76;g314325e67d3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314c14073aa_1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314c14073aa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g314c14073aa_1_5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 name="Google Shape;106;g314c14073aa_1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314c14073aa_1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314c14073aa_1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146bb7123f_0_4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3146bb7123f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314c14073aa_1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314c14073aa_1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18533" y="0"/>
            <a:ext cx="9262531" cy="521017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2"/>
          <p:cNvSpPr/>
          <p:nvPr/>
        </p:nvSpPr>
        <p:spPr>
          <a:xfrm>
            <a:off x="8800" y="1985200"/>
            <a:ext cx="4457400" cy="3168300"/>
          </a:xfrm>
          <a:prstGeom prst="rect">
            <a:avLst/>
          </a:prstGeom>
          <a:solidFill>
            <a:srgbClr val="013350"/>
          </a:solidFill>
          <a:ln w="9525" cap="flat" cmpd="sng">
            <a:solidFill>
              <a:srgbClr val="0133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22"/>
          <p:cNvSpPr txBox="1">
            <a:spLocks noGrp="1"/>
          </p:cNvSpPr>
          <p:nvPr>
            <p:ph type="title"/>
          </p:nvPr>
        </p:nvSpPr>
        <p:spPr>
          <a:xfrm>
            <a:off x="155800" y="2305425"/>
            <a:ext cx="41634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SzPts val="990"/>
              <a:buNone/>
            </a:pPr>
            <a:r>
              <a:rPr lang="en-GB" sz="2320" b="1">
                <a:solidFill>
                  <a:srgbClr val="A6CEFE"/>
                </a:solidFill>
              </a:rPr>
              <a:t>Staff Learning at Work Day</a:t>
            </a:r>
            <a:endParaRPr sz="2320" b="1">
              <a:solidFill>
                <a:srgbClr val="A6CEFE"/>
              </a:solidFill>
            </a:endParaRPr>
          </a:p>
        </p:txBody>
      </p:sp>
      <p:sp>
        <p:nvSpPr>
          <p:cNvPr id="141" name="Google Shape;141;p22"/>
          <p:cNvSpPr txBox="1">
            <a:spLocks noGrp="1"/>
          </p:cNvSpPr>
          <p:nvPr>
            <p:ph type="body" idx="1"/>
          </p:nvPr>
        </p:nvSpPr>
        <p:spPr>
          <a:xfrm>
            <a:off x="197200" y="2949450"/>
            <a:ext cx="4092900" cy="21039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A6CEFE"/>
              </a:buClr>
              <a:buSzPts val="1300"/>
              <a:buChar char="■"/>
            </a:pPr>
            <a:r>
              <a:rPr lang="en-GB" sz="1200" b="1">
                <a:solidFill>
                  <a:schemeClr val="lt1"/>
                </a:solidFill>
              </a:rPr>
              <a:t>Preparation: </a:t>
            </a:r>
            <a:r>
              <a:rPr lang="en-GB" sz="1200">
                <a:solidFill>
                  <a:schemeClr val="lt1"/>
                </a:solidFill>
              </a:rPr>
              <a:t>staff invitation, resource guides &amp; workshops, peer-to-peer support, run through practice.</a:t>
            </a:r>
            <a:endParaRPr sz="1200">
              <a:solidFill>
                <a:schemeClr val="lt1"/>
              </a:solidFill>
            </a:endParaRPr>
          </a:p>
          <a:p>
            <a:pPr marL="457200" lvl="0" indent="-311150" algn="l" rtl="0">
              <a:spcBef>
                <a:spcPts val="0"/>
              </a:spcBef>
              <a:spcAft>
                <a:spcPts val="0"/>
              </a:spcAft>
              <a:buClr>
                <a:srgbClr val="A6CEFE"/>
              </a:buClr>
              <a:buSzPts val="1300"/>
              <a:buChar char="■"/>
            </a:pPr>
            <a:r>
              <a:rPr lang="en-GB" sz="1200">
                <a:solidFill>
                  <a:schemeClr val="lt1"/>
                </a:solidFill>
              </a:rPr>
              <a:t>Eight submissions, featuring a mix of solo and co-presenters.</a:t>
            </a:r>
            <a:endParaRPr sz="1200">
              <a:solidFill>
                <a:schemeClr val="lt1"/>
              </a:solidFill>
            </a:endParaRPr>
          </a:p>
          <a:p>
            <a:pPr marL="457200" lvl="0" indent="-311150" algn="l" rtl="0">
              <a:spcBef>
                <a:spcPts val="0"/>
              </a:spcBef>
              <a:spcAft>
                <a:spcPts val="0"/>
              </a:spcAft>
              <a:buClr>
                <a:srgbClr val="A6CEFE"/>
              </a:buClr>
              <a:buSzPts val="1300"/>
              <a:buChar char="■"/>
            </a:pPr>
            <a:r>
              <a:rPr lang="en-GB" sz="1200">
                <a:solidFill>
                  <a:schemeClr val="lt1"/>
                </a:solidFill>
              </a:rPr>
              <a:t>A diverse range of topics showcasing various projects and initiatives within the library, including resource management, data collection, history and mental health.</a:t>
            </a:r>
            <a:endParaRPr sz="1200">
              <a:solidFill>
                <a:schemeClr val="lt1"/>
              </a:solidFill>
            </a:endParaRPr>
          </a:p>
        </p:txBody>
      </p:sp>
      <p:pic>
        <p:nvPicPr>
          <p:cNvPr id="142" name="Google Shape;142;p22" title="group 240124.jpg"/>
          <p:cNvPicPr preferRelativeResize="0"/>
          <p:nvPr/>
        </p:nvPicPr>
        <p:blipFill rotWithShape="1">
          <a:blip r:embed="rId3">
            <a:alphaModFix/>
          </a:blip>
          <a:srcRect l="11755" t="17820" r="1679" b="8785"/>
          <a:stretch/>
        </p:blipFill>
        <p:spPr>
          <a:xfrm>
            <a:off x="14950" y="-600454"/>
            <a:ext cx="4457400" cy="2834580"/>
          </a:xfrm>
          <a:prstGeom prst="rect">
            <a:avLst/>
          </a:prstGeom>
          <a:noFill/>
          <a:ln>
            <a:noFill/>
          </a:ln>
        </p:spPr>
      </p:pic>
      <p:sp>
        <p:nvSpPr>
          <p:cNvPr id="143" name="Google Shape;143;p22"/>
          <p:cNvSpPr/>
          <p:nvPr/>
        </p:nvSpPr>
        <p:spPr>
          <a:xfrm>
            <a:off x="4360600" y="0"/>
            <a:ext cx="916500" cy="5214300"/>
          </a:xfrm>
          <a:prstGeom prst="rect">
            <a:avLst/>
          </a:prstGeom>
          <a:solidFill>
            <a:srgbClr val="A6CEFE"/>
          </a:solidFill>
          <a:ln w="9525" cap="flat" cmpd="sng">
            <a:solidFill>
              <a:srgbClr val="A6CEF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44" name="Google Shape;144;p22" title="AlannaRosemary 240124.jpg"/>
          <p:cNvPicPr preferRelativeResize="0"/>
          <p:nvPr/>
        </p:nvPicPr>
        <p:blipFill rotWithShape="1">
          <a:blip r:embed="rId4">
            <a:alphaModFix/>
          </a:blip>
          <a:srcRect t="4959" r="11221" b="42889"/>
          <a:stretch/>
        </p:blipFill>
        <p:spPr>
          <a:xfrm>
            <a:off x="4770225" y="271950"/>
            <a:ext cx="1753025" cy="1411751"/>
          </a:xfrm>
          <a:prstGeom prst="rect">
            <a:avLst/>
          </a:prstGeom>
          <a:noFill/>
          <a:ln>
            <a:noFill/>
          </a:ln>
        </p:spPr>
      </p:pic>
      <p:pic>
        <p:nvPicPr>
          <p:cNvPr id="145" name="Google Shape;145;p22" title="Pariac 240124.jpg"/>
          <p:cNvPicPr preferRelativeResize="0"/>
          <p:nvPr/>
        </p:nvPicPr>
        <p:blipFill rotWithShape="1">
          <a:blip r:embed="rId5">
            <a:alphaModFix/>
          </a:blip>
          <a:srcRect l="16171" r="29922" b="42089"/>
          <a:stretch/>
        </p:blipFill>
        <p:spPr>
          <a:xfrm>
            <a:off x="4770224" y="1818591"/>
            <a:ext cx="1753027" cy="1506333"/>
          </a:xfrm>
          <a:prstGeom prst="rect">
            <a:avLst/>
          </a:prstGeom>
          <a:noFill/>
          <a:ln>
            <a:noFill/>
          </a:ln>
        </p:spPr>
      </p:pic>
      <p:sp>
        <p:nvSpPr>
          <p:cNvPr id="146" name="Google Shape;146;p22"/>
          <p:cNvSpPr txBox="1"/>
          <p:nvPr/>
        </p:nvSpPr>
        <p:spPr>
          <a:xfrm>
            <a:off x="6587300" y="211750"/>
            <a:ext cx="2448900" cy="6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13350"/>
                </a:solidFill>
              </a:rPr>
              <a:t>“</a:t>
            </a:r>
            <a:r>
              <a:rPr lang="en-GB" sz="1100">
                <a:solidFill>
                  <a:srgbClr val="013350"/>
                </a:solidFill>
                <a:highlight>
                  <a:srgbClr val="FFFFFF"/>
                </a:highlight>
              </a:rPr>
              <a:t>A great way of learning about other projects and departments”</a:t>
            </a:r>
            <a:endParaRPr sz="1100">
              <a:solidFill>
                <a:srgbClr val="013350"/>
              </a:solidFill>
              <a:highlight>
                <a:srgbClr val="FFFFFF"/>
              </a:highlight>
            </a:endParaRPr>
          </a:p>
          <a:p>
            <a:pPr marL="0" lvl="0" indent="0" algn="l" rtl="0">
              <a:spcBef>
                <a:spcPts val="0"/>
              </a:spcBef>
              <a:spcAft>
                <a:spcPts val="0"/>
              </a:spcAft>
              <a:buNone/>
            </a:pPr>
            <a:endParaRPr sz="1800">
              <a:solidFill>
                <a:schemeClr val="dk2"/>
              </a:solidFill>
            </a:endParaRPr>
          </a:p>
        </p:txBody>
      </p:sp>
      <p:sp>
        <p:nvSpPr>
          <p:cNvPr id="147" name="Google Shape;147;p22"/>
          <p:cNvSpPr txBox="1"/>
          <p:nvPr/>
        </p:nvSpPr>
        <p:spPr>
          <a:xfrm>
            <a:off x="6627225" y="2294775"/>
            <a:ext cx="2448900" cy="95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13350"/>
                </a:solidFill>
              </a:rPr>
              <a:t>“</a:t>
            </a:r>
            <a:r>
              <a:rPr lang="en-GB" sz="1100">
                <a:solidFill>
                  <a:srgbClr val="013350"/>
                </a:solidFill>
                <a:highlight>
                  <a:srgbClr val="FFFFFF"/>
                </a:highlight>
              </a:rPr>
              <a:t> It was nice to be able to present in public again, having not done so for some time…A thoroughly worthwhile experience”</a:t>
            </a:r>
            <a:endParaRPr sz="1100">
              <a:solidFill>
                <a:srgbClr val="013350"/>
              </a:solidFill>
              <a:highlight>
                <a:srgbClr val="FFFFFF"/>
              </a:highlight>
            </a:endParaRPr>
          </a:p>
          <a:p>
            <a:pPr marL="0" lvl="0" indent="0" algn="l" rtl="0">
              <a:spcBef>
                <a:spcPts val="0"/>
              </a:spcBef>
              <a:spcAft>
                <a:spcPts val="0"/>
              </a:spcAft>
              <a:buNone/>
            </a:pPr>
            <a:endParaRPr sz="1800">
              <a:solidFill>
                <a:schemeClr val="dk2"/>
              </a:solidFill>
            </a:endParaRPr>
          </a:p>
        </p:txBody>
      </p:sp>
      <p:sp>
        <p:nvSpPr>
          <p:cNvPr id="148" name="Google Shape;148;p22"/>
          <p:cNvSpPr txBox="1"/>
          <p:nvPr/>
        </p:nvSpPr>
        <p:spPr>
          <a:xfrm>
            <a:off x="6627225" y="1593613"/>
            <a:ext cx="2448900" cy="6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13350"/>
                </a:solidFill>
              </a:rPr>
              <a:t>“</a:t>
            </a:r>
            <a:r>
              <a:rPr lang="en-GB" sz="1100">
                <a:solidFill>
                  <a:srgbClr val="013350"/>
                </a:solidFill>
                <a:highlight>
                  <a:srgbClr val="FFFFFF"/>
                </a:highlight>
              </a:rPr>
              <a:t>A fantastic stepping stone into public speaking”</a:t>
            </a:r>
            <a:endParaRPr sz="1100">
              <a:solidFill>
                <a:srgbClr val="013350"/>
              </a:solidFill>
              <a:highlight>
                <a:srgbClr val="FFFFFF"/>
              </a:highlight>
            </a:endParaRPr>
          </a:p>
          <a:p>
            <a:pPr marL="0" lvl="0" indent="0" algn="l" rtl="0">
              <a:spcBef>
                <a:spcPts val="0"/>
              </a:spcBef>
              <a:spcAft>
                <a:spcPts val="0"/>
              </a:spcAft>
              <a:buNone/>
            </a:pPr>
            <a:endParaRPr sz="1800">
              <a:solidFill>
                <a:schemeClr val="dk2"/>
              </a:solidFill>
            </a:endParaRPr>
          </a:p>
        </p:txBody>
      </p:sp>
      <p:pic>
        <p:nvPicPr>
          <p:cNvPr id="149" name="Google Shape;149;p22" title="Darragh 240124.jpg"/>
          <p:cNvPicPr preferRelativeResize="0"/>
          <p:nvPr/>
        </p:nvPicPr>
        <p:blipFill rotWithShape="1">
          <a:blip r:embed="rId6">
            <a:alphaModFix/>
          </a:blip>
          <a:srcRect l="19626" t="32027" r="34931" b="40525"/>
          <a:stretch/>
        </p:blipFill>
        <p:spPr>
          <a:xfrm>
            <a:off x="4770225" y="3536175"/>
            <a:ext cx="1753025" cy="1411748"/>
          </a:xfrm>
          <a:prstGeom prst="rect">
            <a:avLst/>
          </a:prstGeom>
          <a:noFill/>
          <a:ln>
            <a:noFill/>
          </a:ln>
        </p:spPr>
      </p:pic>
      <p:sp>
        <p:nvSpPr>
          <p:cNvPr id="150" name="Google Shape;150;p22"/>
          <p:cNvSpPr txBox="1"/>
          <p:nvPr/>
        </p:nvSpPr>
        <p:spPr>
          <a:xfrm>
            <a:off x="6627225" y="852243"/>
            <a:ext cx="2448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200">
                <a:solidFill>
                  <a:srgbClr val="013350"/>
                </a:solidFill>
              </a:rPr>
              <a:t>“</a:t>
            </a:r>
            <a:r>
              <a:rPr lang="en-GB" sz="1100">
                <a:solidFill>
                  <a:srgbClr val="013350"/>
                </a:solidFill>
                <a:highlight>
                  <a:srgbClr val="FFFFFF"/>
                </a:highlight>
              </a:rPr>
              <a:t>The relaxed, social atmosphere definitely helped calm some nerves”</a:t>
            </a:r>
            <a:endParaRPr sz="1800">
              <a:solidFill>
                <a:srgbClr val="013350"/>
              </a:solidFill>
            </a:endParaRPr>
          </a:p>
        </p:txBody>
      </p:sp>
      <p:sp>
        <p:nvSpPr>
          <p:cNvPr id="151" name="Google Shape;151;p22"/>
          <p:cNvSpPr txBox="1"/>
          <p:nvPr/>
        </p:nvSpPr>
        <p:spPr>
          <a:xfrm>
            <a:off x="6627225" y="3354005"/>
            <a:ext cx="2448900" cy="8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13350"/>
                </a:solidFill>
              </a:rPr>
              <a:t>“</a:t>
            </a:r>
            <a:r>
              <a:rPr lang="en-GB" sz="1100">
                <a:solidFill>
                  <a:srgbClr val="013350"/>
                </a:solidFill>
                <a:highlight>
                  <a:srgbClr val="FFFFFF"/>
                </a:highlight>
              </a:rPr>
              <a:t>I am confident that I would be able to present again and it was a fantastic opportunity to hone my skills”</a:t>
            </a:r>
            <a:endParaRPr sz="1100">
              <a:solidFill>
                <a:srgbClr val="013350"/>
              </a:solidFill>
              <a:highlight>
                <a:srgbClr val="FFFFFF"/>
              </a:highlight>
            </a:endParaRPr>
          </a:p>
          <a:p>
            <a:pPr marL="0" lvl="0" indent="0" algn="l" rtl="0">
              <a:spcBef>
                <a:spcPts val="0"/>
              </a:spcBef>
              <a:spcAft>
                <a:spcPts val="0"/>
              </a:spcAft>
              <a:buNone/>
            </a:pPr>
            <a:endParaRPr sz="1800">
              <a:solidFill>
                <a:schemeClr val="dk2"/>
              </a:solidFill>
            </a:endParaRPr>
          </a:p>
        </p:txBody>
      </p:sp>
      <p:sp>
        <p:nvSpPr>
          <p:cNvPr id="152" name="Google Shape;152;p22"/>
          <p:cNvSpPr txBox="1"/>
          <p:nvPr/>
        </p:nvSpPr>
        <p:spPr>
          <a:xfrm>
            <a:off x="6627225" y="4301077"/>
            <a:ext cx="2448900" cy="572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100">
                <a:solidFill>
                  <a:srgbClr val="013350"/>
                </a:solidFill>
              </a:rPr>
              <a:t>“</a:t>
            </a:r>
            <a:r>
              <a:rPr lang="en-GB" sz="1100">
                <a:solidFill>
                  <a:srgbClr val="013350"/>
                </a:solidFill>
                <a:highlight>
                  <a:srgbClr val="FFFFFF"/>
                </a:highlight>
              </a:rPr>
              <a:t>A safe space…this should be an annual event”</a:t>
            </a:r>
            <a:endParaRPr sz="1800">
              <a:solidFill>
                <a:srgbClr val="01335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3"/>
          <p:cNvSpPr txBox="1">
            <a:spLocks noGrp="1"/>
          </p:cNvSpPr>
          <p:nvPr>
            <p:ph type="title"/>
          </p:nvPr>
        </p:nvSpPr>
        <p:spPr>
          <a:xfrm>
            <a:off x="311700" y="218575"/>
            <a:ext cx="4621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Clr>
                <a:schemeClr val="dk1"/>
              </a:buClr>
              <a:buSzPct val="39285"/>
              <a:buFont typeface="Arial"/>
              <a:buNone/>
            </a:pPr>
            <a:r>
              <a:rPr lang="en-GB" b="1">
                <a:solidFill>
                  <a:srgbClr val="013350"/>
                </a:solidFill>
              </a:rPr>
              <a:t>Staff Questionnaire</a:t>
            </a:r>
            <a:endParaRPr>
              <a:solidFill>
                <a:srgbClr val="013350"/>
              </a:solidFill>
            </a:endParaRPr>
          </a:p>
        </p:txBody>
      </p:sp>
      <p:sp>
        <p:nvSpPr>
          <p:cNvPr id="158" name="Google Shape;158;p23"/>
          <p:cNvSpPr txBox="1">
            <a:spLocks noGrp="1"/>
          </p:cNvSpPr>
          <p:nvPr>
            <p:ph type="body" idx="1"/>
          </p:nvPr>
        </p:nvSpPr>
        <p:spPr>
          <a:xfrm>
            <a:off x="311700" y="1714500"/>
            <a:ext cx="4621200" cy="32937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Clr>
                <a:srgbClr val="013350"/>
              </a:buClr>
              <a:buSzPts val="1300"/>
              <a:buChar char="■"/>
            </a:pPr>
            <a:r>
              <a:rPr lang="en-GB" sz="1300" b="1">
                <a:solidFill>
                  <a:srgbClr val="013350"/>
                </a:solidFill>
              </a:rPr>
              <a:t>Target Group:</a:t>
            </a:r>
            <a:r>
              <a:rPr lang="en-GB" sz="1300">
                <a:solidFill>
                  <a:srgbClr val="013350"/>
                </a:solidFill>
              </a:rPr>
              <a:t> New staff hired in the last 12 months</a:t>
            </a:r>
            <a:endParaRPr sz="1300">
              <a:solidFill>
                <a:srgbClr val="013350"/>
              </a:solidFill>
            </a:endParaRPr>
          </a:p>
          <a:p>
            <a:pPr marL="457200" lvl="0" indent="-311150" algn="l" rtl="0">
              <a:spcBef>
                <a:spcPts val="600"/>
              </a:spcBef>
              <a:spcAft>
                <a:spcPts val="0"/>
              </a:spcAft>
              <a:buClr>
                <a:srgbClr val="013350"/>
              </a:buClr>
              <a:buSzPts val="1300"/>
              <a:buChar char="■"/>
            </a:pPr>
            <a:r>
              <a:rPr lang="en-GB" sz="1300" b="1">
                <a:solidFill>
                  <a:srgbClr val="013350"/>
                </a:solidFill>
              </a:rPr>
              <a:t>Design: </a:t>
            </a:r>
            <a:r>
              <a:rPr lang="en-GB" sz="1300">
                <a:solidFill>
                  <a:srgbClr val="013350"/>
                </a:solidFill>
              </a:rPr>
              <a:t>8 questions, combining closed and open-ended formats:</a:t>
            </a:r>
            <a:endParaRPr sz="1300">
              <a:solidFill>
                <a:srgbClr val="013350"/>
              </a:solidFill>
            </a:endParaRPr>
          </a:p>
          <a:p>
            <a:pPr marL="914400" lvl="1" indent="-311150" algn="l" rtl="0">
              <a:spcBef>
                <a:spcPts val="600"/>
              </a:spcBef>
              <a:spcAft>
                <a:spcPts val="0"/>
              </a:spcAft>
              <a:buClr>
                <a:srgbClr val="013350"/>
              </a:buClr>
              <a:buSzPts val="1300"/>
              <a:buChar char="○"/>
            </a:pPr>
            <a:r>
              <a:rPr lang="en-GB" sz="1300">
                <a:solidFill>
                  <a:srgbClr val="013350"/>
                </a:solidFill>
              </a:rPr>
              <a:t>Closed Qs: Yes/No, Likert scale, multiple choice</a:t>
            </a:r>
            <a:endParaRPr sz="1300">
              <a:solidFill>
                <a:srgbClr val="013350"/>
              </a:solidFill>
            </a:endParaRPr>
          </a:p>
          <a:p>
            <a:pPr marL="914400" lvl="1" indent="-311150" algn="l" rtl="0">
              <a:spcBef>
                <a:spcPts val="600"/>
              </a:spcBef>
              <a:spcAft>
                <a:spcPts val="0"/>
              </a:spcAft>
              <a:buClr>
                <a:srgbClr val="013350"/>
              </a:buClr>
              <a:buSzPts val="1300"/>
              <a:buChar char="○"/>
            </a:pPr>
            <a:r>
              <a:rPr lang="en-GB" sz="1300">
                <a:solidFill>
                  <a:srgbClr val="013350"/>
                </a:solidFill>
              </a:rPr>
              <a:t>Open Qs: encourages personalised feedback</a:t>
            </a:r>
            <a:endParaRPr sz="1300" b="1">
              <a:solidFill>
                <a:srgbClr val="013350"/>
              </a:solidFill>
            </a:endParaRPr>
          </a:p>
          <a:p>
            <a:pPr marL="457200" lvl="0" indent="-311150" algn="l" rtl="0">
              <a:spcBef>
                <a:spcPts val="600"/>
              </a:spcBef>
              <a:spcAft>
                <a:spcPts val="0"/>
              </a:spcAft>
              <a:buClr>
                <a:srgbClr val="013350"/>
              </a:buClr>
              <a:buSzPts val="1300"/>
              <a:buChar char="■"/>
            </a:pPr>
            <a:r>
              <a:rPr lang="en-GB" sz="1300" b="1">
                <a:solidFill>
                  <a:srgbClr val="013350"/>
                </a:solidFill>
              </a:rPr>
              <a:t>Pilot Testing: </a:t>
            </a:r>
            <a:r>
              <a:rPr lang="en-GB" sz="1300">
                <a:solidFill>
                  <a:srgbClr val="013350"/>
                </a:solidFill>
              </a:rPr>
              <a:t>A preliminary survey was tested internally within the LDWG to refine phrasing and format</a:t>
            </a:r>
            <a:endParaRPr sz="1300">
              <a:solidFill>
                <a:srgbClr val="013350"/>
              </a:solidFill>
            </a:endParaRPr>
          </a:p>
          <a:p>
            <a:pPr marL="457200" lvl="0" indent="-311150" algn="l" rtl="0">
              <a:spcBef>
                <a:spcPts val="600"/>
              </a:spcBef>
              <a:spcAft>
                <a:spcPts val="0"/>
              </a:spcAft>
              <a:buClr>
                <a:srgbClr val="013350"/>
              </a:buClr>
              <a:buSzPts val="1300"/>
              <a:buChar char="■"/>
            </a:pPr>
            <a:r>
              <a:rPr lang="en-GB" sz="1300" b="1">
                <a:solidFill>
                  <a:srgbClr val="013350"/>
                </a:solidFill>
              </a:rPr>
              <a:t>Participation:</a:t>
            </a:r>
            <a:r>
              <a:rPr lang="en-GB" sz="1300">
                <a:solidFill>
                  <a:srgbClr val="013350"/>
                </a:solidFill>
              </a:rPr>
              <a:t> Voluntary and anonymous</a:t>
            </a:r>
            <a:endParaRPr sz="1300">
              <a:solidFill>
                <a:srgbClr val="013350"/>
              </a:solidFill>
            </a:endParaRPr>
          </a:p>
          <a:p>
            <a:pPr marL="457200" lvl="0" indent="-311150" algn="l" rtl="0">
              <a:spcBef>
                <a:spcPts val="600"/>
              </a:spcBef>
              <a:spcAft>
                <a:spcPts val="600"/>
              </a:spcAft>
              <a:buClr>
                <a:srgbClr val="013350"/>
              </a:buClr>
              <a:buSzPts val="1300"/>
              <a:buChar char="■"/>
            </a:pPr>
            <a:r>
              <a:rPr lang="en-GB" sz="1300" b="1">
                <a:solidFill>
                  <a:srgbClr val="013350"/>
                </a:solidFill>
              </a:rPr>
              <a:t>Outcomes and Recommendations:</a:t>
            </a:r>
            <a:r>
              <a:rPr lang="en-GB" sz="1300">
                <a:solidFill>
                  <a:srgbClr val="013350"/>
                </a:solidFill>
              </a:rPr>
              <a:t> Directorate specific Induction packs, continue on an annual basis and explore the introduction of a buddy system</a:t>
            </a:r>
            <a:endParaRPr sz="1300"/>
          </a:p>
        </p:txBody>
      </p:sp>
      <p:sp>
        <p:nvSpPr>
          <p:cNvPr id="159" name="Google Shape;159;p23"/>
          <p:cNvSpPr/>
          <p:nvPr/>
        </p:nvSpPr>
        <p:spPr>
          <a:xfrm>
            <a:off x="5188625" y="0"/>
            <a:ext cx="3910500" cy="5143500"/>
          </a:xfrm>
          <a:prstGeom prst="rect">
            <a:avLst/>
          </a:prstGeom>
          <a:solidFill>
            <a:srgbClr val="013350"/>
          </a:solidFill>
          <a:ln w="9525" cap="flat" cmpd="sng">
            <a:solidFill>
              <a:srgbClr val="0133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60" name="Google Shape;160;p23"/>
          <p:cNvPicPr preferRelativeResize="0"/>
          <p:nvPr/>
        </p:nvPicPr>
        <p:blipFill>
          <a:blip r:embed="rId3">
            <a:alphaModFix/>
          </a:blip>
          <a:stretch>
            <a:fillRect/>
          </a:stretch>
        </p:blipFill>
        <p:spPr>
          <a:xfrm>
            <a:off x="6013300" y="218586"/>
            <a:ext cx="2261175" cy="2226240"/>
          </a:xfrm>
          <a:prstGeom prst="rect">
            <a:avLst/>
          </a:prstGeom>
          <a:noFill/>
          <a:ln>
            <a:noFill/>
          </a:ln>
        </p:spPr>
      </p:pic>
      <p:pic>
        <p:nvPicPr>
          <p:cNvPr id="161" name="Google Shape;161;p23"/>
          <p:cNvPicPr preferRelativeResize="0"/>
          <p:nvPr/>
        </p:nvPicPr>
        <p:blipFill>
          <a:blip r:embed="rId4">
            <a:alphaModFix/>
          </a:blip>
          <a:stretch>
            <a:fillRect/>
          </a:stretch>
        </p:blipFill>
        <p:spPr>
          <a:xfrm>
            <a:off x="6013300" y="2643181"/>
            <a:ext cx="2366475" cy="2269145"/>
          </a:xfrm>
          <a:prstGeom prst="rect">
            <a:avLst/>
          </a:prstGeom>
          <a:noFill/>
          <a:ln>
            <a:noFill/>
          </a:ln>
        </p:spPr>
      </p:pic>
      <p:sp>
        <p:nvSpPr>
          <p:cNvPr id="162" name="Google Shape;162;p23"/>
          <p:cNvSpPr txBox="1"/>
          <p:nvPr/>
        </p:nvSpPr>
        <p:spPr>
          <a:xfrm>
            <a:off x="5531300" y="1152475"/>
            <a:ext cx="2529900" cy="76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100" b="1">
                <a:solidFill>
                  <a:schemeClr val="lt1"/>
                </a:solidFill>
              </a:rPr>
              <a:t>Reported a positive induction experience, finding the information provided clear</a:t>
            </a:r>
            <a:endParaRPr sz="1900" b="1">
              <a:solidFill>
                <a:schemeClr val="dk2"/>
              </a:solidFill>
            </a:endParaRPr>
          </a:p>
        </p:txBody>
      </p:sp>
      <p:sp>
        <p:nvSpPr>
          <p:cNvPr id="163" name="Google Shape;163;p23"/>
          <p:cNvSpPr txBox="1"/>
          <p:nvPr/>
        </p:nvSpPr>
        <p:spPr>
          <a:xfrm>
            <a:off x="5608525" y="3526650"/>
            <a:ext cx="2366400" cy="5022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100" b="1">
                <a:solidFill>
                  <a:schemeClr val="lt1"/>
                </a:solidFill>
              </a:rPr>
              <a:t>Expressed that a buddy system would be beneficial</a:t>
            </a:r>
            <a:endParaRPr sz="1800" b="1">
              <a:solidFill>
                <a:schemeClr val="lt1"/>
              </a:solidFill>
            </a:endParaRPr>
          </a:p>
        </p:txBody>
      </p:sp>
      <p:sp>
        <p:nvSpPr>
          <p:cNvPr id="164" name="Google Shape;164;p23"/>
          <p:cNvSpPr txBox="1"/>
          <p:nvPr/>
        </p:nvSpPr>
        <p:spPr>
          <a:xfrm>
            <a:off x="6557375" y="661725"/>
            <a:ext cx="1173000" cy="6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b="1">
                <a:solidFill>
                  <a:srgbClr val="FFA6CA"/>
                </a:solidFill>
              </a:rPr>
              <a:t>62.5%</a:t>
            </a:r>
            <a:endParaRPr sz="2700" b="1">
              <a:solidFill>
                <a:srgbClr val="FFA6CA"/>
              </a:solidFill>
            </a:endParaRPr>
          </a:p>
        </p:txBody>
      </p:sp>
      <p:sp>
        <p:nvSpPr>
          <p:cNvPr id="165" name="Google Shape;165;p23"/>
          <p:cNvSpPr txBox="1"/>
          <p:nvPr/>
        </p:nvSpPr>
        <p:spPr>
          <a:xfrm>
            <a:off x="6618225" y="3100125"/>
            <a:ext cx="871500" cy="63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2700" b="1">
                <a:solidFill>
                  <a:srgbClr val="FFA6CA"/>
                </a:solidFill>
              </a:rPr>
              <a:t>70%</a:t>
            </a:r>
            <a:endParaRPr sz="2700" b="1">
              <a:solidFill>
                <a:srgbClr val="FFA6CA"/>
              </a:solidFill>
            </a:endParaRPr>
          </a:p>
        </p:txBody>
      </p:sp>
      <p:sp>
        <p:nvSpPr>
          <p:cNvPr id="166" name="Google Shape;166;p23"/>
          <p:cNvSpPr txBox="1"/>
          <p:nvPr/>
        </p:nvSpPr>
        <p:spPr>
          <a:xfrm>
            <a:off x="311700" y="851463"/>
            <a:ext cx="4621200" cy="937500"/>
          </a:xfrm>
          <a:prstGeom prst="rect">
            <a:avLst/>
          </a:prstGeom>
          <a:noFill/>
          <a:ln>
            <a:noFill/>
          </a:ln>
        </p:spPr>
        <p:txBody>
          <a:bodyPr spcFirstLastPara="1" wrap="square" lIns="91425" tIns="91425" rIns="91425" bIns="91425" anchor="t" anchorCtr="0">
            <a:noAutofit/>
          </a:bodyPr>
          <a:lstStyle/>
          <a:p>
            <a:pPr marL="0" lvl="0" indent="0" algn="just" rtl="0">
              <a:lnSpc>
                <a:spcPct val="115000"/>
              </a:lnSpc>
              <a:spcBef>
                <a:spcPts val="0"/>
              </a:spcBef>
              <a:spcAft>
                <a:spcPts val="0"/>
              </a:spcAft>
              <a:buClr>
                <a:schemeClr val="dk1"/>
              </a:buClr>
              <a:buSzPts val="1100"/>
              <a:buFont typeface="Arial"/>
              <a:buNone/>
            </a:pPr>
            <a:r>
              <a:rPr lang="en-GB" sz="1300">
                <a:solidFill>
                  <a:srgbClr val="013350"/>
                </a:solidFill>
              </a:rPr>
              <a:t>A short questionnaire was designed to gather feedback which will guide improvements in the DCU Library induction programme.</a:t>
            </a:r>
            <a:endParaRPr sz="2000">
              <a:solidFill>
                <a:srgbClr val="01335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4"/>
          <p:cNvSpPr/>
          <p:nvPr/>
        </p:nvSpPr>
        <p:spPr>
          <a:xfrm>
            <a:off x="6854063" y="972388"/>
            <a:ext cx="1337100" cy="1257300"/>
          </a:xfrm>
          <a:prstGeom prst="ellipse">
            <a:avLst/>
          </a:prstGeom>
          <a:solidFill>
            <a:srgbClr val="A6CEFE"/>
          </a:solidFill>
          <a:ln w="19050" cap="flat" cmpd="sng">
            <a:solidFill>
              <a:srgbClr val="A6CEF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2" name="Google Shape;172;p24"/>
          <p:cNvSpPr/>
          <p:nvPr/>
        </p:nvSpPr>
        <p:spPr>
          <a:xfrm>
            <a:off x="3880875" y="939013"/>
            <a:ext cx="1337100" cy="1257300"/>
          </a:xfrm>
          <a:prstGeom prst="ellipse">
            <a:avLst/>
          </a:prstGeom>
          <a:solidFill>
            <a:srgbClr val="A6CEFE"/>
          </a:solidFill>
          <a:ln w="19050" cap="flat" cmpd="sng">
            <a:solidFill>
              <a:srgbClr val="A6CEF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3" name="Google Shape;173;p24"/>
          <p:cNvSpPr/>
          <p:nvPr/>
        </p:nvSpPr>
        <p:spPr>
          <a:xfrm>
            <a:off x="6582725" y="3035875"/>
            <a:ext cx="1879800" cy="267300"/>
          </a:xfrm>
          <a:prstGeom prst="rect">
            <a:avLst/>
          </a:prstGeom>
          <a:solidFill>
            <a:srgbClr val="A6CEFE"/>
          </a:solidFill>
          <a:ln w="9525" cap="flat" cmpd="sng">
            <a:solidFill>
              <a:srgbClr val="A6CEF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4" name="Google Shape;174;p24"/>
          <p:cNvSpPr/>
          <p:nvPr/>
        </p:nvSpPr>
        <p:spPr>
          <a:xfrm>
            <a:off x="3672800" y="3028000"/>
            <a:ext cx="1793100" cy="267300"/>
          </a:xfrm>
          <a:prstGeom prst="rect">
            <a:avLst/>
          </a:prstGeom>
          <a:solidFill>
            <a:srgbClr val="A6CEFE"/>
          </a:solidFill>
          <a:ln w="9525" cap="flat" cmpd="sng">
            <a:solidFill>
              <a:srgbClr val="A6CEF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5" name="Google Shape;175;p24"/>
          <p:cNvSpPr/>
          <p:nvPr/>
        </p:nvSpPr>
        <p:spPr>
          <a:xfrm>
            <a:off x="591725" y="3004325"/>
            <a:ext cx="1989900" cy="267300"/>
          </a:xfrm>
          <a:prstGeom prst="rect">
            <a:avLst/>
          </a:prstGeom>
          <a:solidFill>
            <a:srgbClr val="A6CEFE"/>
          </a:solidFill>
          <a:ln w="9525" cap="flat" cmpd="sng">
            <a:solidFill>
              <a:srgbClr val="A6CEF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76" name="Google Shape;176;p24"/>
          <p:cNvSpPr txBox="1">
            <a:spLocks noGrp="1"/>
          </p:cNvSpPr>
          <p:nvPr>
            <p:ph type="title"/>
          </p:nvPr>
        </p:nvSpPr>
        <p:spPr>
          <a:xfrm>
            <a:off x="311700" y="159275"/>
            <a:ext cx="30573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solidFill>
                  <a:srgbClr val="013350"/>
                </a:solidFill>
              </a:rPr>
              <a:t>Future Initiatives</a:t>
            </a:r>
            <a:endParaRPr b="1">
              <a:solidFill>
                <a:srgbClr val="013350"/>
              </a:solidFill>
            </a:endParaRPr>
          </a:p>
        </p:txBody>
      </p:sp>
      <p:sp>
        <p:nvSpPr>
          <p:cNvPr id="177" name="Google Shape;177;p24"/>
          <p:cNvSpPr txBox="1">
            <a:spLocks noGrp="1"/>
          </p:cNvSpPr>
          <p:nvPr>
            <p:ph type="body" idx="1"/>
          </p:nvPr>
        </p:nvSpPr>
        <p:spPr>
          <a:xfrm>
            <a:off x="391025" y="1541475"/>
            <a:ext cx="2391300" cy="3391200"/>
          </a:xfrm>
          <a:prstGeom prst="rect">
            <a:avLst/>
          </a:prstGeom>
          <a:noFill/>
          <a:ln w="28575" cap="flat" cmpd="sng">
            <a:solidFill>
              <a:srgbClr val="A6CEFE"/>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spcBef>
                <a:spcPts val="0"/>
              </a:spcBef>
              <a:spcAft>
                <a:spcPts val="0"/>
              </a:spcAft>
              <a:buNone/>
            </a:pPr>
            <a:endParaRPr sz="1600" b="1">
              <a:solidFill>
                <a:srgbClr val="013350"/>
              </a:solidFill>
            </a:endParaRPr>
          </a:p>
          <a:p>
            <a:pPr marL="0" lvl="0" indent="0" algn="ctr" rtl="0">
              <a:spcBef>
                <a:spcPts val="0"/>
              </a:spcBef>
              <a:spcAft>
                <a:spcPts val="0"/>
              </a:spcAft>
              <a:buNone/>
            </a:pPr>
            <a:endParaRPr sz="1600" b="1">
              <a:solidFill>
                <a:srgbClr val="013350"/>
              </a:solidFill>
            </a:endParaRPr>
          </a:p>
          <a:p>
            <a:pPr marL="0" lvl="0" indent="0" algn="ctr" rtl="0">
              <a:spcBef>
                <a:spcPts val="0"/>
              </a:spcBef>
              <a:spcAft>
                <a:spcPts val="0"/>
              </a:spcAft>
              <a:buNone/>
            </a:pPr>
            <a:endParaRPr sz="1600" b="1">
              <a:solidFill>
                <a:srgbClr val="013350"/>
              </a:solidFill>
            </a:endParaRPr>
          </a:p>
          <a:p>
            <a:pPr marL="0" lvl="0" indent="0" algn="ctr" rtl="0">
              <a:spcBef>
                <a:spcPts val="0"/>
              </a:spcBef>
              <a:spcAft>
                <a:spcPts val="0"/>
              </a:spcAft>
              <a:buNone/>
            </a:pPr>
            <a:endParaRPr sz="1600" b="1">
              <a:solidFill>
                <a:srgbClr val="013350"/>
              </a:solidFill>
            </a:endParaRPr>
          </a:p>
          <a:p>
            <a:pPr marL="0" lvl="0" indent="0" algn="ctr" rtl="0">
              <a:spcBef>
                <a:spcPts val="0"/>
              </a:spcBef>
              <a:spcAft>
                <a:spcPts val="0"/>
              </a:spcAft>
              <a:buNone/>
            </a:pPr>
            <a:endParaRPr sz="1600" b="1">
              <a:solidFill>
                <a:srgbClr val="013350"/>
              </a:solidFill>
            </a:endParaRPr>
          </a:p>
          <a:p>
            <a:pPr marL="0" lvl="0" indent="0" algn="ctr" rtl="0">
              <a:spcBef>
                <a:spcPts val="0"/>
              </a:spcBef>
              <a:spcAft>
                <a:spcPts val="0"/>
              </a:spcAft>
              <a:buNone/>
            </a:pPr>
            <a:r>
              <a:rPr lang="en-GB" sz="1500" b="1">
                <a:solidFill>
                  <a:srgbClr val="013350"/>
                </a:solidFill>
              </a:rPr>
              <a:t>Staff Buddy System</a:t>
            </a:r>
            <a:endParaRPr sz="1500" b="1">
              <a:solidFill>
                <a:srgbClr val="013350"/>
              </a:solidFill>
            </a:endParaRPr>
          </a:p>
          <a:p>
            <a:pPr marL="0" lvl="0" indent="0" algn="ctr" rtl="0">
              <a:spcBef>
                <a:spcPts val="0"/>
              </a:spcBef>
              <a:spcAft>
                <a:spcPts val="0"/>
              </a:spcAft>
              <a:buNone/>
            </a:pPr>
            <a:endParaRPr sz="900" b="1">
              <a:solidFill>
                <a:srgbClr val="013350"/>
              </a:solidFill>
            </a:endParaRPr>
          </a:p>
          <a:p>
            <a:pPr marL="0" lvl="0" indent="0" algn="ctr" rtl="0">
              <a:spcBef>
                <a:spcPts val="0"/>
              </a:spcBef>
              <a:spcAft>
                <a:spcPts val="0"/>
              </a:spcAft>
              <a:buNone/>
            </a:pPr>
            <a:r>
              <a:rPr lang="en-GB" sz="1300">
                <a:solidFill>
                  <a:srgbClr val="013350"/>
                </a:solidFill>
              </a:rPr>
              <a:t>Each new employee will be paired with a current staff member for guidance and support as they settle into their role.</a:t>
            </a:r>
            <a:endParaRPr sz="1300">
              <a:solidFill>
                <a:srgbClr val="013350"/>
              </a:solidFill>
            </a:endParaRPr>
          </a:p>
        </p:txBody>
      </p:sp>
      <p:sp>
        <p:nvSpPr>
          <p:cNvPr id="178" name="Google Shape;178;p24"/>
          <p:cNvSpPr txBox="1">
            <a:spLocks noGrp="1"/>
          </p:cNvSpPr>
          <p:nvPr>
            <p:ph type="body" idx="1"/>
          </p:nvPr>
        </p:nvSpPr>
        <p:spPr>
          <a:xfrm>
            <a:off x="6316550" y="1541600"/>
            <a:ext cx="2391300" cy="3391200"/>
          </a:xfrm>
          <a:prstGeom prst="rect">
            <a:avLst/>
          </a:prstGeom>
          <a:noFill/>
          <a:ln w="28575" cap="flat" cmpd="sng">
            <a:solidFill>
              <a:srgbClr val="A6CEFE"/>
            </a:solidFill>
            <a:prstDash val="solid"/>
            <a:round/>
            <a:headEnd type="none" w="sm" len="sm"/>
            <a:tailEnd type="none" w="sm" len="sm"/>
          </a:ln>
        </p:spPr>
        <p:txBody>
          <a:bodyPr spcFirstLastPara="1" wrap="square" lIns="91425" tIns="91425" rIns="91425" bIns="91425" anchor="t" anchorCtr="0">
            <a:normAutofit/>
          </a:bodyPr>
          <a:lstStyle/>
          <a:p>
            <a:pPr marL="0" lvl="0" indent="0" algn="ctr" rtl="0">
              <a:lnSpc>
                <a:spcPct val="105000"/>
              </a:lnSpc>
              <a:spcBef>
                <a:spcPts val="0"/>
              </a:spcBef>
              <a:spcAft>
                <a:spcPts val="0"/>
              </a:spcAft>
              <a:buNone/>
            </a:pPr>
            <a:endParaRPr sz="1300" b="1">
              <a:solidFill>
                <a:srgbClr val="013350"/>
              </a:solidFill>
            </a:endParaRPr>
          </a:p>
          <a:p>
            <a:pPr marL="0" lvl="0" indent="0" algn="ctr" rtl="0">
              <a:lnSpc>
                <a:spcPct val="105000"/>
              </a:lnSpc>
              <a:spcBef>
                <a:spcPts val="0"/>
              </a:spcBef>
              <a:spcAft>
                <a:spcPts val="0"/>
              </a:spcAft>
              <a:buNone/>
            </a:pPr>
            <a:endParaRPr sz="1300" b="1">
              <a:solidFill>
                <a:srgbClr val="013350"/>
              </a:solidFill>
            </a:endParaRPr>
          </a:p>
          <a:p>
            <a:pPr marL="0" lvl="0" indent="0" algn="ctr" rtl="0">
              <a:lnSpc>
                <a:spcPct val="105000"/>
              </a:lnSpc>
              <a:spcBef>
                <a:spcPts val="0"/>
              </a:spcBef>
              <a:spcAft>
                <a:spcPts val="0"/>
              </a:spcAft>
              <a:buNone/>
            </a:pPr>
            <a:endParaRPr sz="1300" b="1">
              <a:solidFill>
                <a:srgbClr val="013350"/>
              </a:solidFill>
            </a:endParaRPr>
          </a:p>
          <a:p>
            <a:pPr marL="0" lvl="0" indent="0" algn="ctr" rtl="0">
              <a:lnSpc>
                <a:spcPct val="105000"/>
              </a:lnSpc>
              <a:spcBef>
                <a:spcPts val="0"/>
              </a:spcBef>
              <a:spcAft>
                <a:spcPts val="0"/>
              </a:spcAft>
              <a:buNone/>
            </a:pPr>
            <a:endParaRPr sz="1300" b="1">
              <a:solidFill>
                <a:srgbClr val="013350"/>
              </a:solidFill>
            </a:endParaRPr>
          </a:p>
          <a:p>
            <a:pPr marL="0" lvl="0" indent="0" algn="ctr" rtl="0">
              <a:lnSpc>
                <a:spcPct val="105000"/>
              </a:lnSpc>
              <a:spcBef>
                <a:spcPts val="0"/>
              </a:spcBef>
              <a:spcAft>
                <a:spcPts val="0"/>
              </a:spcAft>
              <a:buNone/>
            </a:pPr>
            <a:endParaRPr sz="1300" b="1">
              <a:solidFill>
                <a:srgbClr val="013350"/>
              </a:solidFill>
            </a:endParaRPr>
          </a:p>
          <a:p>
            <a:pPr marL="0" lvl="0" indent="0" algn="ctr" rtl="0">
              <a:lnSpc>
                <a:spcPct val="105000"/>
              </a:lnSpc>
              <a:spcBef>
                <a:spcPts val="0"/>
              </a:spcBef>
              <a:spcAft>
                <a:spcPts val="0"/>
              </a:spcAft>
              <a:buNone/>
            </a:pPr>
            <a:endParaRPr sz="700" b="1">
              <a:solidFill>
                <a:srgbClr val="013350"/>
              </a:solidFill>
            </a:endParaRPr>
          </a:p>
          <a:p>
            <a:pPr marL="0" lvl="0" indent="0" algn="ctr" rtl="0">
              <a:lnSpc>
                <a:spcPct val="105000"/>
              </a:lnSpc>
              <a:spcBef>
                <a:spcPts val="0"/>
              </a:spcBef>
              <a:spcAft>
                <a:spcPts val="0"/>
              </a:spcAft>
              <a:buNone/>
            </a:pPr>
            <a:endParaRPr sz="1600" b="1">
              <a:solidFill>
                <a:srgbClr val="013350"/>
              </a:solidFill>
            </a:endParaRPr>
          </a:p>
          <a:p>
            <a:pPr marL="0" lvl="0" indent="0" algn="ctr" rtl="0">
              <a:lnSpc>
                <a:spcPct val="105000"/>
              </a:lnSpc>
              <a:spcBef>
                <a:spcPts val="0"/>
              </a:spcBef>
              <a:spcAft>
                <a:spcPts val="0"/>
              </a:spcAft>
              <a:buNone/>
            </a:pPr>
            <a:r>
              <a:rPr lang="en-GB" sz="1500" b="1">
                <a:solidFill>
                  <a:srgbClr val="013350"/>
                </a:solidFill>
              </a:rPr>
              <a:t>Sue Miller Bursary</a:t>
            </a:r>
            <a:endParaRPr sz="1500" b="1">
              <a:solidFill>
                <a:srgbClr val="013350"/>
              </a:solidFill>
            </a:endParaRPr>
          </a:p>
          <a:p>
            <a:pPr marL="0" lvl="0" indent="0" algn="ctr" rtl="0">
              <a:lnSpc>
                <a:spcPct val="105000"/>
              </a:lnSpc>
              <a:spcBef>
                <a:spcPts val="0"/>
              </a:spcBef>
              <a:spcAft>
                <a:spcPts val="0"/>
              </a:spcAft>
              <a:buNone/>
            </a:pPr>
            <a:endParaRPr sz="1300">
              <a:solidFill>
                <a:srgbClr val="013350"/>
              </a:solidFill>
            </a:endParaRPr>
          </a:p>
          <a:p>
            <a:pPr marL="0" lvl="0" indent="0" algn="ctr" rtl="0">
              <a:lnSpc>
                <a:spcPct val="105000"/>
              </a:lnSpc>
              <a:spcBef>
                <a:spcPts val="0"/>
              </a:spcBef>
              <a:spcAft>
                <a:spcPts val="0"/>
              </a:spcAft>
              <a:buNone/>
            </a:pPr>
            <a:r>
              <a:rPr lang="en-GB" sz="1300">
                <a:solidFill>
                  <a:srgbClr val="013350"/>
                </a:solidFill>
              </a:rPr>
              <a:t>Established in memory of our late colleague, and offers an annual grant for a colleague to attend a UK or European conference or seminar.</a:t>
            </a:r>
            <a:endParaRPr sz="1300">
              <a:solidFill>
                <a:srgbClr val="013350"/>
              </a:solidFill>
            </a:endParaRPr>
          </a:p>
        </p:txBody>
      </p:sp>
      <p:sp>
        <p:nvSpPr>
          <p:cNvPr id="179" name="Google Shape;179;p24"/>
          <p:cNvSpPr txBox="1">
            <a:spLocks noGrp="1"/>
          </p:cNvSpPr>
          <p:nvPr>
            <p:ph type="body" idx="1"/>
          </p:nvPr>
        </p:nvSpPr>
        <p:spPr>
          <a:xfrm>
            <a:off x="3203400" y="1541600"/>
            <a:ext cx="2707200" cy="3391200"/>
          </a:xfrm>
          <a:prstGeom prst="rect">
            <a:avLst/>
          </a:prstGeom>
          <a:noFill/>
          <a:ln w="28575" cap="flat" cmpd="sng">
            <a:solidFill>
              <a:srgbClr val="A6CEFE"/>
            </a:solidFill>
            <a:prstDash val="solid"/>
            <a:round/>
            <a:headEnd type="none" w="sm" len="sm"/>
            <a:tailEnd type="none" w="sm" len="sm"/>
          </a:ln>
        </p:spPr>
        <p:txBody>
          <a:bodyPr spcFirstLastPara="1" wrap="square" lIns="91425" tIns="91425" rIns="91425" bIns="91425" anchor="t" anchorCtr="0">
            <a:normAutofit lnSpcReduction="10000"/>
          </a:bodyPr>
          <a:lstStyle/>
          <a:p>
            <a:pPr marL="0" lvl="0" indent="0" algn="ctr" rtl="0">
              <a:spcBef>
                <a:spcPts val="0"/>
              </a:spcBef>
              <a:spcAft>
                <a:spcPts val="0"/>
              </a:spcAft>
              <a:buNone/>
            </a:pPr>
            <a:endParaRPr sz="1200" b="1">
              <a:solidFill>
                <a:srgbClr val="013350"/>
              </a:solidFill>
            </a:endParaRPr>
          </a:p>
          <a:p>
            <a:pPr marL="0" lvl="0" indent="0" algn="ctr" rtl="0">
              <a:spcBef>
                <a:spcPts val="0"/>
              </a:spcBef>
              <a:spcAft>
                <a:spcPts val="0"/>
              </a:spcAft>
              <a:buNone/>
            </a:pPr>
            <a:endParaRPr sz="1200" b="1">
              <a:solidFill>
                <a:srgbClr val="013350"/>
              </a:solidFill>
            </a:endParaRPr>
          </a:p>
          <a:p>
            <a:pPr marL="0" lvl="0" indent="0" algn="ctr" rtl="0">
              <a:spcBef>
                <a:spcPts val="0"/>
              </a:spcBef>
              <a:spcAft>
                <a:spcPts val="0"/>
              </a:spcAft>
              <a:buNone/>
            </a:pPr>
            <a:endParaRPr sz="1200" b="1">
              <a:solidFill>
                <a:srgbClr val="013350"/>
              </a:solidFill>
            </a:endParaRPr>
          </a:p>
          <a:p>
            <a:pPr marL="0" lvl="0" indent="0" algn="ctr" rtl="0">
              <a:spcBef>
                <a:spcPts val="0"/>
              </a:spcBef>
              <a:spcAft>
                <a:spcPts val="0"/>
              </a:spcAft>
              <a:buNone/>
            </a:pPr>
            <a:endParaRPr sz="1200" b="1">
              <a:solidFill>
                <a:srgbClr val="013350"/>
              </a:solidFill>
            </a:endParaRPr>
          </a:p>
          <a:p>
            <a:pPr marL="0" lvl="0" indent="0" algn="ctr" rtl="0">
              <a:spcBef>
                <a:spcPts val="0"/>
              </a:spcBef>
              <a:spcAft>
                <a:spcPts val="0"/>
              </a:spcAft>
              <a:buNone/>
            </a:pPr>
            <a:endParaRPr sz="1200" b="1">
              <a:solidFill>
                <a:srgbClr val="013350"/>
              </a:solidFill>
            </a:endParaRPr>
          </a:p>
          <a:p>
            <a:pPr marL="0" lvl="0" indent="0" algn="ctr" rtl="0">
              <a:spcBef>
                <a:spcPts val="0"/>
              </a:spcBef>
              <a:spcAft>
                <a:spcPts val="0"/>
              </a:spcAft>
              <a:buNone/>
            </a:pPr>
            <a:endParaRPr sz="1200" b="1">
              <a:solidFill>
                <a:srgbClr val="013350"/>
              </a:solidFill>
            </a:endParaRPr>
          </a:p>
          <a:p>
            <a:pPr marL="0" lvl="0" indent="0" algn="ctr" rtl="0">
              <a:spcBef>
                <a:spcPts val="0"/>
              </a:spcBef>
              <a:spcAft>
                <a:spcPts val="0"/>
              </a:spcAft>
              <a:buNone/>
            </a:pPr>
            <a:endParaRPr sz="1600" b="1">
              <a:solidFill>
                <a:srgbClr val="013350"/>
              </a:solidFill>
            </a:endParaRPr>
          </a:p>
          <a:p>
            <a:pPr marL="0" lvl="0" indent="0" algn="ctr" rtl="0">
              <a:spcBef>
                <a:spcPts val="0"/>
              </a:spcBef>
              <a:spcAft>
                <a:spcPts val="0"/>
              </a:spcAft>
              <a:buNone/>
            </a:pPr>
            <a:r>
              <a:rPr lang="en-GB" sz="1500" b="1">
                <a:solidFill>
                  <a:srgbClr val="013350"/>
                </a:solidFill>
              </a:rPr>
              <a:t>Staff Shadowing</a:t>
            </a:r>
            <a:endParaRPr sz="1500" b="1">
              <a:solidFill>
                <a:srgbClr val="013350"/>
              </a:solidFill>
            </a:endParaRPr>
          </a:p>
          <a:p>
            <a:pPr marL="0" lvl="0" indent="0" algn="ctr" rtl="0">
              <a:spcBef>
                <a:spcPts val="0"/>
              </a:spcBef>
              <a:spcAft>
                <a:spcPts val="0"/>
              </a:spcAft>
              <a:buNone/>
            </a:pPr>
            <a:endParaRPr sz="1300">
              <a:solidFill>
                <a:srgbClr val="013350"/>
              </a:solidFill>
            </a:endParaRPr>
          </a:p>
          <a:p>
            <a:pPr marL="0" lvl="0" indent="0" algn="ctr" rtl="0">
              <a:spcBef>
                <a:spcPts val="0"/>
              </a:spcBef>
              <a:spcAft>
                <a:spcPts val="0"/>
              </a:spcAft>
              <a:buNone/>
            </a:pPr>
            <a:r>
              <a:rPr lang="en-GB" sz="1300">
                <a:solidFill>
                  <a:srgbClr val="013350"/>
                </a:solidFill>
              </a:rPr>
              <a:t>Staff have frequently shown interest in learning about other directorates, and job shadowing provides an opportunity to explore potential new roles by observing colleagues in action.</a:t>
            </a:r>
            <a:endParaRPr sz="1300">
              <a:solidFill>
                <a:srgbClr val="013350"/>
              </a:solidFill>
            </a:endParaRPr>
          </a:p>
        </p:txBody>
      </p:sp>
      <p:sp>
        <p:nvSpPr>
          <p:cNvPr id="180" name="Google Shape;180;p24"/>
          <p:cNvSpPr/>
          <p:nvPr/>
        </p:nvSpPr>
        <p:spPr>
          <a:xfrm>
            <a:off x="822913" y="972388"/>
            <a:ext cx="1337100" cy="1257300"/>
          </a:xfrm>
          <a:prstGeom prst="ellipse">
            <a:avLst/>
          </a:prstGeom>
          <a:solidFill>
            <a:srgbClr val="A6CEFE"/>
          </a:solidFill>
          <a:ln w="19050" cap="flat" cmpd="sng">
            <a:solidFill>
              <a:srgbClr val="A6CEFE"/>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81" name="Google Shape;181;p24"/>
          <p:cNvPicPr preferRelativeResize="0"/>
          <p:nvPr/>
        </p:nvPicPr>
        <p:blipFill>
          <a:blip r:embed="rId3">
            <a:alphaModFix/>
          </a:blip>
          <a:stretch>
            <a:fillRect/>
          </a:stretch>
        </p:blipFill>
        <p:spPr>
          <a:xfrm>
            <a:off x="1113888" y="1248610"/>
            <a:ext cx="692225" cy="704875"/>
          </a:xfrm>
          <a:prstGeom prst="rect">
            <a:avLst/>
          </a:prstGeom>
          <a:noFill/>
          <a:ln>
            <a:noFill/>
          </a:ln>
        </p:spPr>
      </p:pic>
      <p:pic>
        <p:nvPicPr>
          <p:cNvPr id="182" name="Google Shape;182;p24"/>
          <p:cNvPicPr preferRelativeResize="0"/>
          <p:nvPr/>
        </p:nvPicPr>
        <p:blipFill>
          <a:blip r:embed="rId4">
            <a:alphaModFix/>
          </a:blip>
          <a:stretch>
            <a:fillRect/>
          </a:stretch>
        </p:blipFill>
        <p:spPr>
          <a:xfrm>
            <a:off x="4080450" y="1260441"/>
            <a:ext cx="983112" cy="614471"/>
          </a:xfrm>
          <a:prstGeom prst="rect">
            <a:avLst/>
          </a:prstGeom>
          <a:noFill/>
          <a:ln>
            <a:noFill/>
          </a:ln>
        </p:spPr>
      </p:pic>
      <p:pic>
        <p:nvPicPr>
          <p:cNvPr id="183" name="Google Shape;183;p24"/>
          <p:cNvPicPr preferRelativeResize="0"/>
          <p:nvPr/>
        </p:nvPicPr>
        <p:blipFill>
          <a:blip r:embed="rId5">
            <a:alphaModFix/>
          </a:blip>
          <a:stretch>
            <a:fillRect/>
          </a:stretch>
        </p:blipFill>
        <p:spPr>
          <a:xfrm>
            <a:off x="7166087" y="1219974"/>
            <a:ext cx="692225" cy="6954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2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9" name="Google Shape;189;p25"/>
          <p:cNvPicPr preferRelativeResize="0"/>
          <p:nvPr/>
        </p:nvPicPr>
        <p:blipFill>
          <a:blip r:embed="rId3">
            <a:alphaModFix/>
          </a:blip>
          <a:stretch>
            <a:fillRect/>
          </a:stretch>
        </p:blipFill>
        <p:spPr>
          <a:xfrm>
            <a:off x="0" y="0"/>
            <a:ext cx="9144000" cy="5143500"/>
          </a:xfrm>
          <a:prstGeom prst="rect">
            <a:avLst/>
          </a:prstGeom>
          <a:noFill/>
          <a:ln>
            <a:noFill/>
          </a:ln>
        </p:spPr>
      </p:pic>
      <p:sp>
        <p:nvSpPr>
          <p:cNvPr id="190" name="Google Shape;190;p25"/>
          <p:cNvSpPr txBox="1">
            <a:spLocks noGrp="1"/>
          </p:cNvSpPr>
          <p:nvPr>
            <p:ph type="title"/>
          </p:nvPr>
        </p:nvSpPr>
        <p:spPr>
          <a:xfrm>
            <a:off x="436150" y="210075"/>
            <a:ext cx="5689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solidFill>
                  <a:srgbClr val="013350"/>
                </a:solidFill>
              </a:rPr>
              <a:t>Challenges </a:t>
            </a:r>
            <a:endParaRPr b="1">
              <a:solidFill>
                <a:srgbClr val="013350"/>
              </a:solidFill>
            </a:endParaRPr>
          </a:p>
        </p:txBody>
      </p:sp>
      <p:sp>
        <p:nvSpPr>
          <p:cNvPr id="191" name="Google Shape;191;p25"/>
          <p:cNvSpPr txBox="1"/>
          <p:nvPr/>
        </p:nvSpPr>
        <p:spPr>
          <a:xfrm>
            <a:off x="436150" y="917400"/>
            <a:ext cx="6121200" cy="6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GB" sz="1300">
                <a:solidFill>
                  <a:srgbClr val="013350"/>
                </a:solidFill>
              </a:rPr>
              <a:t>As a newly formed group, we are effectively learning as we go. The primary challenges we’ve encountered so far include:</a:t>
            </a: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b="1">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300">
              <a:solidFill>
                <a:srgbClr val="013350"/>
              </a:solidFill>
            </a:endParaRPr>
          </a:p>
          <a:p>
            <a:pPr marL="0" lvl="0" indent="0" algn="l" rtl="0">
              <a:spcBef>
                <a:spcPts val="0"/>
              </a:spcBef>
              <a:spcAft>
                <a:spcPts val="0"/>
              </a:spcAft>
              <a:buNone/>
            </a:pPr>
            <a:endParaRPr sz="1200">
              <a:solidFill>
                <a:schemeClr val="dk2"/>
              </a:solidFill>
            </a:endParaRPr>
          </a:p>
          <a:p>
            <a:pPr marL="0" lvl="0" indent="0" algn="l" rtl="0">
              <a:spcBef>
                <a:spcPts val="0"/>
              </a:spcBef>
              <a:spcAft>
                <a:spcPts val="0"/>
              </a:spcAft>
              <a:buNone/>
            </a:pPr>
            <a:endParaRPr sz="1800">
              <a:solidFill>
                <a:schemeClr val="dk2"/>
              </a:solidFill>
            </a:endParaRPr>
          </a:p>
          <a:p>
            <a:pPr marL="0" lvl="0" indent="0" algn="l" rtl="0">
              <a:spcBef>
                <a:spcPts val="0"/>
              </a:spcBef>
              <a:spcAft>
                <a:spcPts val="0"/>
              </a:spcAft>
              <a:buNone/>
            </a:pPr>
            <a:endParaRPr sz="1800">
              <a:solidFill>
                <a:schemeClr val="dk2"/>
              </a:solidFill>
            </a:endParaRPr>
          </a:p>
        </p:txBody>
      </p:sp>
      <p:pic>
        <p:nvPicPr>
          <p:cNvPr id="192" name="Google Shape;192;p25"/>
          <p:cNvPicPr preferRelativeResize="0"/>
          <p:nvPr/>
        </p:nvPicPr>
        <p:blipFill rotWithShape="1">
          <a:blip r:embed="rId4">
            <a:alphaModFix/>
          </a:blip>
          <a:srcRect l="4770" t="14033" r="71051" b="43568"/>
          <a:stretch/>
        </p:blipFill>
        <p:spPr>
          <a:xfrm>
            <a:off x="448663" y="1864950"/>
            <a:ext cx="1083485" cy="1068749"/>
          </a:xfrm>
          <a:prstGeom prst="rect">
            <a:avLst/>
          </a:prstGeom>
          <a:noFill/>
          <a:ln>
            <a:noFill/>
          </a:ln>
        </p:spPr>
      </p:pic>
      <p:sp>
        <p:nvSpPr>
          <p:cNvPr id="193" name="Google Shape;193;p25"/>
          <p:cNvSpPr txBox="1"/>
          <p:nvPr/>
        </p:nvSpPr>
        <p:spPr>
          <a:xfrm>
            <a:off x="1940100" y="1692525"/>
            <a:ext cx="4185300" cy="1413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300" b="1">
                <a:solidFill>
                  <a:srgbClr val="013350"/>
                </a:solidFill>
              </a:rPr>
              <a:t>Scheduling:</a:t>
            </a:r>
            <a:r>
              <a:rPr lang="en-GB" sz="1300">
                <a:solidFill>
                  <a:srgbClr val="013350"/>
                </a:solidFill>
              </a:rPr>
              <a:t> Coordinating group meetings, especially in person, has been challenging with staff spread across multiple sites, working remotely, and on different shift patterns. Hybrid meetings have been an effective solution to accommodate everyone’s availability.</a:t>
            </a:r>
            <a:endParaRPr sz="1800">
              <a:solidFill>
                <a:schemeClr val="dk2"/>
              </a:solidFill>
            </a:endParaRPr>
          </a:p>
        </p:txBody>
      </p:sp>
      <p:sp>
        <p:nvSpPr>
          <p:cNvPr id="194" name="Google Shape;194;p25"/>
          <p:cNvSpPr txBox="1"/>
          <p:nvPr/>
        </p:nvSpPr>
        <p:spPr>
          <a:xfrm>
            <a:off x="1940100" y="3240750"/>
            <a:ext cx="4035000" cy="1502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GB" sz="1300" b="1">
                <a:solidFill>
                  <a:srgbClr val="013350"/>
                </a:solidFill>
              </a:rPr>
              <a:t>Balancing Workload: </a:t>
            </a:r>
            <a:r>
              <a:rPr lang="en-GB" sz="1300">
                <a:solidFill>
                  <a:srgbClr val="013350"/>
                </a:solidFill>
              </a:rPr>
              <a:t>Managing regular duties alongside new development responsibilities has been challenging. Although we're enthusiastic about new initiatives, we've learned that each one requires significant time and planning. To stay realistic, we’ve agreed to limit new initiatives to two per year.</a:t>
            </a:r>
            <a:endParaRPr sz="1800">
              <a:solidFill>
                <a:schemeClr val="dk2"/>
              </a:solidFill>
            </a:endParaRPr>
          </a:p>
        </p:txBody>
      </p:sp>
      <p:pic>
        <p:nvPicPr>
          <p:cNvPr id="195" name="Google Shape;195;p25"/>
          <p:cNvPicPr preferRelativeResize="0"/>
          <p:nvPr/>
        </p:nvPicPr>
        <p:blipFill rotWithShape="1">
          <a:blip r:embed="rId4">
            <a:alphaModFix/>
          </a:blip>
          <a:srcRect l="51150" t="17838" r="17928" b="38558"/>
          <a:stretch/>
        </p:blipFill>
        <p:spPr>
          <a:xfrm>
            <a:off x="448675" y="3512862"/>
            <a:ext cx="1207550" cy="9578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13350"/>
        </a:solidFill>
        <a:effectLst/>
      </p:bgPr>
    </p:bg>
    <p:spTree>
      <p:nvGrpSpPr>
        <p:cNvPr id="1" name="Shape 199"/>
        <p:cNvGrpSpPr/>
        <p:nvPr/>
      </p:nvGrpSpPr>
      <p:grpSpPr>
        <a:xfrm>
          <a:off x="0" y="0"/>
          <a:ext cx="0" cy="0"/>
          <a:chOff x="0" y="0"/>
          <a:chExt cx="0" cy="0"/>
        </a:xfrm>
      </p:grpSpPr>
      <p:sp>
        <p:nvSpPr>
          <p:cNvPr id="200" name="Google Shape;200;p26"/>
          <p:cNvSpPr txBox="1">
            <a:spLocks noGrp="1"/>
          </p:cNvSpPr>
          <p:nvPr>
            <p:ph type="title"/>
          </p:nvPr>
        </p:nvSpPr>
        <p:spPr>
          <a:xfrm>
            <a:off x="176350" y="159275"/>
            <a:ext cx="56892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GB" b="1">
                <a:solidFill>
                  <a:srgbClr val="A6CEFE"/>
                </a:solidFill>
              </a:rPr>
              <a:t>Reflections and Future Aspirations</a:t>
            </a:r>
            <a:endParaRPr b="1">
              <a:solidFill>
                <a:srgbClr val="A6CEFE"/>
              </a:solidFill>
            </a:endParaRPr>
          </a:p>
        </p:txBody>
      </p:sp>
      <p:sp>
        <p:nvSpPr>
          <p:cNvPr id="201" name="Google Shape;201;p26"/>
          <p:cNvSpPr/>
          <p:nvPr/>
        </p:nvSpPr>
        <p:spPr>
          <a:xfrm>
            <a:off x="176350" y="917400"/>
            <a:ext cx="2045400" cy="422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2" name="Google Shape;202;p26"/>
          <p:cNvSpPr/>
          <p:nvPr/>
        </p:nvSpPr>
        <p:spPr>
          <a:xfrm>
            <a:off x="6888025" y="917400"/>
            <a:ext cx="2045400" cy="422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3" name="Google Shape;203;p26"/>
          <p:cNvSpPr/>
          <p:nvPr/>
        </p:nvSpPr>
        <p:spPr>
          <a:xfrm>
            <a:off x="4673525" y="917400"/>
            <a:ext cx="2045400" cy="422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4" name="Google Shape;204;p26"/>
          <p:cNvSpPr/>
          <p:nvPr/>
        </p:nvSpPr>
        <p:spPr>
          <a:xfrm>
            <a:off x="2424938" y="917400"/>
            <a:ext cx="2045400" cy="42261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5" name="Google Shape;205;p26"/>
          <p:cNvSpPr txBox="1"/>
          <p:nvPr/>
        </p:nvSpPr>
        <p:spPr>
          <a:xfrm>
            <a:off x="285750" y="1383625"/>
            <a:ext cx="1819800" cy="375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300" b="1">
                <a:solidFill>
                  <a:srgbClr val="013350"/>
                </a:solidFill>
              </a:rPr>
              <a:t>Strengthening Relationships Across Directorates</a:t>
            </a:r>
            <a:endParaRPr sz="1300" b="1">
              <a:solidFill>
                <a:srgbClr val="013350"/>
              </a:solidFill>
            </a:endParaRPr>
          </a:p>
          <a:p>
            <a:pPr marL="0" lvl="0" indent="0" algn="l" rtl="0">
              <a:lnSpc>
                <a:spcPct val="115000"/>
              </a:lnSpc>
              <a:spcBef>
                <a:spcPts val="0"/>
              </a:spcBef>
              <a:spcAft>
                <a:spcPts val="0"/>
              </a:spcAft>
              <a:buNone/>
            </a:pPr>
            <a:endParaRPr sz="1300" b="1">
              <a:solidFill>
                <a:srgbClr val="013350"/>
              </a:solidFill>
            </a:endParaRPr>
          </a:p>
          <a:p>
            <a:pPr marL="0" lvl="0" indent="0" algn="ctr" rtl="0">
              <a:lnSpc>
                <a:spcPct val="115000"/>
              </a:lnSpc>
              <a:spcBef>
                <a:spcPts val="0"/>
              </a:spcBef>
              <a:spcAft>
                <a:spcPts val="0"/>
              </a:spcAft>
              <a:buClr>
                <a:schemeClr val="dk1"/>
              </a:buClr>
              <a:buSzPts val="1100"/>
              <a:buFont typeface="Arial"/>
              <a:buNone/>
            </a:pPr>
            <a:r>
              <a:rPr lang="en-GB" sz="1300">
                <a:solidFill>
                  <a:srgbClr val="013350"/>
                </a:solidFill>
              </a:rPr>
              <a:t>An enjoyable experience that fosters social interaction among colleagues who don't typically work together, strengthening both personal and professional relationships.</a:t>
            </a:r>
            <a:endParaRPr sz="1800">
              <a:solidFill>
                <a:srgbClr val="013350"/>
              </a:solidFill>
            </a:endParaRPr>
          </a:p>
        </p:txBody>
      </p:sp>
      <p:sp>
        <p:nvSpPr>
          <p:cNvPr id="206" name="Google Shape;206;p26"/>
          <p:cNvSpPr txBox="1"/>
          <p:nvPr/>
        </p:nvSpPr>
        <p:spPr>
          <a:xfrm>
            <a:off x="2537750" y="1383625"/>
            <a:ext cx="1819800" cy="375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300" b="1">
                <a:solidFill>
                  <a:srgbClr val="013350"/>
                </a:solidFill>
              </a:rPr>
              <a:t>Shaping a Culture of Continuous Learning and Support</a:t>
            </a:r>
            <a:endParaRPr sz="1300" b="1">
              <a:solidFill>
                <a:srgbClr val="013350"/>
              </a:solidFill>
            </a:endParaRPr>
          </a:p>
          <a:p>
            <a:pPr marL="0" lvl="0" indent="0" algn="ctr" rtl="0">
              <a:lnSpc>
                <a:spcPct val="115000"/>
              </a:lnSpc>
              <a:spcBef>
                <a:spcPts val="0"/>
              </a:spcBef>
              <a:spcAft>
                <a:spcPts val="0"/>
              </a:spcAft>
              <a:buNone/>
            </a:pPr>
            <a:endParaRPr sz="1300" b="1">
              <a:solidFill>
                <a:srgbClr val="013350"/>
              </a:solidFill>
            </a:endParaRPr>
          </a:p>
          <a:p>
            <a:pPr marL="0" lvl="0" indent="0" algn="ctr" rtl="0">
              <a:lnSpc>
                <a:spcPct val="115000"/>
              </a:lnSpc>
              <a:spcBef>
                <a:spcPts val="0"/>
              </a:spcBef>
              <a:spcAft>
                <a:spcPts val="0"/>
              </a:spcAft>
              <a:buClr>
                <a:schemeClr val="dk1"/>
              </a:buClr>
              <a:buSzPts val="1100"/>
              <a:buFont typeface="Arial"/>
              <a:buNone/>
            </a:pPr>
            <a:r>
              <a:rPr lang="en-GB" sz="1300" b="1">
                <a:solidFill>
                  <a:srgbClr val="013350"/>
                </a:solidFill>
              </a:rPr>
              <a:t> </a:t>
            </a:r>
            <a:r>
              <a:rPr lang="en-GB" sz="1300">
                <a:solidFill>
                  <a:srgbClr val="013350"/>
                </a:solidFill>
              </a:rPr>
              <a:t>It's exciting to be part of a group entrusted with such responsibility and to play a role in shaping a culture of continuous learning and support. </a:t>
            </a:r>
            <a:endParaRPr sz="1300">
              <a:solidFill>
                <a:srgbClr val="013350"/>
              </a:solidFill>
            </a:endParaRPr>
          </a:p>
          <a:p>
            <a:pPr marL="0" lvl="0" indent="0" algn="ctr" rtl="0">
              <a:lnSpc>
                <a:spcPct val="115000"/>
              </a:lnSpc>
              <a:spcBef>
                <a:spcPts val="0"/>
              </a:spcBef>
              <a:spcAft>
                <a:spcPts val="0"/>
              </a:spcAft>
              <a:buNone/>
            </a:pPr>
            <a:endParaRPr sz="1300" b="1">
              <a:solidFill>
                <a:srgbClr val="013350"/>
              </a:solidFill>
            </a:endParaRPr>
          </a:p>
        </p:txBody>
      </p:sp>
      <p:sp>
        <p:nvSpPr>
          <p:cNvPr id="207" name="Google Shape;207;p26"/>
          <p:cNvSpPr txBox="1"/>
          <p:nvPr/>
        </p:nvSpPr>
        <p:spPr>
          <a:xfrm>
            <a:off x="4769300" y="1383625"/>
            <a:ext cx="1819800" cy="375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300" b="1">
                <a:solidFill>
                  <a:srgbClr val="013350"/>
                </a:solidFill>
              </a:rPr>
              <a:t>Leadership Support</a:t>
            </a:r>
            <a:endParaRPr sz="1300">
              <a:solidFill>
                <a:srgbClr val="013350"/>
              </a:solidFill>
            </a:endParaRPr>
          </a:p>
          <a:p>
            <a:pPr marL="0" lvl="0" indent="0" algn="ctr" rtl="0">
              <a:lnSpc>
                <a:spcPct val="115000"/>
              </a:lnSpc>
              <a:spcBef>
                <a:spcPts val="0"/>
              </a:spcBef>
              <a:spcAft>
                <a:spcPts val="0"/>
              </a:spcAft>
              <a:buNone/>
            </a:pPr>
            <a:endParaRPr sz="1300">
              <a:solidFill>
                <a:srgbClr val="013350"/>
              </a:solidFill>
            </a:endParaRPr>
          </a:p>
          <a:p>
            <a:pPr marL="0" lvl="0" indent="0" algn="ctr" rtl="0">
              <a:lnSpc>
                <a:spcPct val="115000"/>
              </a:lnSpc>
              <a:spcBef>
                <a:spcPts val="0"/>
              </a:spcBef>
              <a:spcAft>
                <a:spcPts val="0"/>
              </a:spcAft>
              <a:buClr>
                <a:schemeClr val="dk1"/>
              </a:buClr>
              <a:buSzPts val="1100"/>
              <a:buFont typeface="Arial"/>
              <a:buNone/>
            </a:pPr>
            <a:r>
              <a:rPr lang="en-GB" sz="1300">
                <a:solidFill>
                  <a:srgbClr val="013350"/>
                </a:solidFill>
              </a:rPr>
              <a:t>The leadership team has recognised our achievements to date, setting a strong foundation for the creation of more peer-led groups within the library. </a:t>
            </a:r>
            <a:endParaRPr sz="1300">
              <a:solidFill>
                <a:srgbClr val="013350"/>
              </a:solidFill>
            </a:endParaRPr>
          </a:p>
          <a:p>
            <a:pPr marL="0" lvl="0" indent="0" algn="ctr" rtl="0">
              <a:lnSpc>
                <a:spcPct val="115000"/>
              </a:lnSpc>
              <a:spcBef>
                <a:spcPts val="0"/>
              </a:spcBef>
              <a:spcAft>
                <a:spcPts val="0"/>
              </a:spcAft>
              <a:buNone/>
            </a:pPr>
            <a:endParaRPr sz="1300" b="1">
              <a:solidFill>
                <a:srgbClr val="013350"/>
              </a:solidFill>
            </a:endParaRPr>
          </a:p>
        </p:txBody>
      </p:sp>
      <p:sp>
        <p:nvSpPr>
          <p:cNvPr id="208" name="Google Shape;208;p26"/>
          <p:cNvSpPr txBox="1"/>
          <p:nvPr/>
        </p:nvSpPr>
        <p:spPr>
          <a:xfrm>
            <a:off x="7034900" y="1383625"/>
            <a:ext cx="1819800" cy="375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GB" sz="1300" b="1">
                <a:solidFill>
                  <a:srgbClr val="013350"/>
                </a:solidFill>
              </a:rPr>
              <a:t>Long-term Vision</a:t>
            </a:r>
            <a:endParaRPr sz="1300" b="1">
              <a:solidFill>
                <a:srgbClr val="013350"/>
              </a:solidFill>
            </a:endParaRPr>
          </a:p>
          <a:p>
            <a:pPr marL="0" lvl="0" indent="0" algn="ctr" rtl="0">
              <a:lnSpc>
                <a:spcPct val="115000"/>
              </a:lnSpc>
              <a:spcBef>
                <a:spcPts val="0"/>
              </a:spcBef>
              <a:spcAft>
                <a:spcPts val="0"/>
              </a:spcAft>
              <a:buNone/>
            </a:pPr>
            <a:endParaRPr sz="1300" b="1">
              <a:solidFill>
                <a:srgbClr val="013350"/>
              </a:solidFill>
            </a:endParaRPr>
          </a:p>
          <a:p>
            <a:pPr marL="0" lvl="0" indent="0" algn="ctr" rtl="0">
              <a:lnSpc>
                <a:spcPct val="115000"/>
              </a:lnSpc>
              <a:spcBef>
                <a:spcPts val="0"/>
              </a:spcBef>
              <a:spcAft>
                <a:spcPts val="0"/>
              </a:spcAft>
              <a:buClr>
                <a:schemeClr val="dk1"/>
              </a:buClr>
              <a:buSzPts val="1100"/>
              <a:buFont typeface="Arial"/>
              <a:buNone/>
            </a:pPr>
            <a:r>
              <a:rPr lang="en-GB" sz="1300">
                <a:solidFill>
                  <a:srgbClr val="013350"/>
                </a:solidFill>
              </a:rPr>
              <a:t>We are committed to continually championing internal talent, promoting ongoing learning, and fostering a collaborative learning culture for the future.</a:t>
            </a:r>
            <a:endParaRPr sz="1100">
              <a:solidFill>
                <a:srgbClr val="013350"/>
              </a:solidFill>
              <a:latin typeface="Calibri"/>
              <a:ea typeface="Calibri"/>
              <a:cs typeface="Calibri"/>
              <a:sym typeface="Calibri"/>
            </a:endParaRPr>
          </a:p>
          <a:p>
            <a:pPr marL="0" lvl="0" indent="0" algn="ctr" rtl="0">
              <a:spcBef>
                <a:spcPts val="0"/>
              </a:spcBef>
              <a:spcAft>
                <a:spcPts val="0"/>
              </a:spcAft>
              <a:buClr>
                <a:schemeClr val="dk1"/>
              </a:buClr>
              <a:buSzPts val="1100"/>
              <a:buFont typeface="Arial"/>
              <a:buNone/>
            </a:pPr>
            <a:endParaRPr sz="1200">
              <a:solidFill>
                <a:srgbClr val="013350"/>
              </a:solidFill>
            </a:endParaRPr>
          </a:p>
          <a:p>
            <a:pPr marL="0" lvl="0" indent="0" algn="ctr" rtl="0">
              <a:lnSpc>
                <a:spcPct val="115000"/>
              </a:lnSpc>
              <a:spcBef>
                <a:spcPts val="0"/>
              </a:spcBef>
              <a:spcAft>
                <a:spcPts val="0"/>
              </a:spcAft>
              <a:buNone/>
            </a:pPr>
            <a:endParaRPr sz="1300" b="1">
              <a:solidFill>
                <a:srgbClr val="013350"/>
              </a:solidFill>
            </a:endParaRPr>
          </a:p>
        </p:txBody>
      </p:sp>
      <p:sp>
        <p:nvSpPr>
          <p:cNvPr id="209" name="Google Shape;209;p26"/>
          <p:cNvSpPr/>
          <p:nvPr/>
        </p:nvSpPr>
        <p:spPr>
          <a:xfrm>
            <a:off x="176350" y="917400"/>
            <a:ext cx="2045400" cy="2406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6"/>
          <p:cNvSpPr/>
          <p:nvPr/>
        </p:nvSpPr>
        <p:spPr>
          <a:xfrm>
            <a:off x="2424950" y="917400"/>
            <a:ext cx="2045400" cy="2406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1" name="Google Shape;211;p26"/>
          <p:cNvSpPr/>
          <p:nvPr/>
        </p:nvSpPr>
        <p:spPr>
          <a:xfrm>
            <a:off x="4673525" y="917400"/>
            <a:ext cx="2045400" cy="2406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2" name="Google Shape;212;p26"/>
          <p:cNvSpPr/>
          <p:nvPr/>
        </p:nvSpPr>
        <p:spPr>
          <a:xfrm>
            <a:off x="6888050" y="917400"/>
            <a:ext cx="2045400" cy="2406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218" name="Google Shape;218;p2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9" name="Google Shape;219;p27"/>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85F66"/>
        </a:solidFill>
        <a:effectLst/>
      </p:bgPr>
    </p:bg>
    <p:spTree>
      <p:nvGrpSpPr>
        <p:cNvPr id="1" name="Shape 58"/>
        <p:cNvGrpSpPr/>
        <p:nvPr/>
      </p:nvGrpSpPr>
      <p:grpSpPr>
        <a:xfrm>
          <a:off x="0" y="0"/>
          <a:ext cx="0" cy="0"/>
          <a:chOff x="0" y="0"/>
          <a:chExt cx="0" cy="0"/>
        </a:xfrm>
      </p:grpSpPr>
      <p:sp>
        <p:nvSpPr>
          <p:cNvPr id="59" name="Google Shape;59;p14"/>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60" name="Google Shape;60;p14"/>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61" name="Google Shape;61;p14"/>
          <p:cNvPicPr preferRelativeResize="0"/>
          <p:nvPr/>
        </p:nvPicPr>
        <p:blipFill>
          <a:blip r:embed="rId3">
            <a:alphaModFix/>
          </a:blip>
          <a:stretch>
            <a:fillRect/>
          </a:stretch>
        </p:blipFill>
        <p:spPr>
          <a:xfrm>
            <a:off x="0" y="0"/>
            <a:ext cx="9144000" cy="5143500"/>
          </a:xfrm>
          <a:prstGeom prst="rect">
            <a:avLst/>
          </a:prstGeom>
          <a:noFill/>
          <a:ln>
            <a:noFill/>
          </a:ln>
        </p:spPr>
      </p:pic>
      <p:sp>
        <p:nvSpPr>
          <p:cNvPr id="62" name="Google Shape;62;p14"/>
          <p:cNvSpPr txBox="1"/>
          <p:nvPr/>
        </p:nvSpPr>
        <p:spPr>
          <a:xfrm>
            <a:off x="5837300" y="421100"/>
            <a:ext cx="32334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a:solidFill>
                  <a:srgbClr val="013350"/>
                </a:solidFill>
              </a:rPr>
              <a:t>DCU ranked as Ireland’s Top Young University and 59th globally (Times Higher Young University Ranking, 2024)</a:t>
            </a:r>
            <a:endParaRPr sz="1800">
              <a:solidFill>
                <a:srgbClr val="013350"/>
              </a:solidFill>
            </a:endParaRPr>
          </a:p>
        </p:txBody>
      </p:sp>
      <p:sp>
        <p:nvSpPr>
          <p:cNvPr id="63" name="Google Shape;63;p14"/>
          <p:cNvSpPr txBox="1"/>
          <p:nvPr/>
        </p:nvSpPr>
        <p:spPr>
          <a:xfrm>
            <a:off x="5837300" y="1374563"/>
            <a:ext cx="32334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a:solidFill>
                  <a:srgbClr val="013350"/>
                </a:solidFill>
              </a:rPr>
              <a:t>DCU ranked in the top 400 universities worldwide (Times Higher Education World University Rankings)</a:t>
            </a:r>
            <a:endParaRPr sz="1800">
              <a:solidFill>
                <a:srgbClr val="013350"/>
              </a:solidFill>
            </a:endParaRPr>
          </a:p>
        </p:txBody>
      </p:sp>
      <p:sp>
        <p:nvSpPr>
          <p:cNvPr id="64" name="Google Shape;64;p14"/>
          <p:cNvSpPr txBox="1"/>
          <p:nvPr/>
        </p:nvSpPr>
        <p:spPr>
          <a:xfrm>
            <a:off x="5837300" y="2328050"/>
            <a:ext cx="32334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a:solidFill>
                  <a:srgbClr val="013350"/>
                </a:solidFill>
              </a:rPr>
              <a:t>DCU ranked 1st in Ireland for Student experience at the Education Awards 2022</a:t>
            </a:r>
            <a:endParaRPr sz="1800">
              <a:solidFill>
                <a:srgbClr val="013350"/>
              </a:solidFill>
            </a:endParaRPr>
          </a:p>
        </p:txBody>
      </p:sp>
      <p:sp>
        <p:nvSpPr>
          <p:cNvPr id="65" name="Google Shape;65;p14"/>
          <p:cNvSpPr txBox="1"/>
          <p:nvPr/>
        </p:nvSpPr>
        <p:spPr>
          <a:xfrm>
            <a:off x="5837300" y="3120638"/>
            <a:ext cx="32334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a:solidFill>
                  <a:srgbClr val="013350"/>
                </a:solidFill>
              </a:rPr>
              <a:t>DCU ranked 1st in Ireland and 23rd in the World for Graduate Employability (QS Graduate Employability Rankings, 2022)</a:t>
            </a:r>
            <a:endParaRPr sz="1800">
              <a:solidFill>
                <a:srgbClr val="013350"/>
              </a:solidFill>
            </a:endParaRPr>
          </a:p>
        </p:txBody>
      </p:sp>
      <p:sp>
        <p:nvSpPr>
          <p:cNvPr id="66" name="Google Shape;66;p14"/>
          <p:cNvSpPr txBox="1"/>
          <p:nvPr/>
        </p:nvSpPr>
        <p:spPr>
          <a:xfrm>
            <a:off x="5837300" y="4146150"/>
            <a:ext cx="3233400" cy="7926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sz="1100">
                <a:solidFill>
                  <a:srgbClr val="013350"/>
                </a:solidFill>
              </a:rPr>
              <a:t>DCU Business School ranked in the top 1% of business schools globally </a:t>
            </a:r>
            <a:endParaRPr sz="1800">
              <a:solidFill>
                <a:srgbClr val="01335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72" name="Google Shape;72;p15"/>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73" name="Google Shape;73;p15"/>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16"/>
          <p:cNvSpPr txBox="1">
            <a:spLocks noGrp="1"/>
          </p:cNvSpPr>
          <p:nvPr>
            <p:ph type="ctrTitle"/>
          </p:nvPr>
        </p:nvSpPr>
        <p:spPr>
          <a:xfrm>
            <a:off x="377200" y="191025"/>
            <a:ext cx="8200800" cy="61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500" b="1">
                <a:solidFill>
                  <a:srgbClr val="013350"/>
                </a:solidFill>
              </a:rPr>
              <a:t>Evolving Tomorrow’s Skills Today </a:t>
            </a:r>
            <a:endParaRPr sz="2500" b="1">
              <a:solidFill>
                <a:srgbClr val="013350"/>
              </a:solidFill>
            </a:endParaRPr>
          </a:p>
        </p:txBody>
      </p:sp>
      <p:sp>
        <p:nvSpPr>
          <p:cNvPr id="79" name="Google Shape;79;p16"/>
          <p:cNvSpPr txBox="1">
            <a:spLocks noGrp="1"/>
          </p:cNvSpPr>
          <p:nvPr>
            <p:ph type="subTitle" idx="1"/>
          </p:nvPr>
        </p:nvSpPr>
        <p:spPr>
          <a:xfrm>
            <a:off x="272350" y="1829850"/>
            <a:ext cx="8520600" cy="2757900"/>
          </a:xfrm>
          <a:prstGeom prst="rect">
            <a:avLst/>
          </a:prstGeom>
        </p:spPr>
        <p:txBody>
          <a:bodyPr spcFirstLastPara="1" wrap="square" lIns="91425" tIns="91425" rIns="91425" bIns="91425" anchor="t" anchorCtr="0">
            <a:noAutofit/>
          </a:bodyPr>
          <a:lstStyle/>
          <a:p>
            <a:pPr marL="457200" lvl="0" indent="-311150" algn="just" rtl="0">
              <a:lnSpc>
                <a:spcPct val="115000"/>
              </a:lnSpc>
              <a:spcBef>
                <a:spcPts val="0"/>
              </a:spcBef>
              <a:spcAft>
                <a:spcPts val="0"/>
              </a:spcAft>
              <a:buClr>
                <a:srgbClr val="013350"/>
              </a:buClr>
              <a:buSzPts val="1300"/>
              <a:buChar char="■"/>
            </a:pPr>
            <a:r>
              <a:rPr lang="en-GB" sz="1300">
                <a:solidFill>
                  <a:srgbClr val="013350"/>
                </a:solidFill>
              </a:rPr>
              <a:t>Soft Skills - Flexibility, Self-Confidence, Self-Motivation and Resilience.</a:t>
            </a:r>
            <a:endParaRPr sz="1300">
              <a:solidFill>
                <a:srgbClr val="013350"/>
              </a:solidFill>
            </a:endParaRPr>
          </a:p>
          <a:p>
            <a:pPr marL="457200" lvl="0" indent="0" algn="just" rtl="0">
              <a:lnSpc>
                <a:spcPct val="115000"/>
              </a:lnSpc>
              <a:spcBef>
                <a:spcPts val="600"/>
              </a:spcBef>
              <a:spcAft>
                <a:spcPts val="0"/>
              </a:spcAft>
              <a:buNone/>
            </a:pPr>
            <a:endParaRPr sz="1300">
              <a:solidFill>
                <a:srgbClr val="013350"/>
              </a:solidFill>
            </a:endParaRPr>
          </a:p>
          <a:p>
            <a:pPr marL="457200" lvl="0" indent="-311150" algn="just" rtl="0">
              <a:lnSpc>
                <a:spcPct val="115000"/>
              </a:lnSpc>
              <a:spcBef>
                <a:spcPts val="600"/>
              </a:spcBef>
              <a:spcAft>
                <a:spcPts val="0"/>
              </a:spcAft>
              <a:buClr>
                <a:srgbClr val="013350"/>
              </a:buClr>
              <a:buSzPts val="1300"/>
              <a:buChar char="■"/>
            </a:pPr>
            <a:r>
              <a:rPr lang="en-GB" sz="1300">
                <a:solidFill>
                  <a:srgbClr val="013350"/>
                </a:solidFill>
              </a:rPr>
              <a:t>ALA list ‘lifelong learning and continuing education’ and ‘technological knowledge and skills’ in its core competencies (</a:t>
            </a:r>
            <a:r>
              <a:rPr lang="en-GB" sz="1300" b="1">
                <a:solidFill>
                  <a:srgbClr val="013350"/>
                </a:solidFill>
              </a:rPr>
              <a:t>ALA 2022</a:t>
            </a:r>
            <a:r>
              <a:rPr lang="en-GB" sz="1300">
                <a:solidFill>
                  <a:srgbClr val="013350"/>
                </a:solidFill>
              </a:rPr>
              <a:t>)</a:t>
            </a:r>
            <a:endParaRPr sz="1300">
              <a:solidFill>
                <a:srgbClr val="013350"/>
              </a:solidFill>
            </a:endParaRPr>
          </a:p>
          <a:p>
            <a:pPr marL="457200" lvl="0" indent="0" algn="just" rtl="0">
              <a:lnSpc>
                <a:spcPct val="115000"/>
              </a:lnSpc>
              <a:spcBef>
                <a:spcPts val="600"/>
              </a:spcBef>
              <a:spcAft>
                <a:spcPts val="0"/>
              </a:spcAft>
              <a:buNone/>
            </a:pPr>
            <a:endParaRPr sz="1300">
              <a:solidFill>
                <a:srgbClr val="013350"/>
              </a:solidFill>
            </a:endParaRPr>
          </a:p>
          <a:p>
            <a:pPr marL="457200" lvl="0" indent="-311150" algn="just" rtl="0">
              <a:lnSpc>
                <a:spcPct val="115000"/>
              </a:lnSpc>
              <a:spcBef>
                <a:spcPts val="600"/>
              </a:spcBef>
              <a:spcAft>
                <a:spcPts val="0"/>
              </a:spcAft>
              <a:buClr>
                <a:srgbClr val="013350"/>
              </a:buClr>
              <a:buSzPts val="1300"/>
              <a:buChar char="■"/>
            </a:pPr>
            <a:r>
              <a:rPr lang="en-GB" sz="1300">
                <a:solidFill>
                  <a:srgbClr val="013350"/>
                </a:solidFill>
              </a:rPr>
              <a:t>‘From public perception of library as place to collections, services, and modes of instruction or information delivery, virtually every aspect of library operations has undergone significant  transformation—all in  order  to  meet  the  information and  learning needs  of increasingly diverse library service communities’ (</a:t>
            </a:r>
            <a:r>
              <a:rPr lang="en-GB" sz="1300" b="1">
                <a:solidFill>
                  <a:srgbClr val="013350"/>
                </a:solidFill>
              </a:rPr>
              <a:t>Trembach 2024</a:t>
            </a:r>
            <a:r>
              <a:rPr lang="en-GB" sz="1300">
                <a:solidFill>
                  <a:srgbClr val="013350"/>
                </a:solidFill>
              </a:rPr>
              <a:t> p. 148).</a:t>
            </a:r>
            <a:endParaRPr sz="1300">
              <a:solidFill>
                <a:srgbClr val="013350"/>
              </a:solidFill>
            </a:endParaRPr>
          </a:p>
          <a:p>
            <a:pPr marL="0" lvl="0" indent="0" algn="just" rtl="0">
              <a:lnSpc>
                <a:spcPct val="115000"/>
              </a:lnSpc>
              <a:spcBef>
                <a:spcPts val="600"/>
              </a:spcBef>
              <a:spcAft>
                <a:spcPts val="0"/>
              </a:spcAft>
              <a:buNone/>
            </a:pPr>
            <a:endParaRPr sz="1600">
              <a:solidFill>
                <a:srgbClr val="013350"/>
              </a:solidFill>
              <a:latin typeface="Open Sans"/>
              <a:ea typeface="Open Sans"/>
              <a:cs typeface="Open Sans"/>
              <a:sym typeface="Open Sans"/>
            </a:endParaRPr>
          </a:p>
          <a:p>
            <a:pPr marL="457200" lvl="0" indent="0" algn="just" rtl="0">
              <a:lnSpc>
                <a:spcPct val="115000"/>
              </a:lnSpc>
              <a:spcBef>
                <a:spcPts val="600"/>
              </a:spcBef>
              <a:spcAft>
                <a:spcPts val="0"/>
              </a:spcAft>
              <a:buNone/>
            </a:pPr>
            <a:endParaRPr sz="1300">
              <a:solidFill>
                <a:schemeClr val="dk1"/>
              </a:solidFill>
            </a:endParaRPr>
          </a:p>
        </p:txBody>
      </p:sp>
      <p:pic>
        <p:nvPicPr>
          <p:cNvPr id="80" name="Google Shape;80;p16"/>
          <p:cNvPicPr preferRelativeResize="0"/>
          <p:nvPr/>
        </p:nvPicPr>
        <p:blipFill>
          <a:blip r:embed="rId3">
            <a:alphaModFix/>
          </a:blip>
          <a:stretch>
            <a:fillRect/>
          </a:stretch>
        </p:blipFill>
        <p:spPr>
          <a:xfrm>
            <a:off x="479750" y="932074"/>
            <a:ext cx="8200800" cy="54647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Google Shape;85;p17"/>
          <p:cNvPicPr preferRelativeResize="0"/>
          <p:nvPr/>
        </p:nvPicPr>
        <p:blipFill>
          <a:blip r:embed="rId3">
            <a:alphaModFix/>
          </a:blip>
          <a:stretch>
            <a:fillRect/>
          </a:stretch>
        </p:blipFill>
        <p:spPr>
          <a:xfrm>
            <a:off x="0" y="0"/>
            <a:ext cx="9144000" cy="5143500"/>
          </a:xfrm>
          <a:prstGeom prst="rect">
            <a:avLst/>
          </a:prstGeom>
          <a:noFill/>
          <a:ln>
            <a:noFill/>
          </a:ln>
        </p:spPr>
      </p:pic>
      <p:sp>
        <p:nvSpPr>
          <p:cNvPr id="86" name="Google Shape;86;p17"/>
          <p:cNvSpPr txBox="1">
            <a:spLocks noGrp="1"/>
          </p:cNvSpPr>
          <p:nvPr>
            <p:ph type="subTitle" idx="1"/>
          </p:nvPr>
        </p:nvSpPr>
        <p:spPr>
          <a:xfrm>
            <a:off x="311700" y="908000"/>
            <a:ext cx="8520600" cy="792600"/>
          </a:xfrm>
          <a:prstGeom prst="rect">
            <a:avLst/>
          </a:prstGeom>
        </p:spPr>
        <p:txBody>
          <a:bodyPr spcFirstLastPara="1" wrap="square" lIns="91425" tIns="91425" rIns="91425" bIns="91425" anchor="t" anchorCtr="0">
            <a:normAutofit/>
          </a:bodyPr>
          <a:lstStyle/>
          <a:p>
            <a:pPr marL="0" lvl="0" indent="0" algn="just" rtl="0">
              <a:lnSpc>
                <a:spcPct val="115000"/>
              </a:lnSpc>
              <a:spcBef>
                <a:spcPts val="0"/>
              </a:spcBef>
              <a:spcAft>
                <a:spcPts val="600"/>
              </a:spcAft>
              <a:buNone/>
            </a:pPr>
            <a:r>
              <a:rPr lang="en-GB" sz="1300">
                <a:solidFill>
                  <a:srgbClr val="013350"/>
                </a:solidFill>
              </a:rPr>
              <a:t>The LDWG was created in order to ‘support and promote a culture of continuous learning that facilitates the ongoing development of the skills, knowledge and expertise of all staff’.</a:t>
            </a:r>
            <a:endParaRPr sz="1300">
              <a:solidFill>
                <a:srgbClr val="013350"/>
              </a:solidFill>
            </a:endParaRPr>
          </a:p>
        </p:txBody>
      </p:sp>
      <p:sp>
        <p:nvSpPr>
          <p:cNvPr id="87" name="Google Shape;87;p17"/>
          <p:cNvSpPr txBox="1">
            <a:spLocks noGrp="1"/>
          </p:cNvSpPr>
          <p:nvPr>
            <p:ph type="ctrTitle"/>
          </p:nvPr>
        </p:nvSpPr>
        <p:spPr>
          <a:xfrm>
            <a:off x="311700" y="258375"/>
            <a:ext cx="8200800" cy="613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GB" sz="2500" b="1">
                <a:solidFill>
                  <a:srgbClr val="013350"/>
                </a:solidFill>
              </a:rPr>
              <a:t>LDWG: Aims and Objectives</a:t>
            </a:r>
            <a:endParaRPr sz="2500" b="1">
              <a:solidFill>
                <a:srgbClr val="013350"/>
              </a:solidFill>
            </a:endParaRPr>
          </a:p>
        </p:txBody>
      </p:sp>
      <p:sp>
        <p:nvSpPr>
          <p:cNvPr id="88" name="Google Shape;88;p17"/>
          <p:cNvSpPr/>
          <p:nvPr/>
        </p:nvSpPr>
        <p:spPr>
          <a:xfrm>
            <a:off x="471875" y="2131325"/>
            <a:ext cx="1895400" cy="2642400"/>
          </a:xfrm>
          <a:prstGeom prst="rect">
            <a:avLst/>
          </a:prstGeom>
          <a:solidFill>
            <a:srgbClr val="013350"/>
          </a:solidFill>
          <a:ln w="9525" cap="flat" cmpd="sng">
            <a:solidFill>
              <a:srgbClr val="0133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sz="1200">
              <a:solidFill>
                <a:schemeClr val="lt1"/>
              </a:solidFill>
            </a:endParaRPr>
          </a:p>
        </p:txBody>
      </p:sp>
      <p:sp>
        <p:nvSpPr>
          <p:cNvPr id="89" name="Google Shape;89;p17"/>
          <p:cNvSpPr/>
          <p:nvPr/>
        </p:nvSpPr>
        <p:spPr>
          <a:xfrm>
            <a:off x="2566500" y="1654550"/>
            <a:ext cx="1895400" cy="2642400"/>
          </a:xfrm>
          <a:prstGeom prst="rect">
            <a:avLst/>
          </a:prstGeom>
          <a:solidFill>
            <a:srgbClr val="013350"/>
          </a:solidFill>
          <a:ln w="9525" cap="flat" cmpd="sng">
            <a:solidFill>
              <a:srgbClr val="0133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0" name="Google Shape;90;p17"/>
          <p:cNvSpPr/>
          <p:nvPr/>
        </p:nvSpPr>
        <p:spPr>
          <a:xfrm>
            <a:off x="4700975" y="2131325"/>
            <a:ext cx="1895400" cy="2642400"/>
          </a:xfrm>
          <a:prstGeom prst="rect">
            <a:avLst/>
          </a:prstGeom>
          <a:solidFill>
            <a:srgbClr val="013350"/>
          </a:solidFill>
          <a:ln w="9525" cap="flat" cmpd="sng">
            <a:solidFill>
              <a:srgbClr val="0133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1" name="Google Shape;91;p17"/>
          <p:cNvSpPr/>
          <p:nvPr/>
        </p:nvSpPr>
        <p:spPr>
          <a:xfrm>
            <a:off x="6835450" y="1654550"/>
            <a:ext cx="1895400" cy="2642400"/>
          </a:xfrm>
          <a:prstGeom prst="rect">
            <a:avLst/>
          </a:prstGeom>
          <a:solidFill>
            <a:srgbClr val="013350"/>
          </a:solidFill>
          <a:ln w="9525" cap="flat" cmpd="sng">
            <a:solidFill>
              <a:srgbClr val="01335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2" name="Google Shape;92;p17"/>
          <p:cNvSpPr/>
          <p:nvPr/>
        </p:nvSpPr>
        <p:spPr>
          <a:xfrm>
            <a:off x="471875" y="2131325"/>
            <a:ext cx="243900" cy="21657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3" name="Google Shape;93;p17"/>
          <p:cNvSpPr/>
          <p:nvPr/>
        </p:nvSpPr>
        <p:spPr>
          <a:xfrm>
            <a:off x="2566500" y="2131325"/>
            <a:ext cx="243900" cy="21657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4" name="Google Shape;94;p17"/>
          <p:cNvSpPr/>
          <p:nvPr/>
        </p:nvSpPr>
        <p:spPr>
          <a:xfrm>
            <a:off x="6835450" y="2131325"/>
            <a:ext cx="243900" cy="21657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5" name="Google Shape;95;p17"/>
          <p:cNvSpPr/>
          <p:nvPr/>
        </p:nvSpPr>
        <p:spPr>
          <a:xfrm>
            <a:off x="4700975" y="2131325"/>
            <a:ext cx="243900" cy="2165700"/>
          </a:xfrm>
          <a:prstGeom prst="rect">
            <a:avLst/>
          </a:prstGeom>
          <a:solidFill>
            <a:srgbClr val="FFA6CA"/>
          </a:solidFill>
          <a:ln w="9525" cap="flat" cmpd="sng">
            <a:solidFill>
              <a:srgbClr val="FFA6C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96" name="Google Shape;96;p17"/>
          <p:cNvSpPr txBox="1"/>
          <p:nvPr/>
        </p:nvSpPr>
        <p:spPr>
          <a:xfrm>
            <a:off x="825775" y="3177325"/>
            <a:ext cx="1455000" cy="147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lt1"/>
                </a:solidFill>
              </a:rPr>
              <a:t>Be champions for, and promote the development of a supportive L&amp;D culture within DCU Library</a:t>
            </a:r>
            <a:endParaRPr sz="1200">
              <a:solidFill>
                <a:schemeClr val="lt1"/>
              </a:solidFill>
            </a:endParaRPr>
          </a:p>
        </p:txBody>
      </p:sp>
      <p:sp>
        <p:nvSpPr>
          <p:cNvPr id="97" name="Google Shape;97;p17"/>
          <p:cNvSpPr txBox="1"/>
          <p:nvPr/>
        </p:nvSpPr>
        <p:spPr>
          <a:xfrm>
            <a:off x="2912900" y="2621725"/>
            <a:ext cx="1455000" cy="16455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lt1"/>
                </a:solidFill>
              </a:rPr>
              <a:t>Identify common L&amp;D needs that could be effectively addressed at an organisational level</a:t>
            </a:r>
            <a:endParaRPr sz="1200">
              <a:solidFill>
                <a:schemeClr val="lt1"/>
              </a:solidFill>
            </a:endParaRPr>
          </a:p>
        </p:txBody>
      </p:sp>
      <p:sp>
        <p:nvSpPr>
          <p:cNvPr id="98" name="Google Shape;98;p17"/>
          <p:cNvSpPr txBox="1"/>
          <p:nvPr/>
        </p:nvSpPr>
        <p:spPr>
          <a:xfrm>
            <a:off x="5055050" y="3177325"/>
            <a:ext cx="1455000" cy="14787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lt1"/>
                </a:solidFill>
              </a:rPr>
              <a:t>Advise the Library’s Leadership Team on matters relating to staff learning and development</a:t>
            </a:r>
            <a:endParaRPr sz="1200">
              <a:solidFill>
                <a:schemeClr val="lt1"/>
              </a:solidFill>
            </a:endParaRPr>
          </a:p>
        </p:txBody>
      </p:sp>
      <p:sp>
        <p:nvSpPr>
          <p:cNvPr id="99" name="Google Shape;99;p17"/>
          <p:cNvSpPr txBox="1"/>
          <p:nvPr/>
        </p:nvSpPr>
        <p:spPr>
          <a:xfrm>
            <a:off x="7197200" y="2688600"/>
            <a:ext cx="1455000" cy="1239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200">
                <a:solidFill>
                  <a:schemeClr val="lt1"/>
                </a:solidFill>
              </a:rPr>
              <a:t>Empower library staff to enhance personal growth and advance their professional skills</a:t>
            </a:r>
            <a:endParaRPr sz="900">
              <a:solidFill>
                <a:schemeClr val="lt1"/>
              </a:solidFill>
            </a:endParaRPr>
          </a:p>
        </p:txBody>
      </p:sp>
      <p:pic>
        <p:nvPicPr>
          <p:cNvPr id="100" name="Google Shape;100;p17"/>
          <p:cNvPicPr preferRelativeResize="0"/>
          <p:nvPr/>
        </p:nvPicPr>
        <p:blipFill>
          <a:blip r:embed="rId4">
            <a:alphaModFix/>
          </a:blip>
          <a:stretch>
            <a:fillRect/>
          </a:stretch>
        </p:blipFill>
        <p:spPr>
          <a:xfrm>
            <a:off x="3189774" y="1808775"/>
            <a:ext cx="721225" cy="704777"/>
          </a:xfrm>
          <a:prstGeom prst="rect">
            <a:avLst/>
          </a:prstGeom>
          <a:noFill/>
          <a:ln>
            <a:noFill/>
          </a:ln>
        </p:spPr>
      </p:pic>
      <p:pic>
        <p:nvPicPr>
          <p:cNvPr id="101" name="Google Shape;101;p17"/>
          <p:cNvPicPr preferRelativeResize="0"/>
          <p:nvPr/>
        </p:nvPicPr>
        <p:blipFill>
          <a:blip r:embed="rId5">
            <a:alphaModFix/>
          </a:blip>
          <a:stretch>
            <a:fillRect/>
          </a:stretch>
        </p:blipFill>
        <p:spPr>
          <a:xfrm>
            <a:off x="1192652" y="2323025"/>
            <a:ext cx="721225" cy="669325"/>
          </a:xfrm>
          <a:prstGeom prst="rect">
            <a:avLst/>
          </a:prstGeom>
          <a:noFill/>
          <a:ln>
            <a:noFill/>
          </a:ln>
        </p:spPr>
      </p:pic>
      <p:pic>
        <p:nvPicPr>
          <p:cNvPr id="102" name="Google Shape;102;p17"/>
          <p:cNvPicPr preferRelativeResize="0"/>
          <p:nvPr/>
        </p:nvPicPr>
        <p:blipFill>
          <a:blip r:embed="rId6">
            <a:alphaModFix/>
          </a:blip>
          <a:stretch>
            <a:fillRect/>
          </a:stretch>
        </p:blipFill>
        <p:spPr>
          <a:xfrm>
            <a:off x="7610637" y="1808786"/>
            <a:ext cx="628125" cy="818814"/>
          </a:xfrm>
          <a:prstGeom prst="rect">
            <a:avLst/>
          </a:prstGeom>
          <a:noFill/>
          <a:ln>
            <a:noFill/>
          </a:ln>
        </p:spPr>
      </p:pic>
      <p:pic>
        <p:nvPicPr>
          <p:cNvPr id="103" name="Google Shape;103;p17"/>
          <p:cNvPicPr preferRelativeResize="0"/>
          <p:nvPr/>
        </p:nvPicPr>
        <p:blipFill>
          <a:blip r:embed="rId7">
            <a:alphaModFix/>
          </a:blip>
          <a:stretch>
            <a:fillRect/>
          </a:stretch>
        </p:blipFill>
        <p:spPr>
          <a:xfrm>
            <a:off x="5366913" y="2296990"/>
            <a:ext cx="787775" cy="72137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585F66"/>
        </a:solidFill>
        <a:effectLst/>
      </p:bgPr>
    </p:bg>
    <p:spTree>
      <p:nvGrpSpPr>
        <p:cNvPr id="1" name="Shape 107"/>
        <p:cNvGrpSpPr/>
        <p:nvPr/>
      </p:nvGrpSpPr>
      <p:grpSpPr>
        <a:xfrm>
          <a:off x="0" y="0"/>
          <a:ext cx="0" cy="0"/>
          <a:chOff x="0" y="0"/>
          <a:chExt cx="0" cy="0"/>
        </a:xfrm>
      </p:grpSpPr>
      <p:pic>
        <p:nvPicPr>
          <p:cNvPr id="108" name="Google Shape;108;p18"/>
          <p:cNvPicPr preferRelativeResize="0"/>
          <p:nvPr/>
        </p:nvPicPr>
        <p:blipFill>
          <a:blip r:embed="rId3">
            <a:alphaModFix/>
          </a:blip>
          <a:stretch>
            <a:fillRect/>
          </a:stretch>
        </p:blipFill>
        <p:spPr>
          <a:xfrm>
            <a:off x="0" y="0"/>
            <a:ext cx="9144000" cy="5143500"/>
          </a:xfrm>
          <a:prstGeom prst="rect">
            <a:avLst/>
          </a:prstGeom>
          <a:noFill/>
          <a:ln>
            <a:noFill/>
          </a:ln>
        </p:spPr>
      </p:pic>
      <p:pic>
        <p:nvPicPr>
          <p:cNvPr id="109" name="Google Shape;109;p18"/>
          <p:cNvPicPr preferRelativeResize="0"/>
          <p:nvPr/>
        </p:nvPicPr>
        <p:blipFill rotWithShape="1">
          <a:blip r:embed="rId4">
            <a:alphaModFix/>
          </a:blip>
          <a:srcRect l="582" r="749"/>
          <a:stretch/>
        </p:blipFill>
        <p:spPr>
          <a:xfrm>
            <a:off x="361775" y="175325"/>
            <a:ext cx="8407349" cy="4792851"/>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19"/>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15" name="Google Shape;115;p19"/>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16" name="Google Shape;116;p19"/>
          <p:cNvPicPr preferRelativeResize="0"/>
          <p:nvPr/>
        </p:nvPicPr>
        <p:blipFill>
          <a:blip r:embed="rId3">
            <a:alphaModFix/>
          </a:blip>
          <a:stretch>
            <a:fillRect/>
          </a:stretch>
        </p:blipFill>
        <p:spPr>
          <a:xfrm>
            <a:off x="0" y="0"/>
            <a:ext cx="9144000" cy="51435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0"/>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endParaRPr/>
          </a:p>
        </p:txBody>
      </p:sp>
      <p:sp>
        <p:nvSpPr>
          <p:cNvPr id="122" name="Google Shape;122;p20"/>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endParaRPr/>
          </a:p>
        </p:txBody>
      </p:sp>
      <p:pic>
        <p:nvPicPr>
          <p:cNvPr id="123" name="Google Shape;123;p20"/>
          <p:cNvPicPr preferRelativeResize="0"/>
          <p:nvPr/>
        </p:nvPicPr>
        <p:blipFill>
          <a:blip r:embed="rId3">
            <a:alphaModFix/>
          </a:blip>
          <a:stretch>
            <a:fillRect/>
          </a:stretch>
        </p:blipFill>
        <p:spPr>
          <a:xfrm>
            <a:off x="0" y="0"/>
            <a:ext cx="9144000" cy="5143500"/>
          </a:xfrm>
          <a:prstGeom prst="rect">
            <a:avLst/>
          </a:prstGeom>
          <a:noFill/>
          <a:ln>
            <a:noFill/>
          </a:ln>
        </p:spPr>
      </p:pic>
      <p:sp>
        <p:nvSpPr>
          <p:cNvPr id="124" name="Google Shape;124;p20"/>
          <p:cNvSpPr txBox="1">
            <a:spLocks noGrp="1"/>
          </p:cNvSpPr>
          <p:nvPr>
            <p:ph type="subTitle" idx="1"/>
          </p:nvPr>
        </p:nvSpPr>
        <p:spPr>
          <a:xfrm>
            <a:off x="311700" y="1074600"/>
            <a:ext cx="7554000" cy="36477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GB" sz="1300">
                <a:solidFill>
                  <a:srgbClr val="013350"/>
                </a:solidFill>
              </a:rPr>
              <a:t>To organise, coordinate and promote appropriate Library L&amp;D opportunities including but not limited to:</a:t>
            </a:r>
            <a:endParaRPr sz="1300">
              <a:solidFill>
                <a:srgbClr val="013350"/>
              </a:solidFill>
            </a:endParaRPr>
          </a:p>
          <a:p>
            <a:pPr marL="914400" lvl="1" indent="-311150" algn="l" rtl="0">
              <a:lnSpc>
                <a:spcPct val="115000"/>
              </a:lnSpc>
              <a:spcBef>
                <a:spcPts val="600"/>
              </a:spcBef>
              <a:spcAft>
                <a:spcPts val="0"/>
              </a:spcAft>
              <a:buClr>
                <a:srgbClr val="013350"/>
              </a:buClr>
              <a:buSzPts val="1300"/>
              <a:buChar char="■"/>
            </a:pPr>
            <a:r>
              <a:rPr lang="en-GB" sz="1300">
                <a:solidFill>
                  <a:srgbClr val="013350"/>
                </a:solidFill>
              </a:rPr>
              <a:t>Reviewing and updating the </a:t>
            </a:r>
            <a:r>
              <a:rPr lang="en-GB" sz="1300" b="1">
                <a:solidFill>
                  <a:srgbClr val="013350"/>
                </a:solidFill>
              </a:rPr>
              <a:t>Library’s induction programme</a:t>
            </a:r>
            <a:r>
              <a:rPr lang="en-GB" sz="1300">
                <a:solidFill>
                  <a:srgbClr val="013350"/>
                </a:solidFill>
              </a:rPr>
              <a:t> for new staff </a:t>
            </a:r>
            <a:endParaRPr sz="1300">
              <a:solidFill>
                <a:srgbClr val="013350"/>
              </a:solidFill>
            </a:endParaRPr>
          </a:p>
          <a:p>
            <a:pPr marL="914400" lvl="1" indent="-311150" algn="l" rtl="0">
              <a:lnSpc>
                <a:spcPct val="115000"/>
              </a:lnSpc>
              <a:spcBef>
                <a:spcPts val="600"/>
              </a:spcBef>
              <a:spcAft>
                <a:spcPts val="0"/>
              </a:spcAft>
              <a:buClr>
                <a:srgbClr val="013350"/>
              </a:buClr>
              <a:buSzPts val="1300"/>
              <a:buChar char="■"/>
            </a:pPr>
            <a:r>
              <a:rPr lang="en-GB" sz="1300">
                <a:solidFill>
                  <a:srgbClr val="013350"/>
                </a:solidFill>
              </a:rPr>
              <a:t>Organising an </a:t>
            </a:r>
            <a:r>
              <a:rPr lang="en-GB" sz="1300" b="1">
                <a:solidFill>
                  <a:srgbClr val="013350"/>
                </a:solidFill>
              </a:rPr>
              <a:t>annual staff learning at work day</a:t>
            </a:r>
            <a:endParaRPr sz="1300" b="1">
              <a:solidFill>
                <a:srgbClr val="013350"/>
              </a:solidFill>
            </a:endParaRPr>
          </a:p>
          <a:p>
            <a:pPr marL="914400" lvl="1" indent="-311150" algn="l" rtl="0">
              <a:lnSpc>
                <a:spcPct val="115000"/>
              </a:lnSpc>
              <a:spcBef>
                <a:spcPts val="600"/>
              </a:spcBef>
              <a:spcAft>
                <a:spcPts val="0"/>
              </a:spcAft>
              <a:buClr>
                <a:srgbClr val="013350"/>
              </a:buClr>
              <a:buSzPts val="1300"/>
              <a:buChar char="■"/>
            </a:pPr>
            <a:r>
              <a:rPr lang="en-GB" sz="1300">
                <a:solidFill>
                  <a:srgbClr val="013350"/>
                </a:solidFill>
              </a:rPr>
              <a:t>Organising in-house </a:t>
            </a:r>
            <a:r>
              <a:rPr lang="en-GB" sz="1300" b="1">
                <a:solidFill>
                  <a:srgbClr val="013350"/>
                </a:solidFill>
              </a:rPr>
              <a:t>opportunities for staff to learn</a:t>
            </a:r>
            <a:r>
              <a:rPr lang="en-GB" sz="1300">
                <a:solidFill>
                  <a:srgbClr val="013350"/>
                </a:solidFill>
              </a:rPr>
              <a:t> about the work of other Directorates (staff shadowing) </a:t>
            </a:r>
            <a:endParaRPr sz="1300">
              <a:solidFill>
                <a:srgbClr val="013350"/>
              </a:solidFill>
            </a:endParaRPr>
          </a:p>
          <a:p>
            <a:pPr marL="914400" lvl="1" indent="-311150" algn="l" rtl="0">
              <a:lnSpc>
                <a:spcPct val="115000"/>
              </a:lnSpc>
              <a:spcBef>
                <a:spcPts val="600"/>
              </a:spcBef>
              <a:spcAft>
                <a:spcPts val="0"/>
              </a:spcAft>
              <a:buClr>
                <a:srgbClr val="013350"/>
              </a:buClr>
              <a:buSzPts val="1300"/>
              <a:buChar char="■"/>
            </a:pPr>
            <a:r>
              <a:rPr lang="en-GB" sz="1300">
                <a:solidFill>
                  <a:srgbClr val="013350"/>
                </a:solidFill>
              </a:rPr>
              <a:t>Organising </a:t>
            </a:r>
            <a:r>
              <a:rPr lang="en-GB" sz="1300" b="1">
                <a:solidFill>
                  <a:srgbClr val="013350"/>
                </a:solidFill>
              </a:rPr>
              <a:t>opportunities for staff to report on and share learnings</a:t>
            </a:r>
            <a:r>
              <a:rPr lang="en-GB" sz="1300">
                <a:solidFill>
                  <a:srgbClr val="013350"/>
                </a:solidFill>
              </a:rPr>
              <a:t> from course work, conferences or seminars attended e.g. brown bag lunches, online meet-ups etc</a:t>
            </a:r>
            <a:endParaRPr sz="1300">
              <a:solidFill>
                <a:srgbClr val="013350"/>
              </a:solidFill>
            </a:endParaRPr>
          </a:p>
          <a:p>
            <a:pPr marL="914400" lvl="1" indent="-311150" algn="l" rtl="0">
              <a:lnSpc>
                <a:spcPct val="115000"/>
              </a:lnSpc>
              <a:spcBef>
                <a:spcPts val="600"/>
              </a:spcBef>
              <a:spcAft>
                <a:spcPts val="0"/>
              </a:spcAft>
              <a:buClr>
                <a:srgbClr val="013350"/>
              </a:buClr>
              <a:buSzPts val="1300"/>
              <a:buChar char="■"/>
            </a:pPr>
            <a:r>
              <a:rPr lang="en-GB" sz="1300">
                <a:solidFill>
                  <a:srgbClr val="013350"/>
                </a:solidFill>
              </a:rPr>
              <a:t>Review </a:t>
            </a:r>
            <a:r>
              <a:rPr lang="en-GB" sz="1300" b="1">
                <a:solidFill>
                  <a:srgbClr val="013350"/>
                </a:solidFill>
              </a:rPr>
              <a:t>DCU LinkedIn Learning</a:t>
            </a:r>
            <a:r>
              <a:rPr lang="en-GB" sz="1300">
                <a:solidFill>
                  <a:srgbClr val="013350"/>
                </a:solidFill>
              </a:rPr>
              <a:t> resources and promote to all staff</a:t>
            </a:r>
            <a:endParaRPr sz="1300">
              <a:solidFill>
                <a:srgbClr val="013350"/>
              </a:solidFill>
            </a:endParaRPr>
          </a:p>
          <a:p>
            <a:pPr marL="914400" lvl="1" indent="-311150" algn="l" rtl="0">
              <a:lnSpc>
                <a:spcPct val="115000"/>
              </a:lnSpc>
              <a:spcBef>
                <a:spcPts val="600"/>
              </a:spcBef>
              <a:spcAft>
                <a:spcPts val="0"/>
              </a:spcAft>
              <a:buClr>
                <a:srgbClr val="013350"/>
              </a:buClr>
              <a:buSzPts val="1300"/>
              <a:buChar char="■"/>
            </a:pPr>
            <a:r>
              <a:rPr lang="en-GB" sz="1300">
                <a:solidFill>
                  <a:srgbClr val="013350"/>
                </a:solidFill>
              </a:rPr>
              <a:t>Create a</a:t>
            </a:r>
            <a:r>
              <a:rPr lang="en-GB" sz="1300" b="1">
                <a:solidFill>
                  <a:srgbClr val="013350"/>
                </a:solidFill>
              </a:rPr>
              <a:t> central repository</a:t>
            </a:r>
            <a:r>
              <a:rPr lang="en-GB" sz="1300">
                <a:solidFill>
                  <a:srgbClr val="013350"/>
                </a:solidFill>
              </a:rPr>
              <a:t> for L&amp;D resources accessible to all staff</a:t>
            </a:r>
            <a:endParaRPr sz="1300">
              <a:solidFill>
                <a:srgbClr val="013350"/>
              </a:solidFill>
            </a:endParaRPr>
          </a:p>
          <a:p>
            <a:pPr marL="457200" lvl="0" indent="0" algn="l" rtl="0">
              <a:lnSpc>
                <a:spcPct val="115000"/>
              </a:lnSpc>
              <a:spcBef>
                <a:spcPts val="600"/>
              </a:spcBef>
              <a:spcAft>
                <a:spcPts val="600"/>
              </a:spcAft>
              <a:buNone/>
            </a:pPr>
            <a:endParaRPr sz="1300">
              <a:solidFill>
                <a:srgbClr val="013350"/>
              </a:solidFill>
            </a:endParaRPr>
          </a:p>
        </p:txBody>
      </p:sp>
      <p:sp>
        <p:nvSpPr>
          <p:cNvPr id="125" name="Google Shape;125;p20"/>
          <p:cNvSpPr txBox="1">
            <a:spLocks noGrp="1"/>
          </p:cNvSpPr>
          <p:nvPr>
            <p:ph type="title" idx="4294967295"/>
          </p:nvPr>
        </p:nvSpPr>
        <p:spPr>
          <a:xfrm>
            <a:off x="311700" y="384850"/>
            <a:ext cx="4621200" cy="5727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GB" sz="2500" b="1">
                <a:solidFill>
                  <a:srgbClr val="013350"/>
                </a:solidFill>
              </a:rPr>
              <a:t>Functions of the LDWG</a:t>
            </a:r>
            <a:endParaRPr>
              <a:solidFill>
                <a:srgbClr val="01335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FE2F3"/>
        </a:solidFill>
        <a:effectLst/>
      </p:bgPr>
    </p:bg>
    <p:spTree>
      <p:nvGrpSpPr>
        <p:cNvPr id="1" name="Shape 129"/>
        <p:cNvGrpSpPr/>
        <p:nvPr/>
      </p:nvGrpSpPr>
      <p:grpSpPr>
        <a:xfrm>
          <a:off x="0" y="0"/>
          <a:ext cx="0" cy="0"/>
          <a:chOff x="0" y="0"/>
          <a:chExt cx="0" cy="0"/>
        </a:xfrm>
      </p:grpSpPr>
      <p:sp>
        <p:nvSpPr>
          <p:cNvPr id="130" name="Google Shape;130;p21"/>
          <p:cNvSpPr/>
          <p:nvPr/>
        </p:nvSpPr>
        <p:spPr>
          <a:xfrm>
            <a:off x="-285750" y="706850"/>
            <a:ext cx="9760500" cy="36546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 name="Google Shape;131;p21"/>
          <p:cNvSpPr txBox="1"/>
          <p:nvPr/>
        </p:nvSpPr>
        <p:spPr>
          <a:xfrm>
            <a:off x="1586550" y="841525"/>
            <a:ext cx="6015900" cy="647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GB" sz="2400">
                <a:solidFill>
                  <a:schemeClr val="dk1"/>
                </a:solidFill>
                <a:latin typeface="Oswald"/>
                <a:ea typeface="Oswald"/>
                <a:cs typeface="Oswald"/>
                <a:sym typeface="Oswald"/>
              </a:rPr>
              <a:t>STAFF LEARNING &amp; DEVELOPMENT</a:t>
            </a:r>
            <a:endParaRPr sz="2400">
              <a:solidFill>
                <a:schemeClr val="dk1"/>
              </a:solidFill>
              <a:latin typeface="Oswald"/>
              <a:ea typeface="Oswald"/>
              <a:cs typeface="Oswald"/>
              <a:sym typeface="Oswald"/>
            </a:endParaRPr>
          </a:p>
        </p:txBody>
      </p:sp>
      <p:sp>
        <p:nvSpPr>
          <p:cNvPr id="132" name="Google Shape;132;p21"/>
          <p:cNvSpPr/>
          <p:nvPr/>
        </p:nvSpPr>
        <p:spPr>
          <a:xfrm>
            <a:off x="1936350" y="1386425"/>
            <a:ext cx="5271300" cy="90300"/>
          </a:xfrm>
          <a:prstGeom prst="rect">
            <a:avLst/>
          </a:prstGeom>
          <a:solidFill>
            <a:srgbClr val="E06666"/>
          </a:solidFill>
          <a:ln w="9525" cap="flat" cmpd="sng">
            <a:solidFill>
              <a:srgbClr val="E06666"/>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33" name="Google Shape;133;p21"/>
          <p:cNvPicPr preferRelativeResize="0"/>
          <p:nvPr/>
        </p:nvPicPr>
        <p:blipFill>
          <a:blip r:embed="rId3">
            <a:alphaModFix/>
          </a:blip>
          <a:stretch>
            <a:fillRect/>
          </a:stretch>
        </p:blipFill>
        <p:spPr>
          <a:xfrm>
            <a:off x="47175" y="1657550"/>
            <a:ext cx="4753999" cy="2493100"/>
          </a:xfrm>
          <a:prstGeom prst="rect">
            <a:avLst/>
          </a:prstGeom>
          <a:noFill/>
          <a:ln>
            <a:noFill/>
          </a:ln>
        </p:spPr>
      </p:pic>
      <p:pic>
        <p:nvPicPr>
          <p:cNvPr id="134" name="Google Shape;134;p21"/>
          <p:cNvPicPr preferRelativeResize="0"/>
          <p:nvPr/>
        </p:nvPicPr>
        <p:blipFill>
          <a:blip r:embed="rId4">
            <a:alphaModFix/>
          </a:blip>
          <a:stretch>
            <a:fillRect/>
          </a:stretch>
        </p:blipFill>
        <p:spPr>
          <a:xfrm>
            <a:off x="4882987" y="1657550"/>
            <a:ext cx="4145688" cy="2493101"/>
          </a:xfrm>
          <a:prstGeom prst="rect">
            <a:avLst/>
          </a:prstGeom>
          <a:solidFill>
            <a:schemeClr val="lt1"/>
          </a:solidFill>
          <a:ln w="9525" cap="flat" cmpd="sng">
            <a:solidFill>
              <a:schemeClr val="lt1"/>
            </a:solidFill>
            <a:prstDash val="solid"/>
            <a:round/>
            <a:headEnd type="none" w="sm" len="sm"/>
            <a:tailEnd type="none" w="sm" len="sm"/>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982</Words>
  <Application>Microsoft Office PowerPoint</Application>
  <PresentationFormat>On-screen Show (16:9)</PresentationFormat>
  <Paragraphs>107</Paragraphs>
  <Slides>15</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Calibri</vt:lpstr>
      <vt:lpstr>Arial</vt:lpstr>
      <vt:lpstr>Open Sans</vt:lpstr>
      <vt:lpstr>Oswald</vt:lpstr>
      <vt:lpstr>Simple Light</vt:lpstr>
      <vt:lpstr>PowerPoint Presentation</vt:lpstr>
      <vt:lpstr>PowerPoint Presentation</vt:lpstr>
      <vt:lpstr>PowerPoint Presentation</vt:lpstr>
      <vt:lpstr>Evolving Tomorrow’s Skills Today </vt:lpstr>
      <vt:lpstr>LDWG: Aims and Objectives</vt:lpstr>
      <vt:lpstr>PowerPoint Presentation</vt:lpstr>
      <vt:lpstr>PowerPoint Presentation</vt:lpstr>
      <vt:lpstr>PowerPoint Presentation</vt:lpstr>
      <vt:lpstr>PowerPoint Presentation</vt:lpstr>
      <vt:lpstr>Staff Learning at Work Day</vt:lpstr>
      <vt:lpstr>Staff Questionnaire</vt:lpstr>
      <vt:lpstr>Future Initiatives</vt:lpstr>
      <vt:lpstr>Challenges </vt:lpstr>
      <vt:lpstr>Reflections and Future Aspirations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Alan Doherty</dc:creator>
  <cp:lastModifiedBy>Alan Doherty</cp:lastModifiedBy>
  <cp:revision>1</cp:revision>
  <dcterms:modified xsi:type="dcterms:W3CDTF">2024-11-20T22:14:16Z</dcterms:modified>
</cp:coreProperties>
</file>