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60" r:id="rId4"/>
    <p:sldId id="263" r:id="rId5"/>
    <p:sldId id="267" r:id="rId6"/>
    <p:sldId id="264" r:id="rId7"/>
    <p:sldId id="268" r:id="rId8"/>
    <p:sldId id="27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005C5A"/>
    <a:srgbClr val="3A7692"/>
    <a:srgbClr val="BDB5A7"/>
    <a:srgbClr val="1C1D1F"/>
    <a:srgbClr val="0D0A09"/>
    <a:srgbClr val="26252B"/>
    <a:srgbClr val="222328"/>
    <a:srgbClr val="28272C"/>
    <a:srgbClr val="3E7A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30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004C5-7292-4058-A81B-10D667121C29}" type="datetimeFigureOut">
              <a:rPr lang="en-GB" smtClean="0"/>
              <a:t>26/11/2021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F9DE-C637-451A-90C8-43EB4F8E18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381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004C5-7292-4058-A81B-10D667121C29}" type="datetimeFigureOut">
              <a:rPr lang="en-GB" smtClean="0"/>
              <a:t>26/11/2021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F9DE-C637-451A-90C8-43EB4F8E18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025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004C5-7292-4058-A81B-10D667121C29}" type="datetimeFigureOut">
              <a:rPr lang="en-GB" smtClean="0"/>
              <a:t>26/11/2021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F9DE-C637-451A-90C8-43EB4F8E18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750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004C5-7292-4058-A81B-10D667121C29}" type="datetimeFigureOut">
              <a:rPr lang="en-GB" smtClean="0"/>
              <a:t>26/11/2021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F9DE-C637-451A-90C8-43EB4F8E18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564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004C5-7292-4058-A81B-10D667121C29}" type="datetimeFigureOut">
              <a:rPr lang="en-GB" smtClean="0"/>
              <a:t>26/11/2021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F9DE-C637-451A-90C8-43EB4F8E18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66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004C5-7292-4058-A81B-10D667121C29}" type="datetimeFigureOut">
              <a:rPr lang="en-GB" smtClean="0"/>
              <a:t>26/11/2021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F9DE-C637-451A-90C8-43EB4F8E18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40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004C5-7292-4058-A81B-10D667121C29}" type="datetimeFigureOut">
              <a:rPr lang="en-GB" smtClean="0"/>
              <a:t>26/11/2021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F9DE-C637-451A-90C8-43EB4F8E18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914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004C5-7292-4058-A81B-10D667121C29}" type="datetimeFigureOut">
              <a:rPr lang="en-GB" smtClean="0"/>
              <a:t>26/11/2021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F9DE-C637-451A-90C8-43EB4F8E18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501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004C5-7292-4058-A81B-10D667121C29}" type="datetimeFigureOut">
              <a:rPr lang="en-GB" smtClean="0"/>
              <a:t>26/11/2021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F9DE-C637-451A-90C8-43EB4F8E18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70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004C5-7292-4058-A81B-10D667121C29}" type="datetimeFigureOut">
              <a:rPr lang="en-GB" smtClean="0"/>
              <a:t>26/11/2021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F9DE-C637-451A-90C8-43EB4F8E18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649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004C5-7292-4058-A81B-10D667121C29}" type="datetimeFigureOut">
              <a:rPr lang="en-GB" smtClean="0"/>
              <a:t>26/11/2021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F9DE-C637-451A-90C8-43EB4F8E18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873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004C5-7292-4058-A81B-10D667121C29}" type="datetimeFigureOut">
              <a:rPr lang="en-GB" smtClean="0"/>
              <a:t>26/11/2021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5F9DE-C637-451A-90C8-43EB4F8E18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032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C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" r="40714"/>
          <a:stretch/>
        </p:blipFill>
        <p:spPr>
          <a:xfrm>
            <a:off x="-10886" y="0"/>
            <a:ext cx="610688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33457" y="458956"/>
            <a:ext cx="566057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0" b="1" dirty="0">
                <a:solidFill>
                  <a:schemeClr val="bg1"/>
                </a:solidFill>
                <a:latin typeface="Georgia" panose="02040502050405020303" pitchFamily="18" charset="0"/>
              </a:rPr>
              <a:t>Implementing a whole-library chat service</a:t>
            </a:r>
          </a:p>
          <a:p>
            <a:pPr algn="ctr"/>
            <a:endParaRPr lang="en-GB" sz="50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en-GB" sz="5000" dirty="0">
                <a:solidFill>
                  <a:schemeClr val="bg1"/>
                </a:solidFill>
                <a:latin typeface="Georgia" panose="02040502050405020303" pitchFamily="18" charset="0"/>
              </a:rPr>
              <a:t>Ant Groves and Sean Goddard</a:t>
            </a:r>
          </a:p>
          <a:p>
            <a:pPr algn="ctr"/>
            <a:endParaRPr lang="en-GB" sz="36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Georgia" panose="02040502050405020303" pitchFamily="18" charset="0"/>
              </a:rPr>
              <a:t>University of Sussex Library</a:t>
            </a:r>
          </a:p>
        </p:txBody>
      </p:sp>
    </p:spTree>
    <p:extLst>
      <p:ext uri="{BB962C8B-B14F-4D97-AF65-F5344CB8AC3E}">
        <p14:creationId xmlns:p14="http://schemas.microsoft.com/office/powerpoint/2010/main" val="580013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C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" r="40714"/>
          <a:stretch/>
        </p:blipFill>
        <p:spPr>
          <a:xfrm>
            <a:off x="-10886" y="0"/>
            <a:ext cx="610688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33457" y="458956"/>
            <a:ext cx="56605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0" b="1" dirty="0">
                <a:solidFill>
                  <a:schemeClr val="bg1"/>
                </a:solidFill>
                <a:latin typeface="Georgia" panose="02040502050405020303" pitchFamily="18" charset="0"/>
              </a:rPr>
              <a:t>Background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0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Library Chat service since 2012, open to all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en-GB" sz="40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LibAnswers</a:t>
            </a:r>
            <a:r>
              <a:rPr lang="en-GB" sz="4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Bailey Enquire, </a:t>
            </a:r>
            <a:r>
              <a:rPr lang="en-GB" sz="40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Olark</a:t>
            </a:r>
            <a:endParaRPr lang="en-GB" sz="40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endParaRPr lang="en-GB" sz="10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endParaRPr lang="en-GB" sz="10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Historically staffed by LATS Team, Mon-Fri</a:t>
            </a:r>
          </a:p>
        </p:txBody>
      </p:sp>
    </p:spTree>
    <p:extLst>
      <p:ext uri="{BB962C8B-B14F-4D97-AF65-F5344CB8AC3E}">
        <p14:creationId xmlns:p14="http://schemas.microsoft.com/office/powerpoint/2010/main" val="2773698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C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" r="40714"/>
          <a:stretch/>
        </p:blipFill>
        <p:spPr>
          <a:xfrm>
            <a:off x="-10886" y="0"/>
            <a:ext cx="610688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57256" y="302359"/>
            <a:ext cx="560614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0" b="1" dirty="0">
                <a:solidFill>
                  <a:schemeClr val="bg1"/>
                </a:solidFill>
                <a:latin typeface="Georgia" panose="02040502050405020303" pitchFamily="18" charset="0"/>
              </a:rPr>
              <a:t>March 2020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Mon 16</a:t>
            </a:r>
            <a:r>
              <a:rPr lang="en-GB" sz="4000" baseline="30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th</a:t>
            </a:r>
            <a:r>
              <a:rPr lang="en-GB" sz="4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– 3 extra licenses purchased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Tue 17</a:t>
            </a:r>
            <a:r>
              <a:rPr lang="en-GB" sz="4000" baseline="30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th</a:t>
            </a:r>
            <a:r>
              <a:rPr lang="en-GB" sz="4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– </a:t>
            </a:r>
            <a:r>
              <a:rPr lang="en-GB" sz="40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Chatbox</a:t>
            </a:r>
            <a:r>
              <a:rPr lang="en-GB" sz="4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added to 60+ pages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Thu 19</a:t>
            </a:r>
            <a:r>
              <a:rPr lang="en-GB" sz="4000" baseline="30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th</a:t>
            </a:r>
            <a:r>
              <a:rPr lang="en-GB" sz="4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– Training begins for other staff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Fri 20</a:t>
            </a:r>
            <a:r>
              <a:rPr lang="en-GB" sz="4000" baseline="30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th</a:t>
            </a:r>
            <a:r>
              <a:rPr lang="en-GB" sz="4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5.30pm – Library building closes</a:t>
            </a:r>
          </a:p>
          <a:p>
            <a:endParaRPr lang="en-GB" sz="10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endParaRPr lang="en-GB" sz="10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592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C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57256" y="269702"/>
            <a:ext cx="5606143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0" b="1" dirty="0">
                <a:solidFill>
                  <a:schemeClr val="bg1"/>
                </a:solidFill>
                <a:latin typeface="Georgia" panose="02040502050405020303" pitchFamily="18" charset="0"/>
              </a:rPr>
              <a:t>Supporting staff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22 training sessions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9 training videos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20 page online Enquiries Manual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Teams Channel with 62 members 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Weekly email digest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Role-playing</a:t>
            </a:r>
            <a:br>
              <a:rPr lang="en-GB" sz="4000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endParaRPr lang="en-GB" sz="40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endParaRPr lang="en-GB" sz="10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endParaRPr lang="en-GB" sz="10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3" b="8095"/>
          <a:stretch/>
        </p:blipFill>
        <p:spPr>
          <a:xfrm>
            <a:off x="0" y="1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13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C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69702"/>
            <a:ext cx="119633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0" b="1" dirty="0">
                <a:solidFill>
                  <a:schemeClr val="bg1"/>
                </a:solidFill>
                <a:latin typeface="Georgia" panose="02040502050405020303" pitchFamily="18" charset="0"/>
              </a:rPr>
              <a:t>Supporting customers</a:t>
            </a:r>
          </a:p>
          <a:p>
            <a:pPr algn="ctr"/>
            <a:endParaRPr lang="en-GB" sz="50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br>
              <a:rPr lang="en-GB" sz="4000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endParaRPr lang="en-GB" sz="40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endParaRPr lang="en-GB" sz="10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endParaRPr lang="en-GB" sz="10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76" y="1274088"/>
            <a:ext cx="10540589" cy="472447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50437" y="6096219"/>
            <a:ext cx="105376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8775" indent="-358775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Rolled out to weekends from September 2020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39260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C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" r="40714"/>
          <a:stretch/>
        </p:blipFill>
        <p:spPr>
          <a:xfrm>
            <a:off x="-10886" y="0"/>
            <a:ext cx="610688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33457" y="458956"/>
            <a:ext cx="5486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0" b="1" dirty="0">
                <a:solidFill>
                  <a:schemeClr val="bg1"/>
                </a:solidFill>
                <a:latin typeface="Georgia" panose="02040502050405020303" pitchFamily="18" charset="0"/>
              </a:rPr>
              <a:t>Challenges</a:t>
            </a:r>
          </a:p>
          <a:p>
            <a:pPr algn="ctr"/>
            <a:endParaRPr lang="en-GB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en-GB" sz="40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Rota</a:t>
            </a:r>
            <a:endParaRPr lang="en-GB" sz="40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Conflicting priorities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Quiet shifts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0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132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C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" r="40714"/>
          <a:stretch/>
        </p:blipFill>
        <p:spPr>
          <a:xfrm>
            <a:off x="-10886" y="0"/>
            <a:ext cx="610688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33457" y="458956"/>
            <a:ext cx="54864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0" b="1" dirty="0">
                <a:solidFill>
                  <a:schemeClr val="bg1"/>
                </a:solidFill>
                <a:latin typeface="Georgia" panose="02040502050405020303" pitchFamily="18" charset="0"/>
              </a:rPr>
              <a:t>What next</a:t>
            </a:r>
          </a:p>
          <a:p>
            <a:pPr algn="ctr"/>
            <a:endParaRPr lang="en-GB" sz="20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Stick: has become embedded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Evaluate and iterate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Continue training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Weekly LATS/FAB meeting to raise issues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endParaRPr lang="en-GB" sz="40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0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19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C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" r="40714"/>
          <a:stretch/>
        </p:blipFill>
        <p:spPr>
          <a:xfrm>
            <a:off x="-10886" y="0"/>
            <a:ext cx="602786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65333" y="458956"/>
            <a:ext cx="581377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0" b="1" dirty="0">
                <a:solidFill>
                  <a:schemeClr val="bg1"/>
                </a:solidFill>
                <a:latin typeface="Georgia" panose="02040502050405020303" pitchFamily="18" charset="0"/>
              </a:rPr>
              <a:t>Contact us</a:t>
            </a:r>
          </a:p>
          <a:p>
            <a:pPr algn="ctr"/>
            <a:endParaRPr lang="en-GB" sz="20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Ant Groves </a:t>
            </a:r>
          </a:p>
          <a:p>
            <a:pPr lvl="1"/>
            <a:r>
              <a:rPr lang="en-GB" sz="3200" dirty="0">
                <a:solidFill>
                  <a:schemeClr val="bg1"/>
                </a:solidFill>
                <a:latin typeface="Franklin Gothic Book" panose="020B0503020102020204" pitchFamily="34" charset="0"/>
              </a:rPr>
              <a:t>A.groves@sussex.ac.uk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Sean Goddard</a:t>
            </a:r>
          </a:p>
          <a:p>
            <a:pPr lvl="1"/>
            <a:r>
              <a:rPr lang="en-GB" sz="3200" dirty="0">
                <a:solidFill>
                  <a:schemeClr val="bg1"/>
                </a:solidFill>
                <a:latin typeface="Franklin Gothic Book" panose="020B0503020102020204" pitchFamily="34" charset="0"/>
              </a:rPr>
              <a:t>S.p.goddard@sussex.ac.uk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endParaRPr lang="en-GB" sz="40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0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827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155</Words>
  <Application>Microsoft Office PowerPoint</Application>
  <PresentationFormat>Widescreen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Franklin Gothic Book</vt:lpstr>
      <vt:lpstr>Franklin Gothic Demi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Sussex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Library Training</dc:creator>
  <cp:lastModifiedBy>Loughran, Helen</cp:lastModifiedBy>
  <cp:revision>14</cp:revision>
  <dcterms:created xsi:type="dcterms:W3CDTF">2021-11-17T11:17:51Z</dcterms:created>
  <dcterms:modified xsi:type="dcterms:W3CDTF">2021-11-26T07:23:24Z</dcterms:modified>
</cp:coreProperties>
</file>