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90" r:id="rId2"/>
    <p:sldId id="264" r:id="rId3"/>
    <p:sldId id="277" r:id="rId4"/>
    <p:sldId id="272" r:id="rId5"/>
    <p:sldId id="289" r:id="rId6"/>
    <p:sldId id="269" r:id="rId7"/>
    <p:sldId id="276" r:id="rId8"/>
    <p:sldId id="279" r:id="rId9"/>
    <p:sldId id="280" r:id="rId10"/>
    <p:sldId id="275" r:id="rId11"/>
    <p:sldId id="282" r:id="rId12"/>
    <p:sldId id="283" r:id="rId13"/>
    <p:sldId id="284" r:id="rId14"/>
    <p:sldId id="286" r:id="rId15"/>
    <p:sldId id="285" r:id="rId16"/>
    <p:sldId id="270" r:id="rId17"/>
    <p:sldId id="271" r:id="rId18"/>
    <p:sldId id="291" r:id="rId1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ie Leppington" initials="CL" lastIdx="12" clrIdx="0">
    <p:extLst>
      <p:ext uri="{19B8F6BF-5375-455C-9EA6-DF929625EA0E}">
        <p15:presenceInfo xmlns:p15="http://schemas.microsoft.com/office/powerpoint/2012/main" userId="S-1-5-21-2706140998-3416399097-4274183996-3488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58672" autoAdjust="0"/>
  </p:normalViewPr>
  <p:slideViewPr>
    <p:cSldViewPr snapToGrid="0" snapToObjects="1">
      <p:cViewPr varScale="1">
        <p:scale>
          <a:sx n="64" d="100"/>
          <a:sy n="64" d="100"/>
        </p:scale>
        <p:origin x="1338"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A86E2F6-6026-3D45-8208-E79D180AB3EF}" type="datetimeFigureOut">
              <a:rPr lang="en-US" smtClean="0">
                <a:latin typeface="Arial"/>
              </a:rPr>
              <a:pPr/>
              <a:t>11/27/2018</a:t>
            </a:fld>
            <a:endParaRPr lang="en-US" dirty="0">
              <a:latin typeface="Arial"/>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1898FED-EED0-4448-87AD-AE9AF645AC3C}"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1734612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a:defRPr>
            </a:lvl1pPr>
          </a:lstStyle>
          <a:p>
            <a:fld id="{C5D33D00-4BF7-0B41-A8D3-ED2E802E64CF}" type="datetimeFigureOut">
              <a:rPr lang="en-US" smtClean="0"/>
              <a:pPr/>
              <a:t>11/27/2018</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a:defRPr>
            </a:lvl1pPr>
          </a:lstStyle>
          <a:p>
            <a:fld id="{6A8504A0-751B-F342-BA02-EB8DF62D85A5}" type="slidenum">
              <a:rPr lang="en-US" smtClean="0"/>
              <a:pPr/>
              <a:t>‹#›</a:t>
            </a:fld>
            <a:endParaRPr lang="en-US" dirty="0"/>
          </a:p>
        </p:txBody>
      </p:sp>
    </p:spTree>
    <p:extLst>
      <p:ext uri="{BB962C8B-B14F-4D97-AF65-F5344CB8AC3E}">
        <p14:creationId xmlns:p14="http://schemas.microsoft.com/office/powerpoint/2010/main" val="39017072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dirty="0" smtClean="0">
                <a:solidFill>
                  <a:srgbClr val="44546A"/>
                </a:solidFill>
                <a:latin typeface="Arial" panose="020B0604020202020204" pitchFamily="34" charset="0"/>
                <a:ea typeface="Calibri" panose="020F0502020204030204" pitchFamily="34" charset="0"/>
                <a:cs typeface="Times New Roman" panose="02020603050405020304" pitchFamily="18" charset="0"/>
              </a:rPr>
              <a:t>We are in our third year of night opening, a service provided by an outsourced team of customer focused security staff. This model was largely determined by financial and management constraints, and the immediate demand for 24 hour opening. Three years in, we wanted to understand how much our different service models aligned with our students expectations. We ran a User experience project to find out more about how our students worked day and night.</a:t>
            </a:r>
            <a:endParaRPr lang="en-GB" sz="11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CA56C37-4733-4057-BAEF-2D942BF6C788}" type="slidenum">
              <a:rPr lang="en-GB" smtClean="0"/>
              <a:t>1</a:t>
            </a:fld>
            <a:endParaRPr lang="en-GB"/>
          </a:p>
        </p:txBody>
      </p:sp>
    </p:spTree>
    <p:extLst>
      <p:ext uri="{BB962C8B-B14F-4D97-AF65-F5344CB8AC3E}">
        <p14:creationId xmlns:p14="http://schemas.microsoft.com/office/powerpoint/2010/main" val="764205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Even traditional book based research looks different! This is one students work.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There </a:t>
            </a:r>
            <a:r>
              <a:rPr lang="en-GB" baseline="0" dirty="0" smtClean="0"/>
              <a:t>was a very clear delineation between normal hours library usage and 24/4 usage. Whilst we had set out very clearly what we </a:t>
            </a:r>
            <a:r>
              <a:rPr lang="en-GB" b="1" i="1" baseline="0" dirty="0" smtClean="0"/>
              <a:t>didn’t</a:t>
            </a:r>
            <a:r>
              <a:rPr lang="en-GB" baseline="0" dirty="0" smtClean="0"/>
              <a:t> offer students overnight, they had filled in the gaps with what they did want to use the space for. We hadn’t been expecting this and initially we struggled to try and restrict their activities to match what happened in the day. However after some futile conversations where we struggled to justify why they could not take up all this space when no one else needed it right then, it became clear to us that we needed to do more work on what our students expectations were and how to adapt to meet them. </a:t>
            </a:r>
            <a:endParaRPr lang="en-GB" dirty="0" smtClean="0"/>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10</a:t>
            </a:fld>
            <a:endParaRPr lang="en-US" dirty="0"/>
          </a:p>
        </p:txBody>
      </p:sp>
    </p:spTree>
    <p:extLst>
      <p:ext uri="{BB962C8B-B14F-4D97-AF65-F5344CB8AC3E}">
        <p14:creationId xmlns:p14="http://schemas.microsoft.com/office/powerpoint/2010/main" val="3815564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a:ea typeface="+mn-ea"/>
                <a:cs typeface="+mn-cs"/>
              </a:rPr>
              <a:t>Having experience of running user experience projects in the past we were aware of the unique insight they can provide to user behaviour and working patterns. We wanted to understand more about how our students worked during the day and night, and the different expectations they have of the service models that have evolved. We asked to what extent do our services models align with our student expectations?</a:t>
            </a:r>
          </a:p>
          <a:p>
            <a:endParaRPr lang="en-GB" sz="1200" kern="1200" dirty="0" smtClean="0">
              <a:solidFill>
                <a:schemeClr val="tx1"/>
              </a:solidFill>
              <a:effectLst/>
              <a:latin typeface="Arial"/>
              <a:ea typeface="+mn-ea"/>
              <a:cs typeface="+mn-cs"/>
            </a:endParaRPr>
          </a:p>
          <a:p>
            <a:r>
              <a:rPr lang="en-GB" sz="1200" kern="1200" dirty="0" smtClean="0">
                <a:solidFill>
                  <a:schemeClr val="tx1"/>
                </a:solidFill>
                <a:effectLst/>
                <a:latin typeface="Arial"/>
                <a:ea typeface="+mn-ea"/>
                <a:cs typeface="+mn-cs"/>
              </a:rPr>
              <a:t>The project would allowed us to explore to assess students perceptions and customer service needs during overnight opening. </a:t>
            </a:r>
          </a:p>
          <a:p>
            <a:r>
              <a:rPr lang="en-GB" sz="1200" kern="1200" dirty="0" smtClean="0">
                <a:solidFill>
                  <a:schemeClr val="tx1"/>
                </a:solidFill>
                <a:effectLst/>
                <a:latin typeface="Arial"/>
                <a:ea typeface="+mn-ea"/>
                <a:cs typeface="+mn-cs"/>
              </a:rPr>
              <a:t>Our</a:t>
            </a:r>
            <a:r>
              <a:rPr lang="en-GB" sz="1200" kern="1200" baseline="0" dirty="0" smtClean="0">
                <a:solidFill>
                  <a:schemeClr val="tx1"/>
                </a:solidFill>
                <a:effectLst/>
                <a:latin typeface="Arial"/>
                <a:ea typeface="+mn-ea"/>
                <a:cs typeface="+mn-cs"/>
              </a:rPr>
              <a:t> goals were - </a:t>
            </a:r>
            <a:endParaRPr lang="en-GB" sz="1200" kern="1200" dirty="0" smtClean="0">
              <a:solidFill>
                <a:schemeClr val="tx1"/>
              </a:solidFill>
              <a:effectLst/>
              <a:latin typeface="Arial"/>
              <a:ea typeface="+mn-ea"/>
              <a:cs typeface="+mn-cs"/>
            </a:endParaRPr>
          </a:p>
          <a:p>
            <a:pPr lvl="0"/>
            <a:r>
              <a:rPr lang="en-GB" sz="1200" kern="1200" dirty="0" smtClean="0">
                <a:solidFill>
                  <a:schemeClr val="tx1"/>
                </a:solidFill>
                <a:effectLst/>
                <a:latin typeface="Arial"/>
                <a:ea typeface="+mn-ea"/>
                <a:cs typeface="+mn-cs"/>
              </a:rPr>
              <a:t>- To use UX techniques to observe staff and student behaviours within the CSM library and Learning Zone in order to improve user experience by identifying how student needs and service models differ at night to during core hours of staffing. </a:t>
            </a:r>
            <a:endParaRPr lang="en-GB" dirty="0" smtClean="0">
              <a:effectLst/>
            </a:endParaRPr>
          </a:p>
          <a:p>
            <a:pPr lvl="0"/>
            <a:r>
              <a:rPr lang="en-GB" sz="1200" kern="1200" dirty="0" smtClean="0">
                <a:solidFill>
                  <a:schemeClr val="tx1"/>
                </a:solidFill>
                <a:effectLst/>
                <a:latin typeface="Arial"/>
                <a:ea typeface="+mn-ea"/>
                <a:cs typeface="+mn-cs"/>
              </a:rPr>
              <a:t>- To map and record current usage of the CSM library overnight opening, in order to better understand how students use it in order to further develop services and facilities </a:t>
            </a:r>
            <a:endParaRPr lang="en-GB" dirty="0" smtClean="0">
              <a:effectLst/>
            </a:endParaRPr>
          </a:p>
          <a:p>
            <a:pPr lvl="0"/>
            <a:r>
              <a:rPr lang="en-GB" sz="1200" kern="1200" dirty="0" smtClean="0">
                <a:solidFill>
                  <a:schemeClr val="tx1"/>
                </a:solidFill>
                <a:effectLst/>
                <a:latin typeface="Arial"/>
                <a:ea typeface="+mn-ea"/>
                <a:cs typeface="+mn-cs"/>
              </a:rPr>
              <a:t>- To build on and contribute to our responsive CSE approach by developing library services through UX report and action planning</a:t>
            </a:r>
            <a:endParaRPr lang="en-GB" dirty="0" smtClean="0">
              <a:effectLst/>
            </a:endParaRPr>
          </a:p>
          <a:p>
            <a:pPr lvl="0"/>
            <a:r>
              <a:rPr lang="en-GB" sz="1200" kern="1200" dirty="0" smtClean="0">
                <a:solidFill>
                  <a:schemeClr val="tx1"/>
                </a:solidFill>
                <a:effectLst/>
                <a:latin typeface="Arial"/>
                <a:ea typeface="+mn-ea"/>
                <a:cs typeface="+mn-cs"/>
              </a:rPr>
              <a:t>- To inform future library opening hours through observation and discussion with students</a:t>
            </a:r>
            <a:endParaRPr lang="en-GB" dirty="0" smtClean="0">
              <a:effectLst/>
            </a:endParaRPr>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11</a:t>
            </a:fld>
            <a:endParaRPr lang="en-US" dirty="0"/>
          </a:p>
        </p:txBody>
      </p:sp>
    </p:spTree>
    <p:extLst>
      <p:ext uri="{BB962C8B-B14F-4D97-AF65-F5344CB8AC3E}">
        <p14:creationId xmlns:p14="http://schemas.microsoft.com/office/powerpoint/2010/main" val="49675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We assessed through detailed</a:t>
            </a:r>
            <a:r>
              <a:rPr lang="en-GB" sz="1200" kern="1200" baseline="0" dirty="0" smtClean="0">
                <a:solidFill>
                  <a:schemeClr val="tx1"/>
                </a:solidFill>
                <a:effectLst/>
                <a:latin typeface="Arial"/>
                <a:ea typeface="+mn-ea"/>
                <a:cs typeface="+mn-cs"/>
              </a:rPr>
              <a:t> </a:t>
            </a:r>
            <a:r>
              <a:rPr lang="en-GB" sz="1200" kern="1200" dirty="0" smtClean="0">
                <a:solidFill>
                  <a:schemeClr val="tx1"/>
                </a:solidFill>
                <a:effectLst/>
                <a:latin typeface="Arial"/>
                <a:ea typeface="+mn-ea"/>
                <a:cs typeface="+mn-cs"/>
              </a:rPr>
              <a:t>observations of the students and staff in the</a:t>
            </a:r>
            <a:r>
              <a:rPr lang="en-GB" sz="1200" kern="1200" baseline="0" dirty="0" smtClean="0">
                <a:solidFill>
                  <a:schemeClr val="tx1"/>
                </a:solidFill>
                <a:effectLst/>
                <a:latin typeface="Arial"/>
                <a:ea typeface="+mn-ea"/>
                <a:cs typeface="+mn-cs"/>
              </a:rPr>
              <a:t> space,</a:t>
            </a:r>
            <a:r>
              <a:rPr lang="en-GB" sz="1200" kern="1200" dirty="0" smtClean="0">
                <a:solidFill>
                  <a:schemeClr val="tx1"/>
                </a:solidFill>
                <a:effectLst/>
                <a:latin typeface="Arial"/>
                <a:ea typeface="+mn-ea"/>
                <a:cs typeface="+mn-cs"/>
              </a:rPr>
              <a:t> looking at activities,</a:t>
            </a:r>
            <a:r>
              <a:rPr lang="en-GB" sz="1200" kern="1200" baseline="0" dirty="0" smtClean="0">
                <a:solidFill>
                  <a:schemeClr val="tx1"/>
                </a:solidFill>
                <a:effectLst/>
                <a:latin typeface="Arial"/>
                <a:ea typeface="+mn-ea"/>
                <a:cs typeface="+mn-cs"/>
              </a:rPr>
              <a:t> environment, </a:t>
            </a:r>
            <a:r>
              <a:rPr lang="en-GB" sz="1200" kern="1200" baseline="0" dirty="0" err="1" smtClean="0">
                <a:solidFill>
                  <a:schemeClr val="tx1"/>
                </a:solidFill>
                <a:effectLst/>
                <a:latin typeface="Arial"/>
                <a:ea typeface="+mn-ea"/>
                <a:cs typeface="+mn-cs"/>
              </a:rPr>
              <a:t>etc</a:t>
            </a:r>
            <a:r>
              <a:rPr lang="en-GB" sz="1200" kern="1200" baseline="0" dirty="0" smtClean="0">
                <a:solidFill>
                  <a:schemeClr val="tx1"/>
                </a:solidFill>
                <a:effectLst/>
                <a:latin typeface="Arial"/>
                <a:ea typeface="+mn-ea"/>
                <a:cs typeface="+mn-cs"/>
              </a:rPr>
              <a:t> as well as </a:t>
            </a:r>
            <a:r>
              <a:rPr lang="en-GB" sz="1200" kern="1200" dirty="0" smtClean="0">
                <a:solidFill>
                  <a:schemeClr val="tx1"/>
                </a:solidFill>
                <a:effectLst/>
                <a:latin typeface="Arial"/>
                <a:ea typeface="+mn-ea"/>
                <a:cs typeface="+mn-cs"/>
              </a:rPr>
              <a:t>staff availability/visibility, nature of the interactions with students and effectiveness in managing the space. We used a ‘mystery shopping’ approach to gauge the quality of enquiries and referrals staff provided,</a:t>
            </a:r>
            <a:r>
              <a:rPr lang="en-GB" sz="1200" kern="1200" baseline="0" dirty="0" smtClean="0">
                <a:solidFill>
                  <a:schemeClr val="tx1"/>
                </a:solidFill>
                <a:effectLst/>
                <a:latin typeface="Arial"/>
                <a:ea typeface="+mn-ea"/>
                <a:cs typeface="+mn-cs"/>
              </a:rPr>
              <a:t> and we ran a focus group and did some journey mapping.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One of the most useful outcomes from the UX project was that we got to spend time with current students who were all really invested in the outcomes of the project. </a:t>
            </a:r>
          </a:p>
          <a:p>
            <a:endParaRPr lang="en-GB" dirty="0" smtClean="0"/>
          </a:p>
          <a:p>
            <a:r>
              <a:rPr lang="en-GB" dirty="0" smtClean="0"/>
              <a:t>What quickly became apparent was that none of the activity we had at night was problematic</a:t>
            </a:r>
            <a:r>
              <a:rPr lang="en-GB" baseline="0" dirty="0" smtClean="0"/>
              <a:t> at night. It was only an issue in the day when usage levels changed and staff teams were providing a different sort of service. Where we had anticipated behavioural issues, there were none. No alcohol or rowdy behaviour. Our problems were entirely about the impact that legitimate overnight activity had on the day. </a:t>
            </a:r>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12</a:t>
            </a:fld>
            <a:endParaRPr lang="en-US" dirty="0"/>
          </a:p>
        </p:txBody>
      </p:sp>
    </p:spTree>
    <p:extLst>
      <p:ext uri="{BB962C8B-B14F-4D97-AF65-F5344CB8AC3E}">
        <p14:creationId xmlns:p14="http://schemas.microsoft.com/office/powerpoint/2010/main" val="428327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The most striking observations for us were – students used the spaces appropriately</a:t>
            </a:r>
            <a:r>
              <a:rPr lang="en-GB" sz="1200" kern="1200" baseline="0" dirty="0" smtClean="0">
                <a:solidFill>
                  <a:schemeClr val="tx1"/>
                </a:solidFill>
                <a:effectLst/>
                <a:latin typeface="Arial"/>
                <a:ea typeface="+mn-ea"/>
                <a:cs typeface="+mn-cs"/>
              </a:rPr>
              <a:t> by and large, and they were working and using library resources…they were just using a lot more than just that. </a:t>
            </a:r>
            <a:endParaRPr lang="en-GB" sz="1200" kern="1200" dirty="0" smtClean="0">
              <a:solidFill>
                <a:schemeClr val="tx1"/>
              </a:solidFill>
              <a:effectLst/>
              <a:latin typeface="Arial"/>
              <a:ea typeface="+mn-ea"/>
              <a:cs typeface="+mn-cs"/>
            </a:endParaRPr>
          </a:p>
          <a:p>
            <a:pPr lvl="0"/>
            <a:endParaRPr lang="en-GB" sz="1200" kern="1200" dirty="0" smtClean="0">
              <a:solidFill>
                <a:schemeClr val="tx1"/>
              </a:solidFill>
              <a:effectLst/>
              <a:latin typeface="Arial"/>
              <a:ea typeface="+mn-ea"/>
              <a:cs typeface="+mn-cs"/>
            </a:endParaRPr>
          </a:p>
          <a:p>
            <a:pPr lvl="0"/>
            <a:r>
              <a:rPr lang="en-GB" sz="1200" kern="1200" dirty="0" smtClean="0">
                <a:solidFill>
                  <a:schemeClr val="tx1"/>
                </a:solidFill>
                <a:effectLst/>
                <a:latin typeface="Arial"/>
                <a:ea typeface="+mn-ea"/>
                <a:cs typeface="+mn-cs"/>
              </a:rPr>
              <a:t>1</a:t>
            </a:r>
            <a:r>
              <a:rPr lang="en-GB" sz="1200" kern="1200" baseline="30000" dirty="0" smtClean="0">
                <a:solidFill>
                  <a:schemeClr val="tx1"/>
                </a:solidFill>
                <a:effectLst/>
                <a:latin typeface="Arial"/>
                <a:ea typeface="+mn-ea"/>
                <a:cs typeface="+mn-cs"/>
              </a:rPr>
              <a:t>st</a:t>
            </a:r>
            <a:r>
              <a:rPr lang="en-GB" sz="1200" kern="1200" dirty="0" smtClean="0">
                <a:solidFill>
                  <a:schemeClr val="tx1"/>
                </a:solidFill>
                <a:effectLst/>
                <a:latin typeface="Arial"/>
                <a:ea typeface="+mn-ea"/>
                <a:cs typeface="+mn-cs"/>
              </a:rPr>
              <a:t> floor (LZ)</a:t>
            </a:r>
            <a:r>
              <a:rPr lang="en-GB" sz="1200" kern="1200" baseline="0" dirty="0" smtClean="0">
                <a:solidFill>
                  <a:schemeClr val="tx1"/>
                </a:solidFill>
                <a:effectLst/>
                <a:latin typeface="Arial"/>
                <a:ea typeface="+mn-ea"/>
                <a:cs typeface="+mn-cs"/>
              </a:rPr>
              <a:t> </a:t>
            </a:r>
            <a:r>
              <a:rPr lang="en-GB" sz="1200" kern="1200" dirty="0" smtClean="0">
                <a:solidFill>
                  <a:schemeClr val="tx1"/>
                </a:solidFill>
                <a:effectLst/>
                <a:latin typeface="Arial"/>
                <a:ea typeface="+mn-ea"/>
                <a:cs typeface="+mn-cs"/>
              </a:rPr>
              <a:t>has the highest level of activity while the 3</a:t>
            </a:r>
            <a:r>
              <a:rPr lang="en-GB" sz="1200" kern="1200" baseline="30000" dirty="0" smtClean="0">
                <a:solidFill>
                  <a:schemeClr val="tx1"/>
                </a:solidFill>
                <a:effectLst/>
                <a:latin typeface="Arial"/>
                <a:ea typeface="+mn-ea"/>
                <a:cs typeface="+mn-cs"/>
              </a:rPr>
              <a:t>rd</a:t>
            </a:r>
            <a:r>
              <a:rPr lang="en-GB" sz="1200" kern="1200" dirty="0" smtClean="0">
                <a:solidFill>
                  <a:schemeClr val="tx1"/>
                </a:solidFill>
                <a:effectLst/>
                <a:latin typeface="Arial"/>
                <a:ea typeface="+mn-ea"/>
                <a:cs typeface="+mn-cs"/>
              </a:rPr>
              <a:t> floor has the least. 2</a:t>
            </a:r>
            <a:r>
              <a:rPr lang="en-GB" sz="1200" kern="1200" baseline="30000" dirty="0" smtClean="0">
                <a:solidFill>
                  <a:schemeClr val="tx1"/>
                </a:solidFill>
                <a:effectLst/>
                <a:latin typeface="Arial"/>
                <a:ea typeface="+mn-ea"/>
                <a:cs typeface="+mn-cs"/>
              </a:rPr>
              <a:t>nd</a:t>
            </a:r>
            <a:r>
              <a:rPr lang="en-GB" sz="1200" kern="1200" dirty="0" smtClean="0">
                <a:solidFill>
                  <a:schemeClr val="tx1"/>
                </a:solidFill>
                <a:effectLst/>
                <a:latin typeface="Arial"/>
                <a:ea typeface="+mn-ea"/>
                <a:cs typeface="+mn-cs"/>
              </a:rPr>
              <a:t> floor is mainly used for group study and computers. </a:t>
            </a:r>
          </a:p>
          <a:p>
            <a:pPr lvl="0"/>
            <a:r>
              <a:rPr lang="en-GB" sz="1200" kern="1200" dirty="0" smtClean="0">
                <a:solidFill>
                  <a:schemeClr val="tx1"/>
                </a:solidFill>
                <a:effectLst/>
                <a:latin typeface="Arial"/>
                <a:ea typeface="+mn-ea"/>
                <a:cs typeface="+mn-cs"/>
              </a:rPr>
              <a:t>Students use a full range of facilities (printers/lightbox/books/laptops)</a:t>
            </a:r>
          </a:p>
          <a:p>
            <a:pPr lvl="0"/>
            <a:r>
              <a:rPr lang="en-GB" sz="1200" kern="1200" dirty="0" smtClean="0">
                <a:solidFill>
                  <a:schemeClr val="tx1"/>
                </a:solidFill>
                <a:effectLst/>
                <a:latin typeface="Arial"/>
                <a:ea typeface="+mn-ea"/>
                <a:cs typeface="+mn-cs"/>
              </a:rPr>
              <a:t>Staff support is regarded as adequate and the demand for staff assistance appears to be minimal with students preferring to work in the space independently</a:t>
            </a:r>
          </a:p>
          <a:p>
            <a:pPr lvl="0"/>
            <a:r>
              <a:rPr lang="en-GB" sz="1200" kern="1200" dirty="0" smtClean="0">
                <a:solidFill>
                  <a:schemeClr val="tx1"/>
                </a:solidFill>
                <a:effectLst/>
                <a:latin typeface="Arial"/>
                <a:ea typeface="+mn-ea"/>
                <a:cs typeface="+mn-cs"/>
              </a:rPr>
              <a:t>Students very frustrated by the amount of mess left on tables BUT</a:t>
            </a:r>
          </a:p>
          <a:p>
            <a:pPr lvl="0"/>
            <a:r>
              <a:rPr lang="en-GB" sz="1200" kern="1200" dirty="0" smtClean="0">
                <a:solidFill>
                  <a:schemeClr val="tx1"/>
                </a:solidFill>
                <a:effectLst/>
                <a:latin typeface="Arial"/>
                <a:ea typeface="+mn-ea"/>
                <a:cs typeface="+mn-cs"/>
              </a:rPr>
              <a:t>Student want</a:t>
            </a:r>
            <a:r>
              <a:rPr lang="en-GB" sz="1200" kern="1200" baseline="0" dirty="0" smtClean="0">
                <a:solidFill>
                  <a:schemeClr val="tx1"/>
                </a:solidFill>
                <a:effectLst/>
                <a:latin typeface="Arial"/>
                <a:ea typeface="+mn-ea"/>
                <a:cs typeface="+mn-cs"/>
              </a:rPr>
              <a:t> the freedom to use the space for a variety of non traditional activities – anything they perceive as their ‘work’ – making/creating – not what we might consider library work – research/writing </a:t>
            </a:r>
            <a:r>
              <a:rPr lang="en-GB" sz="1200" kern="1200" baseline="0" dirty="0" err="1" smtClean="0">
                <a:solidFill>
                  <a:schemeClr val="tx1"/>
                </a:solidFill>
                <a:effectLst/>
                <a:latin typeface="Arial"/>
                <a:ea typeface="+mn-ea"/>
                <a:cs typeface="+mn-cs"/>
              </a:rPr>
              <a:t>etc</a:t>
            </a:r>
            <a:endParaRPr lang="en-GB" sz="1200" kern="1200" dirty="0" smtClean="0">
              <a:solidFill>
                <a:schemeClr val="tx1"/>
              </a:solidFill>
              <a:effectLst/>
              <a:latin typeface="Arial"/>
              <a:ea typeface="+mn-ea"/>
              <a:cs typeface="+mn-cs"/>
            </a:endParaRPr>
          </a:p>
          <a:p>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Arial"/>
                <a:ea typeface="+mn-ea"/>
                <a:cs typeface="+mn-cs"/>
              </a:rPr>
              <a:t>The question became ‘How do we meet expectations for more relaxed studio style space overnight and provide a suitable working library environment for use during the day?’</a:t>
            </a:r>
          </a:p>
          <a:p>
            <a:r>
              <a:rPr lang="en-GB" dirty="0" smtClean="0"/>
              <a:t>How do we walk the line between those conflicting expectations? </a:t>
            </a:r>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13</a:t>
            </a:fld>
            <a:endParaRPr lang="en-US" dirty="0"/>
          </a:p>
        </p:txBody>
      </p:sp>
    </p:spTree>
    <p:extLst>
      <p:ext uri="{BB962C8B-B14F-4D97-AF65-F5344CB8AC3E}">
        <p14:creationId xmlns:p14="http://schemas.microsoft.com/office/powerpoint/2010/main" val="381121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decided to focus on a new approach to transitioning</a:t>
            </a:r>
            <a:r>
              <a:rPr lang="en-GB" baseline="0" dirty="0" smtClean="0"/>
              <a:t> between service models. </a:t>
            </a:r>
            <a:endParaRPr lang="en-GB" dirty="0" smtClean="0"/>
          </a:p>
          <a:p>
            <a:endParaRPr lang="en-GB" dirty="0" smtClean="0"/>
          </a:p>
          <a:p>
            <a:r>
              <a:rPr lang="en-GB" dirty="0" smtClean="0"/>
              <a:t>To be more flexible our service models signage had to become more prominent and we had to make a more active handover so that students AND staff recognised that the change of shift marked the change in the way the space could be used. </a:t>
            </a:r>
          </a:p>
          <a:p>
            <a:endParaRPr lang="en-GB" dirty="0" smtClean="0"/>
          </a:p>
          <a:p>
            <a:r>
              <a:rPr lang="en-GB" dirty="0" smtClean="0"/>
              <a:t>We had to really work with night team staff to understand the ‘grey areas’, and then to find ways to enable them to make a judgement instead of enforcing a blanket policy when there was really no reason to (groups making some noise in the quiet zone when there is no one else in the library)</a:t>
            </a:r>
          </a:p>
          <a:p>
            <a:endParaRPr lang="en-GB" dirty="0" smtClean="0"/>
          </a:p>
          <a:p>
            <a:r>
              <a:rPr lang="en-GB" dirty="0" smtClean="0"/>
              <a:t>We also had to separate out the behaviours we could not have at all and those we just needed to manage differently.</a:t>
            </a:r>
          </a:p>
          <a:p>
            <a:endParaRPr lang="en-GB"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 introduced a no wet work rule but bought lots of cutting mats and bought new furniture (wear</a:t>
            </a:r>
            <a:r>
              <a:rPr lang="en-GB" baseline="0" dirty="0" smtClean="0"/>
              <a:t> and tear) – damage from glue/cutting on sofas</a:t>
            </a:r>
          </a:p>
          <a:p>
            <a:pPr marL="171450" indent="-171450">
              <a:buFont typeface="Arial" panose="020B0604020202020204" pitchFamily="34" charset="0"/>
              <a:buChar char="•"/>
            </a:pPr>
            <a:r>
              <a:rPr lang="en-GB" dirty="0" smtClean="0"/>
              <a:t>We reinforced our zones signage so that we could direct students to appropriate places to eat and do more creative ‘making’ activities on the right furniture,</a:t>
            </a:r>
            <a:r>
              <a:rPr lang="en-GB" baseline="0" dirty="0" smtClean="0"/>
              <a:t> whilst we increased the c</a:t>
            </a:r>
            <a:r>
              <a:rPr lang="en-GB" dirty="0" smtClean="0"/>
              <a:t>leaning and number of bins</a:t>
            </a:r>
          </a:p>
          <a:p>
            <a:pPr marL="171450" indent="-171450">
              <a:buFont typeface="Arial" panose="020B0604020202020204" pitchFamily="34" charset="0"/>
              <a:buChar char="•"/>
            </a:pPr>
            <a:r>
              <a:rPr lang="en-GB" dirty="0" smtClean="0"/>
              <a:t>We had introduced a 3 strikes and you are out rule as overnight</a:t>
            </a:r>
            <a:r>
              <a:rPr lang="en-GB" baseline="0" dirty="0" smtClean="0"/>
              <a:t> as </a:t>
            </a:r>
            <a:r>
              <a:rPr lang="en-GB" dirty="0" smtClean="0"/>
              <a:t>students were far more likely to stay longer and leave belongings unattended, but we only</a:t>
            </a:r>
            <a:r>
              <a:rPr lang="en-GB" baseline="0" dirty="0" smtClean="0"/>
              <a:t> enforced it after 6am</a:t>
            </a:r>
            <a:r>
              <a:rPr lang="en-GB" dirty="0" smtClean="0"/>
              <a:t>. And</a:t>
            </a:r>
            <a:r>
              <a:rPr lang="en-GB" baseline="0" dirty="0" smtClean="0"/>
              <a:t> we gave out bin bags to get them to help clear up</a:t>
            </a:r>
            <a:endParaRPr lang="en-GB" dirty="0" smtClean="0"/>
          </a:p>
          <a:p>
            <a:pPr marL="171450" indent="-171450">
              <a:buFont typeface="Arial" panose="020B0604020202020204" pitchFamily="34" charset="0"/>
              <a:buChar char="•"/>
            </a:pPr>
            <a:r>
              <a:rPr lang="en-GB" dirty="0" smtClean="0"/>
              <a:t>More shelving shifts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14</a:t>
            </a:fld>
            <a:endParaRPr lang="en-US" dirty="0"/>
          </a:p>
        </p:txBody>
      </p:sp>
    </p:spTree>
    <p:extLst>
      <p:ext uri="{BB962C8B-B14F-4D97-AF65-F5344CB8AC3E}">
        <p14:creationId xmlns:p14="http://schemas.microsoft.com/office/powerpoint/2010/main" val="73977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A lot of this was around acceptance of change. We do have space for people to spread out and be a bit messy. But this involves staff accepting that the space isn’t going to be tidy when they arrive at 9am AND that this is not actually problematic until we start to get busier at around 11am.  This isn’t an easy transition for staff who are used to a tidy space first thing in the morning and an opportunity to ‘reset’ the library each day.</a:t>
            </a:r>
            <a:r>
              <a:rPr lang="en-GB" dirty="0" smtClean="0"/>
              <a:t> There was a lot of work to manage</a:t>
            </a:r>
            <a:r>
              <a:rPr lang="en-GB" baseline="0" dirty="0" smtClean="0"/>
              <a:t> the day teams expectations of the night team, </a:t>
            </a:r>
            <a:r>
              <a:rPr lang="en-GB" dirty="0" smtClean="0"/>
              <a:t>trying to get the teams to be</a:t>
            </a:r>
            <a:r>
              <a:rPr lang="en-GB" baseline="0" dirty="0" smtClean="0"/>
              <a:t> less judgemental about each other. We use a lot of scenarios and training to emphasise the importance of judgement calls and ensuring a handover that was clear and helped both sides make the transition by explaining what they had done/not done in terms of making those judgements and transitioning back to daytime use. We have not entirely overcome this, and it remains a challenge with an outsourced team to manage the transition and communication effectively so both sides believe they are doing what they should. Its especially difficult given that we are not there at night to see what’s going on, so both sides make a lot of assumptions. This is where ongoing and embedded use of UX will be helpful I think as it surfaces those truths </a:t>
            </a:r>
            <a:r>
              <a:rPr lang="en-GB" baseline="0" smtClean="0"/>
              <a:t>and tensions. </a:t>
            </a:r>
            <a:endParaRPr lang="en-GB" dirty="0" smtClean="0"/>
          </a:p>
          <a:p>
            <a:endParaRPr lang="en-GB" sz="1200" kern="1200" dirty="0" smtClean="0">
              <a:solidFill>
                <a:schemeClr val="tx1"/>
              </a:solidFill>
              <a:effectLst/>
              <a:latin typeface="Arial"/>
              <a:ea typeface="+mn-ea"/>
              <a:cs typeface="+mn-cs"/>
            </a:endParaRPr>
          </a:p>
          <a:p>
            <a:endParaRPr lang="en-GB" sz="1200" kern="1200" dirty="0" smtClean="0">
              <a:solidFill>
                <a:schemeClr val="tx1"/>
              </a:solidFill>
              <a:effectLst/>
              <a:latin typeface="Arial"/>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15</a:t>
            </a:fld>
            <a:endParaRPr lang="en-US" dirty="0"/>
          </a:p>
        </p:txBody>
      </p:sp>
    </p:spTree>
    <p:extLst>
      <p:ext uri="{BB962C8B-B14F-4D97-AF65-F5344CB8AC3E}">
        <p14:creationId xmlns:p14="http://schemas.microsoft.com/office/powerpoint/2010/main" val="131831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Also for students they are not always happy to adjust their work to accommodate the fact that additional study places are needed as we get busier.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Arial"/>
              <a:ea typeface="+mn-ea"/>
              <a:cs typeface="+mn-cs"/>
            </a:endParaRPr>
          </a:p>
          <a:p>
            <a:r>
              <a:rPr lang="en-GB" dirty="0" smtClean="0"/>
              <a:t>We tried to be</a:t>
            </a:r>
            <a:r>
              <a:rPr lang="en-GB" baseline="0" dirty="0" smtClean="0"/>
              <a:t> flexible and communicate a common sense approach. Focusing on transitions from different states of service meant we allowed grey areas for students who could do something at night but not in the day so we focused on impact on fellow students using health and safety and wellbeing to dictate what was acceptable, rather than  having rules that are enforced rigidly. Staff were able to point to guidelines and policy that stated the reason we might be asking them to move/change their behaviour, rather than a list of dos and do nots. We used a Twitter campaign on ‘keep night opening sustainable…’ to focus on the transitions and draw attention to the fact that we were encouraging different use. </a:t>
            </a:r>
            <a:endParaRPr lang="en-GB" dirty="0" smtClean="0"/>
          </a:p>
          <a:p>
            <a:endParaRPr lang="en-GB" dirty="0" smtClean="0"/>
          </a:p>
          <a:p>
            <a:r>
              <a:rPr lang="en-GB" dirty="0" smtClean="0"/>
              <a:t>UX engagement again proved useful. All</a:t>
            </a:r>
            <a:r>
              <a:rPr lang="en-GB" baseline="0" dirty="0" smtClean="0"/>
              <a:t> the students who attended focus groups had a chance to talk through what was happening and to understand both sides. They are hopefully our ambassadors out in the student population, and proved the value of continual embedded student engagement , not just to gain their feedback, but to spread our own messages about the different service models and impact of overnight opening. </a:t>
            </a:r>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16</a:t>
            </a:fld>
            <a:endParaRPr lang="en-US" dirty="0"/>
          </a:p>
        </p:txBody>
      </p:sp>
    </p:spTree>
    <p:extLst>
      <p:ext uri="{BB962C8B-B14F-4D97-AF65-F5344CB8AC3E}">
        <p14:creationId xmlns:p14="http://schemas.microsoft.com/office/powerpoint/2010/main" val="44918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UX is very</a:t>
            </a:r>
            <a:r>
              <a:rPr lang="en-GB" baseline="0" dirty="0" smtClean="0"/>
              <a:t> powerful to inform but also to build ongoing relationships that benefit both sides.</a:t>
            </a:r>
          </a:p>
          <a:p>
            <a:pPr marL="171450" indent="-171450">
              <a:buFont typeface="Arial" panose="020B0604020202020204" pitchFamily="34" charset="0"/>
              <a:buChar char="•"/>
            </a:pPr>
            <a:r>
              <a:rPr lang="en-GB" baseline="0" dirty="0" smtClean="0"/>
              <a:t>Looking at other places is good practice but we often anticipated only half the story, or we were very well prepared for things that never happened. </a:t>
            </a:r>
          </a:p>
          <a:p>
            <a:pPr marL="171450" indent="-171450">
              <a:buFont typeface="Arial" panose="020B0604020202020204" pitchFamily="34" charset="0"/>
              <a:buChar char="•"/>
            </a:pPr>
            <a:r>
              <a:rPr lang="en-GB" baseline="0" dirty="0" smtClean="0"/>
              <a:t>Generally we are good at saying what we offer, and what we expect students to do. We are less good at flipping that and communicating students own expectations are and how we will meet them - crucial for explaining how we manage conflicting users needs. </a:t>
            </a:r>
          </a:p>
          <a:p>
            <a:pPr marL="171450" indent="-171450">
              <a:buFont typeface="Arial" panose="020B0604020202020204" pitchFamily="34" charset="0"/>
              <a:buChar char="•"/>
            </a:pPr>
            <a:r>
              <a:rPr lang="en-GB" baseline="0" dirty="0" smtClean="0"/>
              <a:t>Staff development and guidelines that focus on values and principles – fairness and consideration for others – </a:t>
            </a:r>
          </a:p>
          <a:p>
            <a:pPr marL="171450" indent="-171450">
              <a:buFont typeface="Arial" panose="020B0604020202020204" pitchFamily="34" charset="0"/>
              <a:buChar char="•"/>
            </a:pPr>
            <a:r>
              <a:rPr lang="en-GB" baseline="0" dirty="0" smtClean="0"/>
              <a:t>Instead of rigid rules that can’t always be logically  justified – and therefore cant always be consistently applied. </a:t>
            </a:r>
          </a:p>
          <a:p>
            <a:pPr marL="171450" indent="-171450">
              <a:buFont typeface="Arial" panose="020B0604020202020204" pitchFamily="34" charset="0"/>
              <a:buChar char="•"/>
            </a:pPr>
            <a:r>
              <a:rPr lang="en-GB" baseline="0" dirty="0" smtClean="0"/>
              <a:t>Some things aren’t negotiable. As long as you are clear what is and isn’t.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17</a:t>
            </a:fld>
            <a:endParaRPr lang="en-US" dirty="0"/>
          </a:p>
        </p:txBody>
      </p:sp>
    </p:spTree>
    <p:extLst>
      <p:ext uri="{BB962C8B-B14F-4D97-AF65-F5344CB8AC3E}">
        <p14:creationId xmlns:p14="http://schemas.microsoft.com/office/powerpoint/2010/main" val="2082871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When it works….</a:t>
            </a:r>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18</a:t>
            </a:fld>
            <a:endParaRPr lang="en-US" dirty="0"/>
          </a:p>
        </p:txBody>
      </p:sp>
    </p:spTree>
    <p:extLst>
      <p:ext uri="{BB962C8B-B14F-4D97-AF65-F5344CB8AC3E}">
        <p14:creationId xmlns:p14="http://schemas.microsoft.com/office/powerpoint/2010/main" val="244500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a:ea typeface="+mn-ea"/>
                <a:cs typeface="+mn-cs"/>
              </a:rPr>
              <a:t> </a:t>
            </a:r>
          </a:p>
          <a:p>
            <a:r>
              <a:rPr lang="en-GB" sz="1200" kern="1200" dirty="0" smtClean="0">
                <a:solidFill>
                  <a:schemeClr val="tx1"/>
                </a:solidFill>
                <a:effectLst/>
                <a:latin typeface="Arial"/>
                <a:ea typeface="+mn-ea"/>
                <a:cs typeface="+mn-cs"/>
              </a:rPr>
              <a:t>I thought it might be useful to start off with some background information about Central Saint Martins and University of the Arts, London. Central Saint Martins is one of the six college across London that make up UAL. The college are -  Camberwell College of Arts, Central Saint Martins, Chelsea College of Arts, London College of Communication, London College of Fashion and Wimbledon College of Arts. Although there are some cross over of subjects each college has its own unique identity, student cohort and indeed library!</a:t>
            </a:r>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2</a:t>
            </a:fld>
            <a:endParaRPr lang="en-US" dirty="0"/>
          </a:p>
        </p:txBody>
      </p:sp>
    </p:spTree>
    <p:extLst>
      <p:ext uri="{BB962C8B-B14F-4D97-AF65-F5344CB8AC3E}">
        <p14:creationId xmlns:p14="http://schemas.microsoft.com/office/powerpoint/2010/main" val="226475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a:ea typeface="+mn-ea"/>
                <a:cs typeface="+mn-cs"/>
              </a:rPr>
              <a:t>An advantage of having 6 unique colleges and libraries is that we have always been able to offer students a really diverse range of study environments. Students from any college have access to the library facilities of all other sites in addition to their own. So we were able to focus our overnight opening on one site</a:t>
            </a:r>
            <a:r>
              <a:rPr lang="en-GB" sz="1200" kern="1200" baseline="0" dirty="0" smtClean="0">
                <a:solidFill>
                  <a:schemeClr val="tx1"/>
                </a:solidFill>
                <a:effectLst/>
                <a:latin typeface="Arial"/>
                <a:ea typeface="+mn-ea"/>
                <a:cs typeface="+mn-cs"/>
              </a:rPr>
              <a:t> yet offer it to all</a:t>
            </a:r>
            <a:r>
              <a:rPr lang="en-GB" sz="1200" kern="1200" dirty="0" smtClean="0">
                <a:solidFill>
                  <a:schemeClr val="tx1"/>
                </a:solidFill>
                <a:effectLst/>
                <a:latin typeface="Arial"/>
                <a:ea typeface="+mn-ea"/>
                <a:cs typeface="+mn-cs"/>
              </a:rPr>
              <a:t>, which allowed us to be efficient, cost effective and responsive.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The executive board rational for choosing CSM to open 24 hours. </a:t>
            </a:r>
          </a:p>
          <a:p>
            <a:pPr marL="342900" indent="-342900">
              <a:buFont typeface="Arial" panose="020B0604020202020204" pitchFamily="34" charset="0"/>
              <a:buChar char="•"/>
            </a:pPr>
            <a:r>
              <a:rPr lang="en-GB" sz="1200" dirty="0" smtClean="0">
                <a:solidFill>
                  <a:schemeClr val="bg1"/>
                </a:solidFill>
              </a:rPr>
              <a:t>Most diverse collection</a:t>
            </a:r>
          </a:p>
          <a:p>
            <a:pPr marL="342900" indent="-342900">
              <a:buFont typeface="Arial" panose="020B0604020202020204" pitchFamily="34" charset="0"/>
              <a:buChar char="•"/>
            </a:pPr>
            <a:r>
              <a:rPr lang="en-GB" sz="1200" dirty="0" smtClean="0">
                <a:solidFill>
                  <a:schemeClr val="bg1"/>
                </a:solidFill>
              </a:rPr>
              <a:t>Busiest Site</a:t>
            </a:r>
          </a:p>
          <a:p>
            <a:pPr marL="342900" indent="-342900">
              <a:buFont typeface="Arial" panose="020B0604020202020204" pitchFamily="34" charset="0"/>
              <a:buChar char="•"/>
            </a:pPr>
            <a:r>
              <a:rPr lang="en-GB" sz="1200" dirty="0" smtClean="0">
                <a:solidFill>
                  <a:schemeClr val="bg1"/>
                </a:solidFill>
              </a:rPr>
              <a:t>Able to easily restrict access</a:t>
            </a:r>
          </a:p>
          <a:p>
            <a:pPr marL="342900" indent="-342900">
              <a:buFont typeface="Arial" panose="020B0604020202020204" pitchFamily="34" charset="0"/>
              <a:buChar char="•"/>
            </a:pPr>
            <a:r>
              <a:rPr lang="en-GB" sz="1200" dirty="0" smtClean="0">
                <a:solidFill>
                  <a:schemeClr val="bg1"/>
                </a:solidFill>
              </a:rPr>
              <a:t>Good transport links </a:t>
            </a:r>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3</a:t>
            </a:fld>
            <a:endParaRPr lang="en-US" dirty="0"/>
          </a:p>
        </p:txBody>
      </p:sp>
    </p:spTree>
    <p:extLst>
      <p:ext uri="{BB962C8B-B14F-4D97-AF65-F5344CB8AC3E}">
        <p14:creationId xmlns:p14="http://schemas.microsoft.com/office/powerpoint/2010/main" val="61619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Arial"/>
                <a:ea typeface="+mn-ea"/>
                <a:cs typeface="+mn-cs"/>
              </a:rPr>
              <a:t> </a:t>
            </a:r>
            <a:endParaRPr lang="en-GB" sz="1200" kern="1200" dirty="0" smtClean="0">
              <a:solidFill>
                <a:schemeClr val="tx1"/>
              </a:solidFill>
              <a:effectLst/>
              <a:latin typeface="Arial"/>
              <a:ea typeface="+mn-ea"/>
              <a:cs typeface="+mn-cs"/>
            </a:endParaRPr>
          </a:p>
          <a:p>
            <a:r>
              <a:rPr lang="en-GB" sz="1200" kern="1200" dirty="0" smtClean="0">
                <a:solidFill>
                  <a:schemeClr val="tx1"/>
                </a:solidFill>
                <a:effectLst/>
                <a:latin typeface="Arial"/>
                <a:ea typeface="+mn-ea"/>
                <a:cs typeface="+mn-cs"/>
              </a:rPr>
              <a:t>CSM is based across 3</a:t>
            </a:r>
            <a:r>
              <a:rPr lang="en-GB" sz="1200" kern="1200" baseline="0" dirty="0" smtClean="0">
                <a:solidFill>
                  <a:schemeClr val="tx1"/>
                </a:solidFill>
                <a:effectLst/>
                <a:latin typeface="Arial"/>
                <a:ea typeface="+mn-ea"/>
                <a:cs typeface="+mn-cs"/>
              </a:rPr>
              <a:t> floors: LZ, group, quiet. </a:t>
            </a:r>
          </a:p>
          <a:p>
            <a:endParaRPr lang="en-GB" sz="1200" kern="1200" baseline="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Our students are all arts students and their work has always been project based. Although some courses do have written assessments most are object based and involve making. CSM provides studios for students to work in. The Learning Zone on the first floor of the library provides space and equipment for that work and we request that student making (and eating) are restricted to the first floor,</a:t>
            </a:r>
            <a:r>
              <a:rPr lang="en-GB" sz="1200" kern="1200" baseline="0" dirty="0" smtClean="0">
                <a:solidFill>
                  <a:schemeClr val="tx1"/>
                </a:solidFill>
                <a:effectLst/>
                <a:latin typeface="Arial"/>
                <a:ea typeface="+mn-ea"/>
                <a:cs typeface="+mn-cs"/>
              </a:rPr>
              <a:t> a</a:t>
            </a:r>
            <a:r>
              <a:rPr lang="en-GB" sz="1200" kern="1200" dirty="0" smtClean="0">
                <a:solidFill>
                  <a:schemeClr val="tx1"/>
                </a:solidFill>
                <a:effectLst/>
                <a:latin typeface="Arial"/>
                <a:ea typeface="+mn-ea"/>
                <a:cs typeface="+mn-cs"/>
              </a:rPr>
              <a:t>lthough we don’t expect to see much of the type of work there that usually happens in studios. </a:t>
            </a:r>
            <a:r>
              <a:rPr lang="en-GB" dirty="0" smtClean="0"/>
              <a:t>We have all the normal problems of having to enforce rules about food/drink/noise etc. In addition we have to manage creative types who regularly decide to move the furniture, re-decorate the walls with post it notes, and occupy large amounts of space making models. We have a ridiculous amount of shelving we can hardly keep up with due to the fact that our students are browsers.</a:t>
            </a:r>
            <a:r>
              <a:rPr lang="en-GB" baseline="0" dirty="0" smtClean="0"/>
              <a:t> Books on tables, not borrowed. Everything scanned for inspiration not targeted reading. A</a:t>
            </a:r>
            <a:r>
              <a:rPr lang="en-GB" dirty="0" smtClean="0"/>
              <a:t>nd t</a:t>
            </a:r>
            <a:r>
              <a:rPr lang="en-GB" sz="1200" kern="1200" dirty="0" smtClean="0">
                <a:solidFill>
                  <a:schemeClr val="tx1"/>
                </a:solidFill>
                <a:effectLst/>
                <a:latin typeface="Arial"/>
                <a:ea typeface="+mn-ea"/>
                <a:cs typeface="+mn-cs"/>
              </a:rPr>
              <a:t>he Library and LZ is so busy it’s hard to even find a seat in the daytime.</a:t>
            </a:r>
            <a:r>
              <a:rPr lang="en-GB" sz="1200" kern="1200" baseline="0" dirty="0" smtClean="0">
                <a:solidFill>
                  <a:schemeClr val="tx1"/>
                </a:solidFill>
                <a:effectLst/>
                <a:latin typeface="Arial"/>
                <a:ea typeface="+mn-ea"/>
                <a:cs typeface="+mn-cs"/>
              </a:rPr>
              <a:t> We are constantly busy at our information desks and the space is managed and occupied by a variety of staff.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Arial"/>
              <a:ea typeface="+mn-ea"/>
              <a:cs typeface="+mn-cs"/>
            </a:endParaRPr>
          </a:p>
          <a:p>
            <a:endParaRPr lang="en-GB" sz="1200" kern="1200" dirty="0" smtClean="0">
              <a:solidFill>
                <a:schemeClr val="tx1"/>
              </a:solidFill>
              <a:effectLst/>
              <a:latin typeface="Arial"/>
              <a:ea typeface="+mn-ea"/>
              <a:cs typeface="+mn-cs"/>
            </a:endParaRPr>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4</a:t>
            </a:fld>
            <a:endParaRPr lang="en-US" dirty="0"/>
          </a:p>
        </p:txBody>
      </p:sp>
    </p:spTree>
    <p:extLst>
      <p:ext uri="{BB962C8B-B14F-4D97-AF65-F5344CB8AC3E}">
        <p14:creationId xmlns:p14="http://schemas.microsoft.com/office/powerpoint/2010/main" val="155888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Arial"/>
                <a:ea typeface="+mn-ea"/>
                <a:cs typeface="+mn-cs"/>
              </a:rPr>
              <a:t> </a:t>
            </a:r>
            <a:endParaRPr lang="en-GB" sz="1200" kern="1200" dirty="0" smtClean="0">
              <a:solidFill>
                <a:schemeClr val="tx1"/>
              </a:solidFill>
              <a:effectLst/>
              <a:latin typeface="Arial"/>
              <a:ea typeface="+mn-ea"/>
              <a:cs typeface="+mn-cs"/>
            </a:endParaRPr>
          </a:p>
          <a:p>
            <a:r>
              <a:rPr lang="en-GB" dirty="0" smtClean="0"/>
              <a:t>When setting up night opening for the first time we went to other </a:t>
            </a:r>
            <a:r>
              <a:rPr lang="en-GB" dirty="0" err="1" smtClean="0"/>
              <a:t>Uni’s</a:t>
            </a:r>
            <a:r>
              <a:rPr lang="en-GB" dirty="0" smtClean="0"/>
              <a:t> already doing it so we could try and</a:t>
            </a:r>
            <a:r>
              <a:rPr lang="en-GB" baseline="0" dirty="0" smtClean="0"/>
              <a:t> </a:t>
            </a:r>
            <a:r>
              <a:rPr lang="en-GB" dirty="0" smtClean="0"/>
              <a:t>anticipate what might happen.  </a:t>
            </a:r>
          </a:p>
          <a:p>
            <a:endParaRPr lang="en-GB" dirty="0" smtClean="0"/>
          </a:p>
          <a:p>
            <a:r>
              <a:rPr lang="en-GB" dirty="0" smtClean="0"/>
              <a:t>We ran</a:t>
            </a:r>
            <a:r>
              <a:rPr lang="en-GB" baseline="0" dirty="0" smtClean="0"/>
              <a:t> a pilot with outsourced security to staff the library in addition to the Estates security presence. This is unusual but we wanted a team who were more than just security, and primarily focused on customer service and student welfare. Following a pilot we tendered and ended up using Reassurance to provide that team. </a:t>
            </a:r>
            <a:endParaRPr lang="en-GB" dirty="0" smtClean="0"/>
          </a:p>
          <a:p>
            <a:endParaRPr lang="en-GB" dirty="0" smtClean="0"/>
          </a:p>
          <a:p>
            <a:r>
              <a:rPr lang="en-GB" dirty="0" smtClean="0"/>
              <a:t>We already had various distinct teams working at evenings and weekends, and scenarios where staff shortages forced us to move to a slightly different service model, (for example limited service/self service,) But night opening was the first time that we had to plan for normal operation with a</a:t>
            </a:r>
            <a:r>
              <a:rPr lang="en-GB" baseline="0" dirty="0" smtClean="0"/>
              <a:t> distinct team using an </a:t>
            </a:r>
            <a:r>
              <a:rPr lang="en-GB" dirty="0" smtClean="0"/>
              <a:t>outsourced</a:t>
            </a:r>
            <a:r>
              <a:rPr lang="en-GB" baseline="0" dirty="0" smtClean="0"/>
              <a:t> </a:t>
            </a:r>
            <a:r>
              <a:rPr lang="en-GB" dirty="0" smtClean="0"/>
              <a:t>model. </a:t>
            </a:r>
          </a:p>
          <a:p>
            <a:endParaRPr lang="en-GB" dirty="0" smtClean="0"/>
          </a:p>
          <a:p>
            <a:r>
              <a:rPr lang="en-GB" dirty="0" smtClean="0"/>
              <a:t>The temptation is to focus on the service model and setting expectations about what we are offering – or in most cases what</a:t>
            </a:r>
            <a:r>
              <a:rPr lang="en-GB" baseline="0" dirty="0" smtClean="0"/>
              <a:t> we are not - </a:t>
            </a:r>
            <a:r>
              <a:rPr lang="en-GB" dirty="0" smtClean="0"/>
              <a:t>(less staff support,</a:t>
            </a:r>
            <a:r>
              <a:rPr lang="en-GB" baseline="0" dirty="0" smtClean="0"/>
              <a:t> access to </a:t>
            </a:r>
            <a:r>
              <a:rPr lang="en-GB" dirty="0" smtClean="0"/>
              <a:t>space and facilities</a:t>
            </a:r>
            <a:r>
              <a:rPr lang="en-GB" baseline="0" dirty="0" smtClean="0"/>
              <a:t> only). </a:t>
            </a:r>
            <a:endParaRPr lang="en-GB" dirty="0" smtClean="0"/>
          </a:p>
          <a:p>
            <a:endParaRPr lang="en-GB" dirty="0" smtClean="0"/>
          </a:p>
          <a:p>
            <a:r>
              <a:rPr lang="en-GB" dirty="0" smtClean="0"/>
              <a:t>We say; ‘You can have the space without full staff support’ so</a:t>
            </a:r>
            <a:r>
              <a:rPr lang="en-GB" baseline="0" dirty="0" smtClean="0"/>
              <a:t> we are limiting their expectations of other services not available BUT</a:t>
            </a:r>
            <a:endParaRPr lang="en-GB" dirty="0" smtClean="0"/>
          </a:p>
          <a:p>
            <a:r>
              <a:rPr lang="en-GB" dirty="0" smtClean="0"/>
              <a:t>They hear ‘You can have the space’. We do not set any further expectations about what tit may mean. </a:t>
            </a:r>
          </a:p>
          <a:p>
            <a:endParaRPr lang="en-GB" dirty="0" smtClean="0"/>
          </a:p>
        </p:txBody>
      </p:sp>
      <p:sp>
        <p:nvSpPr>
          <p:cNvPr id="4" name="Slide Number Placeholder 3"/>
          <p:cNvSpPr>
            <a:spLocks noGrp="1"/>
          </p:cNvSpPr>
          <p:nvPr>
            <p:ph type="sldNum" sz="quarter" idx="10"/>
          </p:nvPr>
        </p:nvSpPr>
        <p:spPr/>
        <p:txBody>
          <a:bodyPr/>
          <a:lstStyle/>
          <a:p>
            <a:fld id="{6A8504A0-751B-F342-BA02-EB8DF62D85A5}" type="slidenum">
              <a:rPr lang="en-US" smtClean="0"/>
              <a:pPr/>
              <a:t>5</a:t>
            </a:fld>
            <a:endParaRPr lang="en-US" dirty="0"/>
          </a:p>
        </p:txBody>
      </p:sp>
    </p:spTree>
    <p:extLst>
      <p:ext uri="{BB962C8B-B14F-4D97-AF65-F5344CB8AC3E}">
        <p14:creationId xmlns:p14="http://schemas.microsoft.com/office/powerpoint/2010/main" val="84652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So we anticipated some possible new issues at night.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Usual rules still applied so we just tackled the things we thought</a:t>
            </a:r>
            <a:r>
              <a:rPr lang="en-GB" baseline="0" dirty="0" smtClean="0"/>
              <a:t> were obviously different.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 wrote a policy and designed a campaign about sleeping, and wellbeing.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 installed vending.</a:t>
            </a:r>
            <a:r>
              <a:rPr lang="en-GB"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 anticipated people taking up residence over night and leaving their things unattended.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 predicted students from other sites may come</a:t>
            </a:r>
            <a:r>
              <a:rPr lang="en-GB" baseline="0" dirty="0" smtClean="0"/>
              <a:t> for night opening, hopefully ensuring the demand justified the investment.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6</a:t>
            </a:fld>
            <a:endParaRPr lang="en-US" dirty="0"/>
          </a:p>
        </p:txBody>
      </p:sp>
    </p:spTree>
    <p:extLst>
      <p:ext uri="{BB962C8B-B14F-4D97-AF65-F5344CB8AC3E}">
        <p14:creationId xmlns:p14="http://schemas.microsoft.com/office/powerpoint/2010/main" val="34094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But</a:t>
            </a:r>
            <a:r>
              <a:rPr lang="en-GB" sz="1200" kern="1200" baseline="0" dirty="0" smtClean="0">
                <a:solidFill>
                  <a:schemeClr val="tx1"/>
                </a:solidFill>
                <a:effectLst/>
                <a:latin typeface="Arial"/>
                <a:ea typeface="+mn-ea"/>
                <a:cs typeface="+mn-cs"/>
              </a:rPr>
              <a:t> as well as all that i</a:t>
            </a:r>
            <a:r>
              <a:rPr lang="en-GB" sz="1200" kern="1200" dirty="0" smtClean="0">
                <a:solidFill>
                  <a:schemeClr val="tx1"/>
                </a:solidFill>
                <a:effectLst/>
                <a:latin typeface="Arial"/>
                <a:ea typeface="+mn-ea"/>
                <a:cs typeface="+mn-cs"/>
              </a:rPr>
              <a:t>t quickly become apparent that, while some students were using the space for more traditional research other were in there as they didn’t have access to their studio. Providing 24 hour access to studios is not possible as they require specialist supervision. So that’s where we came 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It also changed the nature of</a:t>
            </a:r>
            <a:r>
              <a:rPr lang="en-GB" sz="1200" kern="1200" baseline="0" dirty="0" smtClean="0">
                <a:solidFill>
                  <a:schemeClr val="tx1"/>
                </a:solidFill>
                <a:effectLst/>
                <a:latin typeface="Arial"/>
                <a:ea typeface="+mn-ea"/>
                <a:cs typeface="+mn-cs"/>
              </a:rPr>
              <a:t> our users. </a:t>
            </a:r>
            <a:r>
              <a:rPr lang="en-GB" sz="1200" kern="1200" dirty="0" smtClean="0">
                <a:solidFill>
                  <a:schemeClr val="tx1"/>
                </a:solidFill>
                <a:effectLst/>
                <a:latin typeface="Arial"/>
                <a:ea typeface="+mn-ea"/>
                <a:cs typeface="+mn-cs"/>
              </a:rPr>
              <a:t>Only 60% on average were CSM students,</a:t>
            </a:r>
            <a:r>
              <a:rPr lang="en-GB" sz="1200" kern="1200" baseline="0" dirty="0" smtClean="0">
                <a:solidFill>
                  <a:schemeClr val="tx1"/>
                </a:solidFill>
                <a:effectLst/>
                <a:latin typeface="Arial"/>
                <a:ea typeface="+mn-ea"/>
                <a:cs typeface="+mn-cs"/>
              </a:rPr>
              <a:t> the rest coming from the other Colleges. </a:t>
            </a:r>
            <a:r>
              <a:rPr lang="en-GB" sz="1200" kern="1200" dirty="0" smtClean="0">
                <a:solidFill>
                  <a:schemeClr val="tx1"/>
                </a:solidFill>
                <a:effectLst/>
                <a:latin typeface="Arial"/>
                <a:ea typeface="+mn-ea"/>
                <a:cs typeface="+mn-cs"/>
              </a:rPr>
              <a:t>And although it might be 24 hour opening bringing them, it didn’t mean they arrived at</a:t>
            </a:r>
            <a:r>
              <a:rPr lang="en-GB" sz="1200" kern="1200" baseline="0" dirty="0" smtClean="0">
                <a:solidFill>
                  <a:schemeClr val="tx1"/>
                </a:solidFill>
                <a:effectLst/>
                <a:latin typeface="Arial"/>
                <a:ea typeface="+mn-ea"/>
                <a:cs typeface="+mn-cs"/>
              </a:rPr>
              <a:t> </a:t>
            </a:r>
            <a:r>
              <a:rPr lang="en-GB" sz="1200" kern="1200" dirty="0" smtClean="0">
                <a:solidFill>
                  <a:schemeClr val="tx1"/>
                </a:solidFill>
                <a:effectLst/>
                <a:latin typeface="Arial"/>
                <a:ea typeface="+mn-ea"/>
                <a:cs typeface="+mn-cs"/>
              </a:rPr>
              <a:t>10pm</a:t>
            </a:r>
            <a:r>
              <a:rPr lang="en-GB" sz="1200" kern="1200" baseline="0" dirty="0" smtClean="0">
                <a:solidFill>
                  <a:schemeClr val="tx1"/>
                </a:solidFill>
                <a:effectLst/>
                <a:latin typeface="Arial"/>
                <a:ea typeface="+mn-ea"/>
                <a:cs typeface="+mn-cs"/>
              </a:rPr>
              <a:t> and left at 9am. We saw daytime usage increase, and our own students perceived this as new competition for their space and it was not popular. </a:t>
            </a:r>
            <a:endParaRPr lang="en-GB" sz="1200" kern="120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Not only would we come in in the morning and feel like the library has been moonlighting as a art studio, but it was highly territorial. And this usage was bleeding</a:t>
            </a:r>
            <a:r>
              <a:rPr lang="en-GB" sz="1200" kern="1200" baseline="0" dirty="0" smtClean="0">
                <a:solidFill>
                  <a:schemeClr val="tx1"/>
                </a:solidFill>
                <a:effectLst/>
                <a:latin typeface="Arial"/>
                <a:ea typeface="+mn-ea"/>
                <a:cs typeface="+mn-cs"/>
              </a:rPr>
              <a:t> into the use during the day</a:t>
            </a:r>
            <a:r>
              <a:rPr lang="en-GB" sz="1200" kern="1200" dirty="0" smtClean="0">
                <a:solidFill>
                  <a:schemeClr val="tx1"/>
                </a:solidFill>
                <a:effectLst/>
                <a:latin typeface="Arial"/>
                <a:ea typeface="+mn-ea"/>
                <a:cs typeface="+mn-cs"/>
              </a:rPr>
              <a:t>. </a:t>
            </a:r>
            <a:r>
              <a:rPr lang="en-GB" sz="1200" kern="1200" baseline="0" dirty="0" smtClean="0">
                <a:solidFill>
                  <a:schemeClr val="tx1"/>
                </a:solidFill>
                <a:effectLst/>
                <a:latin typeface="Arial"/>
                <a:ea typeface="+mn-ea"/>
                <a:cs typeface="+mn-cs"/>
              </a:rPr>
              <a:t> ‘6 libraries one service’ offer was proving difficult to deliver and our night opening </a:t>
            </a:r>
            <a:r>
              <a:rPr lang="en-GB" dirty="0" smtClean="0"/>
              <a:t>was impacting</a:t>
            </a:r>
            <a:r>
              <a:rPr lang="en-GB" baseline="0" dirty="0" smtClean="0"/>
              <a:t> the day in unforeseen ways.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We needed a whole other way of addressing this.</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6A8504A0-751B-F342-BA02-EB8DF62D85A5}" type="slidenum">
              <a:rPr lang="en-US" smtClean="0"/>
              <a:pPr/>
              <a:t>7</a:t>
            </a:fld>
            <a:endParaRPr lang="en-US" dirty="0"/>
          </a:p>
        </p:txBody>
      </p:sp>
    </p:spTree>
    <p:extLst>
      <p:ext uri="{BB962C8B-B14F-4D97-AF65-F5344CB8AC3E}">
        <p14:creationId xmlns:p14="http://schemas.microsoft.com/office/powerpoint/2010/main" val="97920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We are used to the library being incredibly full, and although night opening is busy for a night library it is very different from in the daytime. Not unusual</a:t>
            </a:r>
            <a:r>
              <a:rPr lang="en-GB" sz="1200" kern="1200" baseline="0" dirty="0" smtClean="0">
                <a:solidFill>
                  <a:schemeClr val="tx1"/>
                </a:solidFill>
                <a:effectLst/>
                <a:latin typeface="Arial"/>
                <a:ea typeface="+mn-ea"/>
                <a:cs typeface="+mn-cs"/>
              </a:rPr>
              <a:t> in libraries with night opening, but in our case it meant </a:t>
            </a:r>
            <a:r>
              <a:rPr lang="en-GB" sz="1200" kern="1200" dirty="0" smtClean="0">
                <a:solidFill>
                  <a:schemeClr val="tx1"/>
                </a:solidFill>
                <a:effectLst/>
                <a:latin typeface="Arial"/>
                <a:ea typeface="+mn-ea"/>
                <a:cs typeface="+mn-cs"/>
              </a:rPr>
              <a:t>that students felt much more of an ownership of the space and were freer to use it in ways just not possible in the day. While we have an average of 2000 people using the space during the overnight period, from about 3am the headcounts show around 130 people in the space,</a:t>
            </a:r>
            <a:r>
              <a:rPr lang="en-GB" sz="1200" kern="1200" baseline="0" dirty="0" smtClean="0">
                <a:solidFill>
                  <a:schemeClr val="tx1"/>
                </a:solidFill>
                <a:effectLst/>
                <a:latin typeface="Arial"/>
                <a:ea typeface="+mn-ea"/>
                <a:cs typeface="+mn-cs"/>
              </a:rPr>
              <a:t> </a:t>
            </a:r>
            <a:r>
              <a:rPr lang="en-GB" sz="1200" kern="1200" dirty="0" smtClean="0">
                <a:solidFill>
                  <a:schemeClr val="tx1"/>
                </a:solidFill>
                <a:effectLst/>
                <a:latin typeface="Arial"/>
                <a:ea typeface="+mn-ea"/>
                <a:cs typeface="+mn-cs"/>
              </a:rPr>
              <a:t>rather than the 300-400 we see in peak day times.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Arial"/>
              <a:ea typeface="+mn-ea"/>
              <a:cs typeface="+mn-cs"/>
            </a:endParaRPr>
          </a:p>
          <a:p>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8</a:t>
            </a:fld>
            <a:endParaRPr lang="en-US" dirty="0"/>
          </a:p>
        </p:txBody>
      </p:sp>
    </p:spTree>
    <p:extLst>
      <p:ext uri="{BB962C8B-B14F-4D97-AF65-F5344CB8AC3E}">
        <p14:creationId xmlns:p14="http://schemas.microsoft.com/office/powerpoint/2010/main" val="1954194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a:ea typeface="+mn-ea"/>
                <a:cs typeface="+mn-cs"/>
              </a:rPr>
              <a:t>Despite</a:t>
            </a:r>
            <a:r>
              <a:rPr lang="en-GB" sz="1200" kern="1200" baseline="0" dirty="0" smtClean="0">
                <a:solidFill>
                  <a:schemeClr val="tx1"/>
                </a:solidFill>
                <a:effectLst/>
                <a:latin typeface="Arial"/>
                <a:ea typeface="+mn-ea"/>
                <a:cs typeface="+mn-cs"/>
              </a:rPr>
              <a:t> the high demand for a 24 hour library, and the SU campaign to get it, it turned out that what students really wanted was studio access. As they didn’t have that t</a:t>
            </a:r>
            <a:r>
              <a:rPr lang="en-GB" sz="1200" kern="1200" dirty="0" smtClean="0">
                <a:solidFill>
                  <a:schemeClr val="tx1"/>
                </a:solidFill>
                <a:effectLst/>
                <a:latin typeface="Arial"/>
                <a:ea typeface="+mn-ea"/>
                <a:cs typeface="+mn-cs"/>
              </a:rPr>
              <a:t>hey</a:t>
            </a:r>
            <a:r>
              <a:rPr lang="en-GB" sz="1200" kern="1200" baseline="0" dirty="0" smtClean="0">
                <a:solidFill>
                  <a:schemeClr val="tx1"/>
                </a:solidFill>
                <a:effectLst/>
                <a:latin typeface="Arial"/>
                <a:ea typeface="+mn-ea"/>
                <a:cs typeface="+mn-cs"/>
              </a:rPr>
              <a:t> wanted to use the library to make and create as they studied. To spread out and take advantage of the space, using the time to do whatever activities they needed to do for their course. And that was not always research. </a:t>
            </a:r>
            <a:endParaRPr lang="en-GB" dirty="0" smtClean="0"/>
          </a:p>
          <a:p>
            <a:r>
              <a:rPr lang="en-GB" dirty="0" smtClean="0"/>
              <a:t>(This is one student using four study</a:t>
            </a:r>
            <a:r>
              <a:rPr lang="en-GB" baseline="0" dirty="0" smtClean="0"/>
              <a:t> spaces)</a:t>
            </a:r>
            <a:endParaRPr lang="en-GB" dirty="0"/>
          </a:p>
        </p:txBody>
      </p:sp>
      <p:sp>
        <p:nvSpPr>
          <p:cNvPr id="4" name="Slide Number Placeholder 3"/>
          <p:cNvSpPr>
            <a:spLocks noGrp="1"/>
          </p:cNvSpPr>
          <p:nvPr>
            <p:ph type="sldNum" sz="quarter" idx="10"/>
          </p:nvPr>
        </p:nvSpPr>
        <p:spPr/>
        <p:txBody>
          <a:bodyPr/>
          <a:lstStyle/>
          <a:p>
            <a:fld id="{6A8504A0-751B-F342-BA02-EB8DF62D85A5}" type="slidenum">
              <a:rPr lang="en-US" smtClean="0"/>
              <a:pPr/>
              <a:t>9</a:t>
            </a:fld>
            <a:endParaRPr lang="en-US" dirty="0"/>
          </a:p>
        </p:txBody>
      </p:sp>
    </p:spTree>
    <p:extLst>
      <p:ext uri="{BB962C8B-B14F-4D97-AF65-F5344CB8AC3E}">
        <p14:creationId xmlns:p14="http://schemas.microsoft.com/office/powerpoint/2010/main" val="3643887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ack">
    <p:bg>
      <p:bgPr>
        <a:solidFill>
          <a:schemeClr val="tx1"/>
        </a:solidFill>
        <a:effectLst/>
      </p:bgPr>
    </p:bg>
    <p:spTree>
      <p:nvGrpSpPr>
        <p:cNvPr id="1" name=""/>
        <p:cNvGrpSpPr/>
        <p:nvPr/>
      </p:nvGrpSpPr>
      <p:grpSpPr>
        <a:xfrm>
          <a:off x="0" y="0"/>
          <a:ext cx="0" cy="0"/>
          <a:chOff x="0" y="0"/>
          <a:chExt cx="0" cy="0"/>
        </a:xfrm>
      </p:grpSpPr>
      <p:sp>
        <p:nvSpPr>
          <p:cNvPr id="12" name="Line 2"/>
          <p:cNvSpPr>
            <a:spLocks noChangeShapeType="1"/>
          </p:cNvSpPr>
          <p:nvPr userDrawn="1"/>
        </p:nvSpPr>
        <p:spPr bwMode="auto">
          <a:xfrm>
            <a:off x="2192216" y="5616541"/>
            <a:ext cx="6307015" cy="0"/>
          </a:xfrm>
          <a:prstGeom prst="line">
            <a:avLst/>
          </a:prstGeom>
          <a:noFill/>
          <a:ln w="12700">
            <a:solidFill>
              <a:schemeClr val="bg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atin typeface="Arial"/>
            </a:endParaRPr>
          </a:p>
        </p:txBody>
      </p:sp>
      <p:sp>
        <p:nvSpPr>
          <p:cNvPr id="20" name="Title 1"/>
          <p:cNvSpPr>
            <a:spLocks noGrp="1"/>
          </p:cNvSpPr>
          <p:nvPr>
            <p:ph type="title"/>
          </p:nvPr>
        </p:nvSpPr>
        <p:spPr>
          <a:xfrm>
            <a:off x="2192216" y="1524001"/>
            <a:ext cx="6307015" cy="3797300"/>
          </a:xfrm>
          <a:prstGeom prst="rect">
            <a:avLst/>
          </a:prstGeom>
          <a:noFill/>
        </p:spPr>
        <p:txBody>
          <a:bodyPr lIns="0" tIns="0" rIns="0" bIns="0" anchor="b" anchorCtr="0">
            <a:normAutofit/>
          </a:bodyPr>
          <a:lstStyle>
            <a:lvl1pPr algn="l">
              <a:lnSpc>
                <a:spcPct val="100000"/>
              </a:lnSpc>
              <a:defRPr sz="8000" b="1" cap="none" baseline="0">
                <a:solidFill>
                  <a:schemeClr val="bg1"/>
                </a:solidFill>
                <a:latin typeface="Arial"/>
              </a:defRPr>
            </a:lvl1pPr>
          </a:lstStyle>
          <a:p>
            <a:r>
              <a:rPr lang="en-GB" smtClean="0"/>
              <a:t>Click to edit Master title style</a:t>
            </a:r>
            <a:endParaRPr lang="en-US" dirty="0"/>
          </a:p>
        </p:txBody>
      </p:sp>
      <p:sp>
        <p:nvSpPr>
          <p:cNvPr id="22" name="Text Placeholder 2"/>
          <p:cNvSpPr>
            <a:spLocks noGrp="1"/>
          </p:cNvSpPr>
          <p:nvPr>
            <p:ph type="body" idx="1"/>
          </p:nvPr>
        </p:nvSpPr>
        <p:spPr>
          <a:xfrm>
            <a:off x="2192216" y="5929313"/>
            <a:ext cx="6307015" cy="639762"/>
          </a:xfrm>
        </p:spPr>
        <p:txBody>
          <a:bodyPr lIns="0" tIns="0" rIns="0" bIns="0" anchor="t" anchorCtr="0"/>
          <a:lstStyle>
            <a:lvl1pPr marL="0" indent="0">
              <a:buNone/>
              <a:defRPr sz="2400" b="0" i="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800" y="302400"/>
            <a:ext cx="4470400" cy="1032256"/>
          </a:xfrm>
          <a:prstGeom prst="rect">
            <a:avLst/>
          </a:prstGeom>
        </p:spPr>
      </p:pic>
    </p:spTree>
    <p:extLst>
      <p:ext uri="{BB962C8B-B14F-4D97-AF65-F5344CB8AC3E}">
        <p14:creationId xmlns:p14="http://schemas.microsoft.com/office/powerpoint/2010/main" val="18793504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ext &amp; Title">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333500" y="1530000"/>
            <a:ext cx="7290000" cy="453707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10" name="Straight Connector 9"/>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3"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dirty="0" smtClean="0"/>
              <a:t>Click to edit Master title style</a:t>
            </a:r>
            <a:endParaRPr lang="en-US" dirty="0"/>
          </a:p>
        </p:txBody>
      </p:sp>
      <p:sp>
        <p:nvSpPr>
          <p:cNvPr id="8"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329821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FF7EF04-3E66-4F5C-91F8-CB80E7FF337A}" type="datetimeFigureOut">
              <a:rPr lang="en-GB" smtClean="0"/>
              <a:t>27/11/2018</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E33FD9B-F000-4B38-B843-657381352EC5}"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872" y="0"/>
            <a:ext cx="1024128" cy="551688"/>
          </a:xfrm>
          <a:prstGeom prst="rect">
            <a:avLst/>
          </a:prstGeom>
        </p:spPr>
      </p:pic>
    </p:spTree>
    <p:extLst>
      <p:ext uri="{BB962C8B-B14F-4D97-AF65-F5344CB8AC3E}">
        <p14:creationId xmlns:p14="http://schemas.microsoft.com/office/powerpoint/2010/main" val="234839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White">
    <p:bg>
      <p:bgPr>
        <a:solidFill>
          <a:schemeClr val="bg1"/>
        </a:solidFill>
        <a:effectLst/>
      </p:bgPr>
    </p:bg>
    <p:spTree>
      <p:nvGrpSpPr>
        <p:cNvPr id="1" name=""/>
        <p:cNvGrpSpPr/>
        <p:nvPr/>
      </p:nvGrpSpPr>
      <p:grpSpPr>
        <a:xfrm>
          <a:off x="0" y="0"/>
          <a:ext cx="0" cy="0"/>
          <a:chOff x="0" y="0"/>
          <a:chExt cx="0" cy="0"/>
        </a:xfrm>
      </p:grpSpPr>
      <p:sp>
        <p:nvSpPr>
          <p:cNvPr id="12" name="Line 2"/>
          <p:cNvSpPr>
            <a:spLocks noChangeShapeType="1"/>
          </p:cNvSpPr>
          <p:nvPr userDrawn="1"/>
        </p:nvSpPr>
        <p:spPr bwMode="auto">
          <a:xfrm>
            <a:off x="2192216" y="5616541"/>
            <a:ext cx="6307015" cy="0"/>
          </a:xfrm>
          <a:prstGeom prst="line">
            <a:avLst/>
          </a:prstGeom>
          <a:noFill/>
          <a:ln w="127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dirty="0">
              <a:ln>
                <a:solidFill>
                  <a:schemeClr val="tx1"/>
                </a:solidFill>
              </a:ln>
              <a:latin typeface="Arial"/>
            </a:endParaRPr>
          </a:p>
        </p:txBody>
      </p:sp>
      <p:sp>
        <p:nvSpPr>
          <p:cNvPr id="22" name="Text Placeholder 2"/>
          <p:cNvSpPr>
            <a:spLocks noGrp="1"/>
          </p:cNvSpPr>
          <p:nvPr>
            <p:ph type="body" idx="1"/>
          </p:nvPr>
        </p:nvSpPr>
        <p:spPr>
          <a:xfrm>
            <a:off x="2192216" y="5929313"/>
            <a:ext cx="6307015" cy="639762"/>
          </a:xfrm>
        </p:spPr>
        <p:txBody>
          <a:bodyPr lIns="0" tIns="0" rIns="0" bIns="0" anchor="t" anchorCtr="0"/>
          <a:lstStyle>
            <a:lvl1pPr marL="0" indent="0">
              <a:buNone/>
              <a:defRPr sz="2400" b="0" i="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8" name="Title 1"/>
          <p:cNvSpPr>
            <a:spLocks noGrp="1"/>
          </p:cNvSpPr>
          <p:nvPr>
            <p:ph type="title"/>
          </p:nvPr>
        </p:nvSpPr>
        <p:spPr>
          <a:xfrm>
            <a:off x="2192216" y="1524001"/>
            <a:ext cx="6307015" cy="3797300"/>
          </a:xfrm>
          <a:prstGeom prst="rect">
            <a:avLst/>
          </a:prstGeom>
          <a:noFill/>
        </p:spPr>
        <p:txBody>
          <a:bodyPr lIns="0" tIns="0" rIns="0" bIns="0" anchor="b" anchorCtr="0">
            <a:normAutofit/>
          </a:bodyPr>
          <a:lstStyle>
            <a:lvl1pPr algn="l">
              <a:lnSpc>
                <a:spcPct val="100000"/>
              </a:lnSpc>
              <a:defRPr sz="8000" b="1" cap="none" baseline="0">
                <a:solidFill>
                  <a:schemeClr val="tx1"/>
                </a:solidFill>
                <a:latin typeface="Arial"/>
              </a:defRPr>
            </a:lvl1pPr>
          </a:lstStyle>
          <a:p>
            <a:r>
              <a:rPr lang="en-GB" smtClean="0"/>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800" y="302400"/>
            <a:ext cx="4470400" cy="1032256"/>
          </a:xfrm>
          <a:prstGeom prst="rect">
            <a:avLst/>
          </a:prstGeom>
        </p:spPr>
      </p:pic>
    </p:spTree>
    <p:extLst>
      <p:ext uri="{BB962C8B-B14F-4D97-AF65-F5344CB8AC3E}">
        <p14:creationId xmlns:p14="http://schemas.microsoft.com/office/powerpoint/2010/main" val="14821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cxnSp>
        <p:nvCxnSpPr>
          <p:cNvPr id="11" name="Straight Connector 10"/>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4" name="Text Placeholder 2"/>
          <p:cNvSpPr>
            <a:spLocks noGrp="1"/>
          </p:cNvSpPr>
          <p:nvPr>
            <p:ph type="body" idx="14"/>
          </p:nvPr>
        </p:nvSpPr>
        <p:spPr>
          <a:xfrm>
            <a:off x="1332000" y="1530000"/>
            <a:ext cx="7290000" cy="4507200"/>
          </a:xfrm>
        </p:spPr>
        <p:txBody>
          <a:bodyPr anchor="t" anchorCtr="0">
            <a:normAutofit/>
          </a:bodyPr>
          <a:lstStyle>
            <a:lvl1pPr marL="0" indent="0">
              <a:lnSpc>
                <a:spcPct val="100000"/>
              </a:lnSpc>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5"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217541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Title &amp; Sub">
    <p:spTree>
      <p:nvGrpSpPr>
        <p:cNvPr id="1" name=""/>
        <p:cNvGrpSpPr/>
        <p:nvPr/>
      </p:nvGrpSpPr>
      <p:grpSpPr>
        <a:xfrm>
          <a:off x="0" y="0"/>
          <a:ext cx="0" cy="0"/>
          <a:chOff x="0" y="0"/>
          <a:chExt cx="0" cy="0"/>
        </a:xfrm>
      </p:grpSpPr>
      <p:sp>
        <p:nvSpPr>
          <p:cNvPr id="4" name="Rectangle 3"/>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 name="Content Placeholder 2"/>
          <p:cNvSpPr>
            <a:spLocks noGrp="1"/>
          </p:cNvSpPr>
          <p:nvPr>
            <p:ph idx="1"/>
          </p:nvPr>
        </p:nvSpPr>
        <p:spPr>
          <a:xfrm>
            <a:off x="1333500" y="2141999"/>
            <a:ext cx="7290000" cy="3960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cxnSp>
        <p:nvCxnSpPr>
          <p:cNvPr id="9" name="Straight Connector 8"/>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4"/>
          </p:nvPr>
        </p:nvSpPr>
        <p:spPr>
          <a:xfrm>
            <a:off x="1333500" y="1307368"/>
            <a:ext cx="7290000" cy="639762"/>
          </a:xfrm>
        </p:spPr>
        <p:txBody>
          <a:bodyPr anchor="b">
            <a:norm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3"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9764106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amp;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0" y="1530000"/>
            <a:ext cx="7290000" cy="4508497"/>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cxnSp>
        <p:nvCxnSpPr>
          <p:cNvPr id="9" name="Straight Connector 8"/>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1"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sp>
        <p:nvSpPr>
          <p:cNvPr id="8"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285643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itle &amp; Sub">
    <p:spTree>
      <p:nvGrpSpPr>
        <p:cNvPr id="1" name=""/>
        <p:cNvGrpSpPr/>
        <p:nvPr/>
      </p:nvGrpSpPr>
      <p:grpSpPr>
        <a:xfrm>
          <a:off x="0" y="0"/>
          <a:ext cx="0" cy="0"/>
          <a:chOff x="0" y="0"/>
          <a:chExt cx="0" cy="0"/>
        </a:xfrm>
      </p:grpSpPr>
      <p:cxnSp>
        <p:nvCxnSpPr>
          <p:cNvPr id="11" name="Straight Connector 10"/>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1333500" y="2142000"/>
            <a:ext cx="3510000" cy="3960000"/>
          </a:xfrm>
        </p:spPr>
        <p:txBody>
          <a:bodyPr numCol="1"/>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3" name="Content Placeholder 2"/>
          <p:cNvSpPr>
            <a:spLocks noGrp="1"/>
          </p:cNvSpPr>
          <p:nvPr>
            <p:ph idx="12"/>
          </p:nvPr>
        </p:nvSpPr>
        <p:spPr>
          <a:xfrm>
            <a:off x="5105600" y="2141999"/>
            <a:ext cx="3510000" cy="3960000"/>
          </a:xfrm>
        </p:spPr>
        <p:txBody>
          <a:bodyPr numCol="1"/>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5" name="Rectangle 14"/>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6"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sp>
        <p:nvSpPr>
          <p:cNvPr id="10" name="Text Placeholder 2"/>
          <p:cNvSpPr>
            <a:spLocks noGrp="1"/>
          </p:cNvSpPr>
          <p:nvPr>
            <p:ph type="body" idx="14"/>
          </p:nvPr>
        </p:nvSpPr>
        <p:spPr>
          <a:xfrm>
            <a:off x="1333500" y="1307368"/>
            <a:ext cx="7290000" cy="639762"/>
          </a:xfrm>
        </p:spPr>
        <p:txBody>
          <a:bodyPr anchor="b">
            <a:norm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9"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1401293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amp; Title">
    <p:spTree>
      <p:nvGrpSpPr>
        <p:cNvPr id="1" name=""/>
        <p:cNvGrpSpPr/>
        <p:nvPr/>
      </p:nvGrpSpPr>
      <p:grpSpPr>
        <a:xfrm>
          <a:off x="0" y="0"/>
          <a:ext cx="0" cy="0"/>
          <a:chOff x="0" y="0"/>
          <a:chExt cx="0" cy="0"/>
        </a:xfrm>
      </p:grpSpPr>
      <p:cxnSp>
        <p:nvCxnSpPr>
          <p:cNvPr id="11" name="Straight Connector 10"/>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1333500" y="1530000"/>
            <a:ext cx="3505200" cy="4508497"/>
          </a:xfrm>
        </p:spPr>
        <p:txBody>
          <a:bodyPr numCol="1"/>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3" name="Content Placeholder 2"/>
          <p:cNvSpPr>
            <a:spLocks noGrp="1"/>
          </p:cNvSpPr>
          <p:nvPr>
            <p:ph idx="12"/>
          </p:nvPr>
        </p:nvSpPr>
        <p:spPr>
          <a:xfrm>
            <a:off x="5105600" y="1530000"/>
            <a:ext cx="3505200" cy="4508497"/>
          </a:xfrm>
        </p:spPr>
        <p:txBody>
          <a:bodyPr numCol="1"/>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4" name="Rectangle 13"/>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5"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sp>
        <p:nvSpPr>
          <p:cNvPr id="9"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165325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amp; Title">
    <p:spTree>
      <p:nvGrpSpPr>
        <p:cNvPr id="1" name=""/>
        <p:cNvGrpSpPr/>
        <p:nvPr/>
      </p:nvGrpSpPr>
      <p:grpSpPr>
        <a:xfrm>
          <a:off x="0" y="0"/>
          <a:ext cx="0" cy="0"/>
          <a:chOff x="0" y="0"/>
          <a:chExt cx="0" cy="0"/>
        </a:xfrm>
      </p:grpSpPr>
      <p:cxnSp>
        <p:nvCxnSpPr>
          <p:cNvPr id="9" name="Straight Connector 8"/>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1"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sp>
        <p:nvSpPr>
          <p:cNvPr id="7"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2930585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Title">
    <p:spTree>
      <p:nvGrpSpPr>
        <p:cNvPr id="1" name=""/>
        <p:cNvGrpSpPr/>
        <p:nvPr/>
      </p:nvGrpSpPr>
      <p:grpSpPr>
        <a:xfrm>
          <a:off x="0" y="0"/>
          <a:ext cx="0" cy="0"/>
          <a:chOff x="0" y="0"/>
          <a:chExt cx="0" cy="0"/>
        </a:xfrm>
      </p:grpSpPr>
      <p:cxnSp>
        <p:nvCxnSpPr>
          <p:cNvPr id="11" name="Straight Connector 10"/>
          <p:cNvCxnSpPr/>
          <p:nvPr userDrawn="1"/>
        </p:nvCxnSpPr>
        <p:spPr>
          <a:xfrm>
            <a:off x="1333500" y="6261100"/>
            <a:ext cx="7290000" cy="0"/>
          </a:xfrm>
          <a:prstGeom prst="line">
            <a:avLst/>
          </a:prstGeom>
          <a:ln>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0"/>
            <a:ext cx="9144000" cy="1092200"/>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3" name="Title Placeholder 1"/>
          <p:cNvSpPr>
            <a:spLocks noGrp="1"/>
          </p:cNvSpPr>
          <p:nvPr>
            <p:ph type="title"/>
          </p:nvPr>
        </p:nvSpPr>
        <p:spPr>
          <a:xfrm>
            <a:off x="3155244" y="180000"/>
            <a:ext cx="5468256" cy="787900"/>
          </a:xfrm>
          <a:prstGeom prst="rect">
            <a:avLst/>
          </a:prstGeom>
          <a:noFill/>
        </p:spPr>
        <p:txBody>
          <a:bodyPr vert="horz" wrap="square" lIns="0" tIns="0" rIns="0" bIns="0" rtlCol="0" anchor="ctr" anchorCtr="0">
            <a:noAutofit/>
          </a:bodyPr>
          <a:lstStyle/>
          <a:p>
            <a:r>
              <a:rPr lang="en-GB" smtClean="0"/>
              <a:t>Click to edit Master title style</a:t>
            </a:r>
            <a:endParaRPr lang="en-US" dirty="0"/>
          </a:p>
        </p:txBody>
      </p:sp>
      <p:sp>
        <p:nvSpPr>
          <p:cNvPr id="9" name="Footer Placeholder 7"/>
          <p:cNvSpPr>
            <a:spLocks noGrp="1"/>
          </p:cNvSpPr>
          <p:nvPr>
            <p:ph type="ftr" sz="quarter" idx="11"/>
          </p:nvPr>
        </p:nvSpPr>
        <p:spPr>
          <a:xfrm>
            <a:off x="1333500" y="6356350"/>
            <a:ext cx="7290000" cy="360000"/>
          </a:xfrm>
          <a:prstGeom prst="rect">
            <a:avLst/>
          </a:prstGeom>
        </p:spPr>
        <p:txBody>
          <a:bodyPr lIns="0" tIns="0" rIns="0" bIns="0"/>
          <a:lstStyle>
            <a:lvl1pPr>
              <a:defRPr sz="1400" baseline="0">
                <a:latin typeface="Arial"/>
              </a:defRPr>
            </a:lvl1pPr>
          </a:lstStyle>
          <a:p>
            <a:endParaRPr lang="en-US" dirty="0"/>
          </a:p>
        </p:txBody>
      </p:sp>
      <p:sp>
        <p:nvSpPr>
          <p:cNvPr id="16" name="Picture Placeholder 1"/>
          <p:cNvSpPr>
            <a:spLocks noGrp="1"/>
          </p:cNvSpPr>
          <p:nvPr>
            <p:ph type="pic" idx="1"/>
          </p:nvPr>
        </p:nvSpPr>
        <p:spPr>
          <a:xfrm>
            <a:off x="1333500" y="1530000"/>
            <a:ext cx="7290000" cy="4537075"/>
          </a:xfrm>
        </p:spPr>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154800"/>
            <a:ext cx="2794000" cy="645160"/>
          </a:xfrm>
          <a:prstGeom prst="rect">
            <a:avLst/>
          </a:prstGeom>
        </p:spPr>
      </p:pic>
    </p:spTree>
    <p:extLst>
      <p:ext uri="{BB962C8B-B14F-4D97-AF65-F5344CB8AC3E}">
        <p14:creationId xmlns:p14="http://schemas.microsoft.com/office/powerpoint/2010/main" val="2637013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33500" y="1562102"/>
            <a:ext cx="7290000" cy="4508497"/>
          </a:xfrm>
          <a:prstGeom prst="rect">
            <a:avLst/>
          </a:prstGeom>
        </p:spPr>
        <p:txBody>
          <a:bodyPr vert="horz" lIns="0" tIns="0" rIns="0" bIns="0" rtlCol="0">
            <a:normAutofit/>
          </a:bodyPr>
          <a:lstStyle/>
          <a:p>
            <a:pPr lvl="0"/>
            <a:r>
              <a:rPr lang="en-GB" dirty="0" smtClean="0"/>
              <a:t> Click to edit Master text styles</a:t>
            </a:r>
          </a:p>
          <a:p>
            <a:pPr lvl="1"/>
            <a:r>
              <a:rPr lang="en-GB" dirty="0" smtClean="0"/>
              <a:t> Second level</a:t>
            </a:r>
          </a:p>
          <a:p>
            <a:pPr lvl="2"/>
            <a:r>
              <a:rPr lang="en-GB" dirty="0" smtClean="0"/>
              <a:t> Third level</a:t>
            </a:r>
          </a:p>
          <a:p>
            <a:pPr lvl="3"/>
            <a:r>
              <a:rPr lang="en-GB" dirty="0" smtClean="0"/>
              <a:t> Fourth level</a:t>
            </a:r>
          </a:p>
          <a:p>
            <a:pPr lvl="4"/>
            <a:r>
              <a:rPr lang="en-GB" dirty="0" smtClean="0"/>
              <a:t> Fifth level</a:t>
            </a:r>
            <a:endParaRPr lang="en-US" dirty="0"/>
          </a:p>
        </p:txBody>
      </p:sp>
    </p:spTree>
    <p:extLst>
      <p:ext uri="{BB962C8B-B14F-4D97-AF65-F5344CB8AC3E}">
        <p14:creationId xmlns:p14="http://schemas.microsoft.com/office/powerpoint/2010/main" val="59164232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0" r:id="rId5"/>
    <p:sldLayoutId id="2147483664" r:id="rId6"/>
    <p:sldLayoutId id="2147483652" r:id="rId7"/>
    <p:sldLayoutId id="2147483654" r:id="rId8"/>
    <p:sldLayoutId id="2147483657" r:id="rId9"/>
    <p:sldLayoutId id="2147483658" r:id="rId10"/>
    <p:sldLayoutId id="2147483665" r:id="rId11"/>
  </p:sldLayoutIdLst>
  <p:timing>
    <p:tnLst>
      <p:par>
        <p:cTn id="1" dur="indefinite" restart="never" nodeType="tmRoot"/>
      </p:par>
    </p:tnLst>
  </p:timing>
  <p:hf sldNum="0" hdr="0" dt="0"/>
  <p:txStyles>
    <p:titleStyle>
      <a:lvl1pPr algn="r" defTabSz="457200" rtl="0" eaLnBrk="1" latinLnBrk="0" hangingPunct="1">
        <a:spcBef>
          <a:spcPct val="0"/>
        </a:spcBef>
        <a:buNone/>
        <a:defRPr sz="3600" b="1" i="0" kern="1200" baseline="0">
          <a:solidFill>
            <a:schemeClr val="bg1"/>
          </a:solidFill>
          <a:latin typeface="Arial"/>
          <a:ea typeface="+mj-ea"/>
          <a:cs typeface="+mj-cs"/>
        </a:defRPr>
      </a:lvl1pPr>
    </p:titleStyle>
    <p:bodyStyle>
      <a:lvl1pPr marL="216000" indent="-216000" algn="l" defTabSz="457200" rtl="0" eaLnBrk="1" latinLnBrk="0" hangingPunct="1">
        <a:lnSpc>
          <a:spcPts val="2400"/>
        </a:lnSpc>
        <a:spcBef>
          <a:spcPts val="0"/>
        </a:spcBef>
        <a:spcAft>
          <a:spcPts val="1200"/>
        </a:spcAft>
        <a:buClrTx/>
        <a:buSzPct val="100000"/>
        <a:buFontTx/>
        <a:buBlip>
          <a:blip r:embed="rId13"/>
        </a:buBlip>
        <a:defRPr sz="2000" kern="1200" baseline="0">
          <a:solidFill>
            <a:schemeClr val="tx1"/>
          </a:solidFill>
          <a:latin typeface="Arial"/>
          <a:ea typeface="+mn-ea"/>
          <a:cs typeface="+mn-cs"/>
        </a:defRPr>
      </a:lvl1pPr>
      <a:lvl2pPr marL="360000" indent="-216000" algn="l" defTabSz="457200" rtl="0" eaLnBrk="1" latinLnBrk="0" hangingPunct="1">
        <a:lnSpc>
          <a:spcPts val="2400"/>
        </a:lnSpc>
        <a:spcBef>
          <a:spcPts val="0"/>
        </a:spcBef>
        <a:spcAft>
          <a:spcPts val="1200"/>
        </a:spcAft>
        <a:buClrTx/>
        <a:buSzPct val="100000"/>
        <a:buFontTx/>
        <a:buBlip>
          <a:blip r:embed="rId13"/>
        </a:buBlip>
        <a:defRPr sz="2000" kern="1200" baseline="0">
          <a:solidFill>
            <a:schemeClr val="tx1"/>
          </a:solidFill>
          <a:latin typeface="Arial"/>
          <a:ea typeface="+mn-ea"/>
          <a:cs typeface="+mn-cs"/>
        </a:defRPr>
      </a:lvl2pPr>
      <a:lvl3pPr marL="504000" indent="-216000" algn="l" defTabSz="457200" rtl="0" eaLnBrk="1" latinLnBrk="0" hangingPunct="1">
        <a:lnSpc>
          <a:spcPts val="2400"/>
        </a:lnSpc>
        <a:spcBef>
          <a:spcPts val="0"/>
        </a:spcBef>
        <a:spcAft>
          <a:spcPts val="1200"/>
        </a:spcAft>
        <a:buClrTx/>
        <a:buSzPct val="100000"/>
        <a:buFontTx/>
        <a:buBlip>
          <a:blip r:embed="rId13"/>
        </a:buBlip>
        <a:defRPr sz="2000" kern="1200" baseline="0">
          <a:solidFill>
            <a:schemeClr val="tx1"/>
          </a:solidFill>
          <a:latin typeface="Arial"/>
          <a:ea typeface="+mn-ea"/>
          <a:cs typeface="+mn-cs"/>
        </a:defRPr>
      </a:lvl3pPr>
      <a:lvl4pPr marL="648000" indent="-216000" algn="l" defTabSz="457200" rtl="0" eaLnBrk="1" latinLnBrk="0" hangingPunct="1">
        <a:lnSpc>
          <a:spcPts val="2400"/>
        </a:lnSpc>
        <a:spcBef>
          <a:spcPts val="0"/>
        </a:spcBef>
        <a:spcAft>
          <a:spcPts val="1200"/>
        </a:spcAft>
        <a:buClrTx/>
        <a:buSzPct val="100000"/>
        <a:buFontTx/>
        <a:buBlip>
          <a:blip r:embed="rId13"/>
        </a:buBlip>
        <a:defRPr sz="2000" kern="1200" baseline="0">
          <a:solidFill>
            <a:schemeClr val="tx1"/>
          </a:solidFill>
          <a:latin typeface="Arial"/>
          <a:ea typeface="+mn-ea"/>
          <a:cs typeface="+mn-cs"/>
        </a:defRPr>
      </a:lvl4pPr>
      <a:lvl5pPr marL="792000" indent="-216000" algn="l" defTabSz="457200" rtl="0" eaLnBrk="1" latinLnBrk="0" hangingPunct="1">
        <a:lnSpc>
          <a:spcPts val="2400"/>
        </a:lnSpc>
        <a:spcBef>
          <a:spcPts val="0"/>
        </a:spcBef>
        <a:spcAft>
          <a:spcPts val="1200"/>
        </a:spcAft>
        <a:buClrTx/>
        <a:buSzPct val="100000"/>
        <a:buFontTx/>
        <a:buBlip>
          <a:blip r:embed="rId13"/>
        </a:buBlip>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3427" cy="1149098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671858" y="2718614"/>
            <a:ext cx="6858000" cy="1241822"/>
          </a:xfrm>
        </p:spPr>
        <p:txBody>
          <a:bodyPr/>
          <a:lstStyle/>
          <a:p>
            <a:r>
              <a:rPr lang="en-GB" dirty="0" smtClean="0">
                <a:solidFill>
                  <a:schemeClr val="bg1"/>
                </a:solidFill>
              </a:rPr>
              <a:t>Rowan Williamson</a:t>
            </a:r>
          </a:p>
          <a:p>
            <a:r>
              <a:rPr lang="en-GB" dirty="0" smtClean="0">
                <a:solidFill>
                  <a:schemeClr val="bg1"/>
                </a:solidFill>
              </a:rPr>
              <a:t>Learning Resources Manager UAL</a:t>
            </a:r>
            <a:endParaRPr lang="en-GB" dirty="0">
              <a:solidFill>
                <a:schemeClr val="bg1"/>
              </a:solidFill>
            </a:endParaRPr>
          </a:p>
        </p:txBody>
      </p:sp>
      <p:sp>
        <p:nvSpPr>
          <p:cNvPr id="7" name="Rectangle 6"/>
          <p:cNvSpPr/>
          <p:nvPr/>
        </p:nvSpPr>
        <p:spPr>
          <a:xfrm>
            <a:off x="295517" y="205145"/>
            <a:ext cx="8187397" cy="2308324"/>
          </a:xfrm>
          <a:prstGeom prst="rect">
            <a:avLst/>
          </a:prstGeom>
        </p:spPr>
        <p:txBody>
          <a:bodyPr wrap="square">
            <a:spAutoFit/>
          </a:bodyPr>
          <a:lstStyle/>
          <a:p>
            <a:pPr>
              <a:spcAft>
                <a:spcPts val="0"/>
              </a:spcAft>
            </a:pPr>
            <a:r>
              <a:rPr lang="en-GB" sz="3600" b="1" dirty="0">
                <a:solidFill>
                  <a:schemeClr val="bg1"/>
                </a:solidFill>
                <a:ea typeface="Calibri" panose="020F0502020204030204" pitchFamily="34" charset="0"/>
                <a:cs typeface="Times New Roman" panose="02020603050405020304" pitchFamily="18" charset="0"/>
              </a:rPr>
              <a:t>Falling between the cracks </a:t>
            </a:r>
            <a:r>
              <a:rPr lang="en-GB" sz="3600" b="1" dirty="0" smtClean="0">
                <a:solidFill>
                  <a:schemeClr val="bg1"/>
                </a:solidFill>
                <a:ea typeface="Calibri" panose="020F0502020204030204" pitchFamily="34" charset="0"/>
                <a:cs typeface="Times New Roman" panose="02020603050405020304" pitchFamily="18" charset="0"/>
              </a:rPr>
              <a:t>– managing </a:t>
            </a:r>
            <a:r>
              <a:rPr lang="en-GB" sz="3600" b="1" dirty="0">
                <a:solidFill>
                  <a:schemeClr val="bg1"/>
                </a:solidFill>
                <a:ea typeface="Calibri" panose="020F0502020204030204" pitchFamily="34" charset="0"/>
                <a:cs typeface="Times New Roman" panose="02020603050405020304" pitchFamily="18" charset="0"/>
              </a:rPr>
              <a:t>student expectations with different service models</a:t>
            </a:r>
            <a:endParaRPr lang="en-GB" sz="3600" dirty="0">
              <a:solidFill>
                <a:schemeClr val="bg1"/>
              </a:solidFill>
              <a:ea typeface="Calibri" panose="020F0502020204030204" pitchFamily="34" charset="0"/>
              <a:cs typeface="Times New Roman" panose="02020603050405020304" pitchFamily="18" charset="0"/>
            </a:endParaRPr>
          </a:p>
          <a:p>
            <a:pPr algn="ctr">
              <a:spcAft>
                <a:spcPts val="0"/>
              </a:spcAft>
            </a:pPr>
            <a:endParaRPr lang="en-GB" sz="3600" u="sng"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5979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z="2400" dirty="0" smtClean="0">
                <a:solidFill>
                  <a:schemeClr val="bg1"/>
                </a:solidFill>
              </a:rPr>
              <a:t>Even traditional book based research looks different!</a:t>
            </a:r>
            <a:endParaRPr lang="en-US" sz="2400" dirty="0">
              <a:solidFill>
                <a:schemeClr val="bg1"/>
              </a:solidFill>
            </a:endParaRPr>
          </a:p>
        </p:txBody>
      </p:sp>
      <p:pic>
        <p:nvPicPr>
          <p:cNvPr id="5" name="Picture 4"/>
          <p:cNvPicPr/>
          <p:nvPr/>
        </p:nvPicPr>
        <p:blipFill rotWithShape="1">
          <a:blip r:embed="rId3"/>
          <a:srcRect l="13960" t="19526" r="11920" b="12131"/>
          <a:stretch/>
        </p:blipFill>
        <p:spPr bwMode="auto">
          <a:xfrm rot="5400000">
            <a:off x="2346158" y="541422"/>
            <a:ext cx="4572000" cy="63286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8063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984584" y="6356350"/>
            <a:ext cx="7290000" cy="360000"/>
          </a:xfrm>
        </p:spPr>
        <p:txBody>
          <a:bodyPr/>
          <a:lstStyle/>
          <a:p>
            <a:pPr algn="ctr"/>
            <a:r>
              <a:rPr lang="en-US" sz="2800" dirty="0" smtClean="0"/>
              <a:t>User Experience objectives</a:t>
            </a:r>
            <a:endParaRPr lang="en-US" sz="2800" dirty="0"/>
          </a:p>
        </p:txBody>
      </p:sp>
      <p:sp>
        <p:nvSpPr>
          <p:cNvPr id="5" name="Rectangle 4"/>
          <p:cNvSpPr/>
          <p:nvPr/>
        </p:nvSpPr>
        <p:spPr>
          <a:xfrm>
            <a:off x="1248323" y="2877090"/>
            <a:ext cx="7206915" cy="2215991"/>
          </a:xfrm>
          <a:prstGeom prst="rect">
            <a:avLst/>
          </a:prstGeom>
        </p:spPr>
        <p:txBody>
          <a:bodyPr wrap="square">
            <a:spAutoFit/>
          </a:bodyPr>
          <a:lstStyle/>
          <a:p>
            <a:pPr lvl="0">
              <a:lnSpc>
                <a:spcPct val="115000"/>
              </a:lnSpc>
              <a:spcAft>
                <a:spcPts val="600"/>
              </a:spcAft>
            </a:pPr>
            <a:r>
              <a:rPr lang="en-GB" sz="2400" dirty="0">
                <a:solidFill>
                  <a:schemeClr val="bg1"/>
                </a:solidFill>
              </a:rPr>
              <a:t>To use UX techniques to observe staff and student behaviours within the CSM library and Learning Zone in order to </a:t>
            </a:r>
            <a:r>
              <a:rPr lang="en-GB" sz="2400" dirty="0" smtClean="0">
                <a:solidFill>
                  <a:schemeClr val="bg1"/>
                </a:solidFill>
              </a:rPr>
              <a:t>improve user </a:t>
            </a:r>
            <a:r>
              <a:rPr lang="en-GB" sz="2400" dirty="0">
                <a:solidFill>
                  <a:schemeClr val="bg1"/>
                </a:solidFill>
              </a:rPr>
              <a:t>experience by identifying how student needs and service models differ at night to during core hours of staffing</a:t>
            </a:r>
            <a:endParaRPr lang="en-GB" sz="2400" dirty="0">
              <a:solidFill>
                <a:schemeClr val="bg1"/>
              </a:solidFill>
              <a:effectLst/>
            </a:endParaRPr>
          </a:p>
        </p:txBody>
      </p:sp>
      <p:pic>
        <p:nvPicPr>
          <p:cNvPr id="4" name="Picture 4" descr="Image result for user exper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943" y="1193195"/>
            <a:ext cx="5101281" cy="167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3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pPr algn="ctr"/>
            <a:r>
              <a:rPr lang="en-US" sz="2400" dirty="0" smtClean="0">
                <a:solidFill>
                  <a:schemeClr val="bg1"/>
                </a:solidFill>
              </a:rPr>
              <a:t>Library staff working on UX project with students </a:t>
            </a:r>
            <a:endParaRPr lang="en-US" sz="2400" dirty="0">
              <a:solidFill>
                <a:schemeClr val="bg1"/>
              </a:solidFill>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26660" b="26660"/>
          <a:stretch>
            <a:fillRect/>
          </a:stretch>
        </p:blipFill>
        <p:spPr>
          <a:xfrm>
            <a:off x="973736" y="1530000"/>
            <a:ext cx="7290000" cy="4537075"/>
          </a:xfrm>
        </p:spPr>
      </p:pic>
    </p:spTree>
    <p:extLst>
      <p:ext uri="{BB962C8B-B14F-4D97-AF65-F5344CB8AC3E}">
        <p14:creationId xmlns:p14="http://schemas.microsoft.com/office/powerpoint/2010/main" val="289215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Rectangle 4"/>
          <p:cNvSpPr/>
          <p:nvPr/>
        </p:nvSpPr>
        <p:spPr>
          <a:xfrm>
            <a:off x="182880" y="1624344"/>
            <a:ext cx="5574892" cy="4439229"/>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Activity was broadly appropriate for each floor</a:t>
            </a:r>
            <a:endParaRPr lang="en-GB" sz="2400" baseline="30000" dirty="0">
              <a:solidFill>
                <a:schemeClr val="bg1"/>
              </a:solidFill>
              <a:latin typeface="Calibri" panose="020F0502020204030204" pitchFamily="34" charset="0"/>
              <a:ea typeface="Arial Unicode MS" panose="020B0604020202020204" pitchFamily="34" charset="-128"/>
              <a:cs typeface="Arial Unicode MS" panose="020B0604020202020204" pitchFamily="34" charset="-128"/>
            </a:endParaRPr>
          </a:p>
          <a:p>
            <a:pPr marL="342900" lvl="0" indent="-342900">
              <a:lnSpc>
                <a:spcPct val="107000"/>
              </a:lnSpc>
              <a:spcAft>
                <a:spcPts val="0"/>
              </a:spcAft>
              <a:buFont typeface="Symbol" panose="05050102010706020507" pitchFamily="18" charset="2"/>
              <a:buChar char=""/>
            </a:pP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Students </a:t>
            </a:r>
            <a:r>
              <a:rPr lang="en-GB" sz="2400" dirty="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use a full range of facilities </a:t>
            </a: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and equipment</a:t>
            </a:r>
          </a:p>
          <a:p>
            <a:pPr marL="342900" lvl="0" indent="-342900">
              <a:lnSpc>
                <a:spcPct val="107000"/>
              </a:lnSpc>
              <a:spcAft>
                <a:spcPts val="0"/>
              </a:spcAft>
              <a:buFont typeface="Symbol" panose="05050102010706020507" pitchFamily="18" charset="2"/>
              <a:buChar char=""/>
            </a:pP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Staff </a:t>
            </a:r>
            <a:r>
              <a:rPr lang="en-GB" sz="2400" dirty="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support </a:t>
            </a: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required is minimal with </a:t>
            </a:r>
            <a:r>
              <a:rPr lang="en-GB" sz="2400" dirty="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students preferring to work in the space independently</a:t>
            </a:r>
            <a:endPar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400" dirty="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Students very frustrated </a:t>
            </a: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by the </a:t>
            </a:r>
            <a:r>
              <a:rPr lang="en-GB" sz="2400" dirty="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amount of </a:t>
            </a:r>
            <a:r>
              <a:rPr lang="en-GB" sz="2400" dirty="0" smtClean="0">
                <a:solidFill>
                  <a:schemeClr val="bg1"/>
                </a:solidFill>
                <a:latin typeface="Calibri" panose="020F0502020204030204" pitchFamily="34" charset="0"/>
                <a:ea typeface="Arial Unicode MS" panose="020B0604020202020204" pitchFamily="34" charset="-128"/>
                <a:cs typeface="Arial Unicode MS" panose="020B0604020202020204" pitchFamily="34" charset="-128"/>
              </a:rPr>
              <a:t>mess</a:t>
            </a:r>
          </a:p>
          <a:p>
            <a:pPr marL="342900" lvl="0" indent="-342900">
              <a:lnSpc>
                <a:spcPct val="107000"/>
              </a:lnSpc>
              <a:spcAft>
                <a:spcPts val="0"/>
              </a:spcAft>
              <a:buFont typeface="Symbol" panose="05050102010706020507" pitchFamily="18" charset="2"/>
              <a:buChar char=""/>
            </a:pPr>
            <a:r>
              <a:rPr lang="en-GB" sz="2400" dirty="0" smtClean="0">
                <a:solidFill>
                  <a:schemeClr val="bg1"/>
                </a:solidFill>
                <a:effectLst/>
                <a:latin typeface="Calibri" panose="020F0502020204030204" pitchFamily="34" charset="0"/>
                <a:ea typeface="Arial Unicode MS" panose="020B0604020202020204" pitchFamily="34" charset="-128"/>
                <a:cs typeface="Arial Unicode MS" panose="020B0604020202020204" pitchFamily="34" charset="-128"/>
              </a:rPr>
              <a:t>But students wanted to use the space for activities like making</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Image result for night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772" y="2009177"/>
            <a:ext cx="3256885" cy="32568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p:cNvSpPr>
            <a:spLocks noGrp="1"/>
          </p:cNvSpPr>
          <p:nvPr>
            <p:ph type="title"/>
          </p:nvPr>
        </p:nvSpPr>
        <p:spPr>
          <a:xfrm>
            <a:off x="3155244" y="180000"/>
            <a:ext cx="5468256" cy="787900"/>
          </a:xfrm>
        </p:spPr>
        <p:txBody>
          <a:bodyPr/>
          <a:lstStyle/>
          <a:p>
            <a:r>
              <a:rPr lang="en-GB" dirty="0" smtClean="0"/>
              <a:t>What we found…</a:t>
            </a:r>
            <a:endParaRPr lang="en-GB" dirty="0"/>
          </a:p>
        </p:txBody>
      </p:sp>
    </p:spTree>
    <p:extLst>
      <p:ext uri="{BB962C8B-B14F-4D97-AF65-F5344CB8AC3E}">
        <p14:creationId xmlns:p14="http://schemas.microsoft.com/office/powerpoint/2010/main" val="318470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 we did…</a:t>
            </a:r>
            <a:endParaRPr lang="en-GB" dirty="0"/>
          </a:p>
        </p:txBody>
      </p:sp>
      <p:sp>
        <p:nvSpPr>
          <p:cNvPr id="6" name="Text Placeholder 5"/>
          <p:cNvSpPr>
            <a:spLocks noGrp="1"/>
          </p:cNvSpPr>
          <p:nvPr>
            <p:ph type="body" idx="14"/>
          </p:nvPr>
        </p:nvSpPr>
        <p:spPr>
          <a:xfrm>
            <a:off x="342615" y="1408525"/>
            <a:ext cx="7290000" cy="4507200"/>
          </a:xfrm>
        </p:spPr>
        <p:txBody>
          <a:bodyPr>
            <a:normAutofit fontScale="77500" lnSpcReduction="20000"/>
          </a:bodyPr>
          <a:lstStyle/>
          <a:p>
            <a:pPr marL="342900" indent="-342900">
              <a:buFont typeface="Arial" panose="020B0604020202020204" pitchFamily="34" charset="0"/>
              <a:buChar char="•"/>
            </a:pPr>
            <a:r>
              <a:rPr lang="en-GB" sz="2800" dirty="0" smtClean="0">
                <a:solidFill>
                  <a:schemeClr val="bg1"/>
                </a:solidFill>
              </a:rPr>
              <a:t>Transition period</a:t>
            </a:r>
          </a:p>
          <a:p>
            <a:pPr marL="800100" lvl="1" indent="-342900">
              <a:buFont typeface="Arial" panose="020B0604020202020204" pitchFamily="34" charset="0"/>
              <a:buChar char="•"/>
            </a:pPr>
            <a:r>
              <a:rPr lang="en-GB" sz="2400" dirty="0" smtClean="0">
                <a:solidFill>
                  <a:schemeClr val="bg1"/>
                </a:solidFill>
              </a:rPr>
              <a:t>Flexibility</a:t>
            </a:r>
          </a:p>
          <a:p>
            <a:pPr marL="800100" lvl="1" indent="-342900">
              <a:buFont typeface="Arial" panose="020B0604020202020204" pitchFamily="34" charset="0"/>
              <a:buChar char="•"/>
            </a:pPr>
            <a:r>
              <a:rPr lang="en-GB" sz="2400" dirty="0" smtClean="0">
                <a:solidFill>
                  <a:schemeClr val="bg1"/>
                </a:solidFill>
              </a:rPr>
              <a:t>Handovers</a:t>
            </a:r>
          </a:p>
          <a:p>
            <a:pPr marL="800100" lvl="1" indent="-342900">
              <a:buFont typeface="Arial" panose="020B0604020202020204" pitchFamily="34" charset="0"/>
              <a:buChar char="•"/>
            </a:pPr>
            <a:r>
              <a:rPr lang="en-GB" sz="2400" dirty="0" smtClean="0">
                <a:solidFill>
                  <a:schemeClr val="bg1"/>
                </a:solidFill>
              </a:rPr>
              <a:t>Signal the transition to students</a:t>
            </a:r>
          </a:p>
          <a:p>
            <a:pPr marL="800100" lvl="1" indent="-342900">
              <a:buFont typeface="Arial" panose="020B0604020202020204" pitchFamily="34" charset="0"/>
              <a:buChar char="•"/>
            </a:pPr>
            <a:r>
              <a:rPr lang="en-GB" sz="2400" dirty="0" smtClean="0">
                <a:solidFill>
                  <a:schemeClr val="bg1"/>
                </a:solidFill>
              </a:rPr>
              <a:t>Consistency versus fairness</a:t>
            </a:r>
          </a:p>
          <a:p>
            <a:pPr marL="800100" lvl="1" indent="-342900" algn="ctr">
              <a:buFont typeface="Arial" panose="020B0604020202020204" pitchFamily="34" charset="0"/>
              <a:buChar char="•"/>
            </a:pPr>
            <a:endParaRPr lang="en-GB" sz="3200" dirty="0" smtClean="0">
              <a:solidFill>
                <a:schemeClr val="bg1"/>
              </a:solidFill>
            </a:endParaRPr>
          </a:p>
          <a:p>
            <a:pPr marL="342900" indent="-342900">
              <a:buFont typeface="Arial" panose="020B0604020202020204" pitchFamily="34" charset="0"/>
              <a:buChar char="•"/>
            </a:pPr>
            <a:r>
              <a:rPr lang="en-GB" sz="2800" dirty="0" smtClean="0">
                <a:solidFill>
                  <a:schemeClr val="bg1"/>
                </a:solidFill>
              </a:rPr>
              <a:t>Extra Resources</a:t>
            </a:r>
          </a:p>
          <a:p>
            <a:pPr marL="800100" lvl="1" indent="-342900">
              <a:buFont typeface="Arial" panose="020B0604020202020204" pitchFamily="34" charset="0"/>
              <a:buChar char="•"/>
            </a:pPr>
            <a:r>
              <a:rPr lang="en-GB" sz="2400" dirty="0" smtClean="0">
                <a:solidFill>
                  <a:schemeClr val="bg1"/>
                </a:solidFill>
              </a:rPr>
              <a:t>Cleaning</a:t>
            </a:r>
          </a:p>
          <a:p>
            <a:pPr marL="800100" lvl="1" indent="-342900">
              <a:buFont typeface="Arial" panose="020B0604020202020204" pitchFamily="34" charset="0"/>
              <a:buChar char="•"/>
            </a:pPr>
            <a:r>
              <a:rPr lang="en-GB" sz="2400" dirty="0" smtClean="0">
                <a:solidFill>
                  <a:schemeClr val="bg1"/>
                </a:solidFill>
              </a:rPr>
              <a:t>Shelving</a:t>
            </a:r>
          </a:p>
          <a:p>
            <a:pPr marL="800100" lvl="1" indent="-342900">
              <a:buFont typeface="Arial" panose="020B0604020202020204" pitchFamily="34" charset="0"/>
              <a:buChar char="•"/>
            </a:pPr>
            <a:r>
              <a:rPr lang="en-GB" sz="2400" dirty="0" smtClean="0">
                <a:solidFill>
                  <a:schemeClr val="bg1"/>
                </a:solidFill>
              </a:rPr>
              <a:t>Bin bags/bins</a:t>
            </a:r>
          </a:p>
          <a:p>
            <a:pPr marL="800100" lvl="1" indent="-342900">
              <a:buFont typeface="Arial" panose="020B0604020202020204" pitchFamily="34" charset="0"/>
              <a:buChar char="•"/>
            </a:pPr>
            <a:r>
              <a:rPr lang="en-GB" sz="2400" dirty="0" smtClean="0">
                <a:solidFill>
                  <a:schemeClr val="bg1"/>
                </a:solidFill>
              </a:rPr>
              <a:t>Furniture</a:t>
            </a:r>
            <a:endParaRPr lang="en-GB" sz="2400" dirty="0">
              <a:solidFill>
                <a:schemeClr val="bg1"/>
              </a:solidFill>
            </a:endParaRPr>
          </a:p>
        </p:txBody>
      </p:sp>
      <p:sp>
        <p:nvSpPr>
          <p:cNvPr id="3" name="Footer Placeholder 2"/>
          <p:cNvSpPr>
            <a:spLocks noGrp="1"/>
          </p:cNvSpPr>
          <p:nvPr>
            <p:ph type="ftr" sz="quarter" idx="11"/>
          </p:nvPr>
        </p:nvSpPr>
        <p:spPr/>
        <p:txBody>
          <a:bodyPr/>
          <a:lstStyle/>
          <a:p>
            <a:endParaRPr lang="en-US" dirty="0"/>
          </a:p>
        </p:txBody>
      </p:sp>
      <p:grpSp>
        <p:nvGrpSpPr>
          <p:cNvPr id="7" name="Group 6"/>
          <p:cNvGrpSpPr/>
          <p:nvPr/>
        </p:nvGrpSpPr>
        <p:grpSpPr>
          <a:xfrm>
            <a:off x="5139115" y="1685589"/>
            <a:ext cx="3665075" cy="4149359"/>
            <a:chOff x="5139115" y="1685589"/>
            <a:chExt cx="3665075" cy="4149359"/>
          </a:xfrm>
        </p:grpSpPr>
        <p:pic>
          <p:nvPicPr>
            <p:cNvPr id="8" name="Picture 7"/>
            <p:cNvPicPr>
              <a:picLocks noChangeAspect="1"/>
            </p:cNvPicPr>
            <p:nvPr/>
          </p:nvPicPr>
          <p:blipFill rotWithShape="1">
            <a:blip r:embed="rId3"/>
            <a:srcRect l="34189" t="10930" r="33243" b="6426"/>
            <a:stretch/>
          </p:blipFill>
          <p:spPr>
            <a:xfrm>
              <a:off x="6203092" y="1685589"/>
              <a:ext cx="2601098" cy="3712771"/>
            </a:xfrm>
            <a:prstGeom prst="rect">
              <a:avLst/>
            </a:prstGeom>
          </p:spPr>
        </p:pic>
        <p:pic>
          <p:nvPicPr>
            <p:cNvPr id="9" name="Picture 8"/>
            <p:cNvPicPr>
              <a:picLocks noChangeAspect="1"/>
            </p:cNvPicPr>
            <p:nvPr/>
          </p:nvPicPr>
          <p:blipFill rotWithShape="1">
            <a:blip r:embed="rId4"/>
            <a:srcRect l="36081" t="16216" r="33041" b="12072"/>
            <a:stretch/>
          </p:blipFill>
          <p:spPr>
            <a:xfrm>
              <a:off x="5139115" y="2577575"/>
              <a:ext cx="2493500" cy="3257373"/>
            </a:xfrm>
            <a:prstGeom prst="rect">
              <a:avLst/>
            </a:prstGeom>
          </p:spPr>
        </p:pic>
      </p:grpSp>
    </p:spTree>
    <p:extLst>
      <p:ext uri="{BB962C8B-B14F-4D97-AF65-F5344CB8AC3E}">
        <p14:creationId xmlns:p14="http://schemas.microsoft.com/office/powerpoint/2010/main" val="4109910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idx="14"/>
          </p:nvPr>
        </p:nvSpPr>
        <p:spPr>
          <a:xfrm>
            <a:off x="509666" y="1234579"/>
            <a:ext cx="6158420" cy="4955206"/>
          </a:xfrm>
        </p:spPr>
        <p:txBody>
          <a:bodyPr>
            <a:normAutofit fontScale="32500" lnSpcReduction="20000"/>
          </a:bodyPr>
          <a:lstStyle/>
          <a:p>
            <a:r>
              <a:rPr lang="en-GB" sz="9600" b="0" dirty="0" smtClean="0">
                <a:solidFill>
                  <a:schemeClr val="bg1"/>
                </a:solidFill>
              </a:rPr>
              <a:t>Staff accepting change</a:t>
            </a:r>
          </a:p>
          <a:p>
            <a:endParaRPr lang="en-GB" sz="9600" b="0" dirty="0" smtClean="0">
              <a:solidFill>
                <a:schemeClr val="bg1"/>
              </a:solidFill>
            </a:endParaRPr>
          </a:p>
          <a:p>
            <a:pPr lvl="1">
              <a:lnSpc>
                <a:spcPct val="170000"/>
              </a:lnSpc>
              <a:buFont typeface="Arial" panose="020B0604020202020204" pitchFamily="34" charset="0"/>
              <a:buChar char="•"/>
            </a:pPr>
            <a:r>
              <a:rPr lang="en-GB" sz="8000" b="0" dirty="0" smtClean="0">
                <a:solidFill>
                  <a:schemeClr val="bg1"/>
                </a:solidFill>
              </a:rPr>
              <a:t>Train staff with scenarios not lists/guidelines not rules</a:t>
            </a:r>
          </a:p>
          <a:p>
            <a:pPr lvl="1">
              <a:lnSpc>
                <a:spcPct val="170000"/>
              </a:lnSpc>
              <a:buFont typeface="Arial" panose="020B0604020202020204" pitchFamily="34" charset="0"/>
              <a:buChar char="•"/>
            </a:pPr>
            <a:r>
              <a:rPr lang="en-GB" sz="8000" b="0" dirty="0">
                <a:solidFill>
                  <a:schemeClr val="bg1"/>
                </a:solidFill>
              </a:rPr>
              <a:t>Empowered to make a judgment </a:t>
            </a:r>
            <a:r>
              <a:rPr lang="en-GB" sz="8000" b="0" dirty="0" smtClean="0">
                <a:solidFill>
                  <a:schemeClr val="bg1"/>
                </a:solidFill>
              </a:rPr>
              <a:t>call</a:t>
            </a:r>
          </a:p>
          <a:p>
            <a:pPr lvl="1">
              <a:lnSpc>
                <a:spcPct val="170000"/>
              </a:lnSpc>
              <a:buFont typeface="Arial" panose="020B0604020202020204" pitchFamily="34" charset="0"/>
              <a:buChar char="•"/>
            </a:pPr>
            <a:r>
              <a:rPr lang="en-GB" sz="8000" b="0" dirty="0" smtClean="0">
                <a:solidFill>
                  <a:schemeClr val="bg1"/>
                </a:solidFill>
              </a:rPr>
              <a:t>Trust between teams</a:t>
            </a:r>
          </a:p>
          <a:p>
            <a:pPr lvl="1">
              <a:lnSpc>
                <a:spcPct val="170000"/>
              </a:lnSpc>
              <a:buFont typeface="Arial" panose="020B0604020202020204" pitchFamily="34" charset="0"/>
              <a:buChar char="•"/>
            </a:pPr>
            <a:r>
              <a:rPr lang="en-GB" sz="7400" b="0" dirty="0" smtClean="0">
                <a:solidFill>
                  <a:schemeClr val="bg1"/>
                </a:solidFill>
              </a:rPr>
              <a:t>Close working with partners from other departments</a:t>
            </a:r>
            <a:endParaRPr lang="en-GB" sz="7400" b="0" dirty="0">
              <a:solidFill>
                <a:schemeClr val="bg1"/>
              </a:solidFill>
            </a:endParaRPr>
          </a:p>
        </p:txBody>
      </p:sp>
      <p:sp>
        <p:nvSpPr>
          <p:cNvPr id="3" name="Footer Placeholder 2"/>
          <p:cNvSpPr>
            <a:spLocks noGrp="1"/>
          </p:cNvSpPr>
          <p:nvPr>
            <p:ph type="ftr" sz="quarter" idx="11"/>
          </p:nvPr>
        </p:nvSpPr>
        <p:spPr/>
        <p:txBody>
          <a:bodyPr/>
          <a:lstStyle/>
          <a:p>
            <a:endParaRPr lang="en-US" dirty="0"/>
          </a:p>
        </p:txBody>
      </p:sp>
      <p:sp>
        <p:nvSpPr>
          <p:cNvPr id="4" name="Title 2"/>
          <p:cNvSpPr>
            <a:spLocks noGrp="1"/>
          </p:cNvSpPr>
          <p:nvPr>
            <p:ph type="title"/>
          </p:nvPr>
        </p:nvSpPr>
        <p:spPr>
          <a:xfrm>
            <a:off x="3155244" y="180000"/>
            <a:ext cx="5468256" cy="787900"/>
          </a:xfrm>
        </p:spPr>
        <p:txBody>
          <a:bodyPr/>
          <a:lstStyle/>
          <a:p>
            <a:r>
              <a:rPr lang="en-US" dirty="0" smtClean="0"/>
              <a:t>Transitions</a:t>
            </a:r>
            <a:endParaRPr lang="en-US" dirty="0"/>
          </a:p>
        </p:txBody>
      </p:sp>
      <p:pic>
        <p:nvPicPr>
          <p:cNvPr id="2" name="Picture 1"/>
          <p:cNvPicPr>
            <a:picLocks noChangeAspect="1"/>
          </p:cNvPicPr>
          <p:nvPr/>
        </p:nvPicPr>
        <p:blipFill rotWithShape="1">
          <a:blip r:embed="rId3"/>
          <a:srcRect t="21581" r="33107"/>
          <a:stretch/>
        </p:blipFill>
        <p:spPr>
          <a:xfrm>
            <a:off x="6566410" y="1234579"/>
            <a:ext cx="2450985" cy="3250988"/>
          </a:xfrm>
          <a:prstGeom prst="rect">
            <a:avLst/>
          </a:prstGeom>
        </p:spPr>
      </p:pic>
    </p:spTree>
    <p:extLst>
      <p:ext uri="{BB962C8B-B14F-4D97-AF65-F5344CB8AC3E}">
        <p14:creationId xmlns:p14="http://schemas.microsoft.com/office/powerpoint/2010/main" val="186494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93897" y="2110154"/>
            <a:ext cx="4023358" cy="3953021"/>
          </a:xfrm>
        </p:spPr>
        <p:txBody>
          <a:bodyPr>
            <a:normAutofit fontScale="40000" lnSpcReduction="20000"/>
          </a:bodyPr>
          <a:lstStyle/>
          <a:p>
            <a:pPr lvl="1">
              <a:lnSpc>
                <a:spcPct val="170000"/>
              </a:lnSpc>
              <a:buFont typeface="Arial" panose="020B0604020202020204" pitchFamily="34" charset="0"/>
              <a:buChar char="•"/>
            </a:pPr>
            <a:r>
              <a:rPr lang="en-GB" sz="6000" dirty="0" smtClean="0">
                <a:solidFill>
                  <a:schemeClr val="bg1"/>
                </a:solidFill>
              </a:rPr>
              <a:t>Negotiable/non </a:t>
            </a:r>
            <a:r>
              <a:rPr lang="en-GB" sz="6000" dirty="0">
                <a:solidFill>
                  <a:schemeClr val="bg1"/>
                </a:solidFill>
              </a:rPr>
              <a:t>negotiable</a:t>
            </a:r>
          </a:p>
          <a:p>
            <a:pPr lvl="1">
              <a:lnSpc>
                <a:spcPct val="170000"/>
              </a:lnSpc>
              <a:buFont typeface="Arial" panose="020B0604020202020204" pitchFamily="34" charset="0"/>
              <a:buChar char="•"/>
            </a:pPr>
            <a:r>
              <a:rPr lang="en-GB" sz="6000" dirty="0">
                <a:solidFill>
                  <a:schemeClr val="bg1"/>
                </a:solidFill>
              </a:rPr>
              <a:t>Policy and practice</a:t>
            </a:r>
          </a:p>
          <a:p>
            <a:pPr lvl="1">
              <a:lnSpc>
                <a:spcPct val="170000"/>
              </a:lnSpc>
              <a:buFont typeface="Arial" panose="020B0604020202020204" pitchFamily="34" charset="0"/>
              <a:buChar char="•"/>
            </a:pPr>
            <a:r>
              <a:rPr lang="en-GB" sz="6000" dirty="0">
                <a:solidFill>
                  <a:schemeClr val="bg1"/>
                </a:solidFill>
              </a:rPr>
              <a:t>Health and safety, wellbeing and consideration </a:t>
            </a:r>
          </a:p>
          <a:p>
            <a:pPr lvl="1">
              <a:lnSpc>
                <a:spcPct val="170000"/>
              </a:lnSpc>
              <a:buFont typeface="Arial" panose="020B0604020202020204" pitchFamily="34" charset="0"/>
              <a:buChar char="•"/>
            </a:pPr>
            <a:r>
              <a:rPr lang="en-GB" sz="6000" dirty="0">
                <a:solidFill>
                  <a:schemeClr val="bg1"/>
                </a:solidFill>
              </a:rPr>
              <a:t>Emphasise the parameters</a:t>
            </a:r>
          </a:p>
          <a:p>
            <a:endParaRPr lang="en-US" sz="6000" dirty="0">
              <a:solidFill>
                <a:schemeClr val="bg1"/>
              </a:solidFill>
            </a:endParaRPr>
          </a:p>
        </p:txBody>
      </p:sp>
      <p:sp>
        <p:nvSpPr>
          <p:cNvPr id="3" name="Title 2"/>
          <p:cNvSpPr>
            <a:spLocks noGrp="1"/>
          </p:cNvSpPr>
          <p:nvPr>
            <p:ph type="title"/>
          </p:nvPr>
        </p:nvSpPr>
        <p:spPr/>
        <p:txBody>
          <a:bodyPr/>
          <a:lstStyle/>
          <a:p>
            <a:r>
              <a:rPr lang="en-US" dirty="0" smtClean="0"/>
              <a:t>Transitions</a:t>
            </a:r>
            <a:endParaRPr lang="en-US" dirty="0"/>
          </a:p>
        </p:txBody>
      </p:sp>
      <p:sp>
        <p:nvSpPr>
          <p:cNvPr id="6" name="Rectangle 5"/>
          <p:cNvSpPr/>
          <p:nvPr/>
        </p:nvSpPr>
        <p:spPr>
          <a:xfrm>
            <a:off x="458927" y="1179901"/>
            <a:ext cx="6265429" cy="707886"/>
          </a:xfrm>
          <a:prstGeom prst="rect">
            <a:avLst/>
          </a:prstGeom>
        </p:spPr>
        <p:txBody>
          <a:bodyPr wrap="square">
            <a:spAutoFit/>
          </a:bodyPr>
          <a:lstStyle/>
          <a:p>
            <a:r>
              <a:rPr lang="en-GB" sz="4000" dirty="0">
                <a:solidFill>
                  <a:schemeClr val="bg1"/>
                </a:solidFill>
              </a:rPr>
              <a:t>Students accepting change</a:t>
            </a:r>
          </a:p>
        </p:txBody>
      </p:sp>
      <p:pic>
        <p:nvPicPr>
          <p:cNvPr id="2" name="Picture 1"/>
          <p:cNvPicPr>
            <a:picLocks noChangeAspect="1"/>
          </p:cNvPicPr>
          <p:nvPr/>
        </p:nvPicPr>
        <p:blipFill rotWithShape="1">
          <a:blip r:embed="rId3"/>
          <a:srcRect l="34770" t="27914" r="34923" b="38171"/>
          <a:stretch/>
        </p:blipFill>
        <p:spPr>
          <a:xfrm>
            <a:off x="4417255" y="2423345"/>
            <a:ext cx="4823173" cy="3035905"/>
          </a:xfrm>
          <a:prstGeom prst="rect">
            <a:avLst/>
          </a:prstGeom>
        </p:spPr>
      </p:pic>
    </p:spTree>
    <p:extLst>
      <p:ext uri="{BB962C8B-B14F-4D97-AF65-F5344CB8AC3E}">
        <p14:creationId xmlns:p14="http://schemas.microsoft.com/office/powerpoint/2010/main" val="2195018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Practical tips</a:t>
            </a:r>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Content Placeholder 2"/>
          <p:cNvSpPr>
            <a:spLocks noGrp="1"/>
          </p:cNvSpPr>
          <p:nvPr>
            <p:ph idx="1"/>
          </p:nvPr>
        </p:nvSpPr>
        <p:spPr>
          <a:xfrm>
            <a:off x="239151" y="1420837"/>
            <a:ext cx="8764171" cy="4473526"/>
          </a:xfrm>
        </p:spPr>
        <p:txBody>
          <a:bodyPr>
            <a:noAutofit/>
          </a:bodyPr>
          <a:lstStyle/>
          <a:p>
            <a:r>
              <a:rPr lang="en-GB" dirty="0" smtClean="0">
                <a:solidFill>
                  <a:schemeClr val="bg1"/>
                </a:solidFill>
              </a:rPr>
              <a:t>Plan for the user experience not the service model</a:t>
            </a:r>
          </a:p>
          <a:p>
            <a:r>
              <a:rPr lang="en-GB" dirty="0" smtClean="0">
                <a:solidFill>
                  <a:schemeClr val="bg1"/>
                </a:solidFill>
              </a:rPr>
              <a:t>Know your students needs, anticipate changes</a:t>
            </a:r>
          </a:p>
          <a:p>
            <a:r>
              <a:rPr lang="en-GB" dirty="0" smtClean="0">
                <a:solidFill>
                  <a:schemeClr val="bg1"/>
                </a:solidFill>
              </a:rPr>
              <a:t>Communicate the expectations on BOTH sides</a:t>
            </a:r>
          </a:p>
          <a:p>
            <a:r>
              <a:rPr lang="en-GB" dirty="0" smtClean="0">
                <a:solidFill>
                  <a:schemeClr val="bg1"/>
                </a:solidFill>
              </a:rPr>
              <a:t>Resist more rules, offer alternatives</a:t>
            </a:r>
          </a:p>
          <a:p>
            <a:r>
              <a:rPr lang="en-GB" dirty="0">
                <a:solidFill>
                  <a:schemeClr val="bg1"/>
                </a:solidFill>
              </a:rPr>
              <a:t>Empower your colleagues to use their judgement</a:t>
            </a:r>
          </a:p>
          <a:p>
            <a:r>
              <a:rPr lang="en-GB" dirty="0" smtClean="0">
                <a:solidFill>
                  <a:schemeClr val="bg1"/>
                </a:solidFill>
              </a:rPr>
              <a:t>Don’t be scared of the grey areas, but give them a  clear border!</a:t>
            </a:r>
          </a:p>
          <a:p>
            <a:endParaRPr lang="en-GB" dirty="0" smtClean="0">
              <a:solidFill>
                <a:schemeClr val="bg1"/>
              </a:solidFill>
            </a:endParaRPr>
          </a:p>
          <a:p>
            <a:endParaRPr lang="en-GB" dirty="0" smtClean="0"/>
          </a:p>
          <a:p>
            <a:endParaRPr lang="en-GB" dirty="0"/>
          </a:p>
        </p:txBody>
      </p:sp>
      <p:pic>
        <p:nvPicPr>
          <p:cNvPr id="5" name="Picture 4" descr="Image result for ru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569" y="4231054"/>
            <a:ext cx="1804675" cy="1663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hel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416" y="4231054"/>
            <a:ext cx="3030066" cy="189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798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500" r="10620"/>
          <a:stretch/>
        </p:blipFill>
        <p:spPr>
          <a:xfrm rot="5400000">
            <a:off x="2431065" y="1388966"/>
            <a:ext cx="4468429" cy="4359143"/>
          </a:xfrm>
          <a:prstGeom prst="rect">
            <a:avLst/>
          </a:prstGeom>
        </p:spPr>
      </p:pic>
    </p:spTree>
    <p:extLst>
      <p:ext uri="{BB962C8B-B14F-4D97-AF65-F5344CB8AC3E}">
        <p14:creationId xmlns:p14="http://schemas.microsoft.com/office/powerpoint/2010/main" val="42715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73224" y="5929313"/>
            <a:ext cx="8126007" cy="639762"/>
          </a:xfrm>
        </p:spPr>
        <p:txBody>
          <a:bodyPr>
            <a:normAutofit/>
          </a:bodyPr>
          <a:lstStyle/>
          <a:p>
            <a:pPr algn="ctr"/>
            <a:r>
              <a:rPr lang="en-US" sz="3600" dirty="0" smtClean="0"/>
              <a:t>Six colleges, One University </a:t>
            </a:r>
            <a:endParaRPr lang="en-US" sz="3600" dirty="0"/>
          </a:p>
        </p:txBody>
      </p:sp>
      <p:pic>
        <p:nvPicPr>
          <p:cNvPr id="1026" name="Picture 2" descr="Image result for central saint mart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45" y="1326695"/>
            <a:ext cx="75406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600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69167" y="6356350"/>
            <a:ext cx="8054333" cy="360000"/>
          </a:xfrm>
        </p:spPr>
        <p:txBody>
          <a:bodyPr/>
          <a:lstStyle/>
          <a:p>
            <a:pPr algn="ctr"/>
            <a:r>
              <a:rPr lang="en-US" sz="2800" dirty="0" smtClean="0">
                <a:solidFill>
                  <a:schemeClr val="bg1"/>
                </a:solidFill>
              </a:rPr>
              <a:t>Six Libraries, One Service</a:t>
            </a:r>
            <a:endParaRPr lang="en-US" sz="2800" dirty="0">
              <a:solidFill>
                <a:schemeClr val="bg1"/>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11" y="1452325"/>
            <a:ext cx="7585788"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897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082007" y="6356350"/>
            <a:ext cx="7290000" cy="360000"/>
          </a:xfrm>
        </p:spPr>
        <p:txBody>
          <a:bodyPr/>
          <a:lstStyle/>
          <a:p>
            <a:pPr algn="ctr"/>
            <a:r>
              <a:rPr lang="en-US" dirty="0" smtClean="0">
                <a:solidFill>
                  <a:schemeClr val="bg1"/>
                </a:solidFill>
              </a:rPr>
              <a:t> </a:t>
            </a:r>
            <a:r>
              <a:rPr lang="en-US" sz="2800" dirty="0" smtClean="0">
                <a:solidFill>
                  <a:schemeClr val="bg1"/>
                </a:solidFill>
              </a:rPr>
              <a:t>The Library and Learning Zone at CSM</a:t>
            </a:r>
            <a:endParaRPr lang="en-US" sz="2800" dirty="0">
              <a:solidFill>
                <a:schemeClr val="bg1"/>
              </a:solidFill>
            </a:endParaRPr>
          </a:p>
        </p:txBody>
      </p:sp>
      <p:grpSp>
        <p:nvGrpSpPr>
          <p:cNvPr id="2" name="Group 1"/>
          <p:cNvGrpSpPr/>
          <p:nvPr/>
        </p:nvGrpSpPr>
        <p:grpSpPr>
          <a:xfrm>
            <a:off x="0" y="1327070"/>
            <a:ext cx="9144000" cy="5029280"/>
            <a:chOff x="1291205" y="1398745"/>
            <a:chExt cx="9564312" cy="5029280"/>
          </a:xfrm>
        </p:grpSpPr>
        <p:pic>
          <p:nvPicPr>
            <p:cNvPr id="4" name="Picture 2" descr="Image result for central saint martins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275" y="4111984"/>
              <a:ext cx="3412572" cy="2316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entral saint martins library at n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205" y="3723955"/>
              <a:ext cx="2704070" cy="27040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central saint martins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205" y="1405102"/>
              <a:ext cx="4166303" cy="27037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central saint martins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850" y="1398745"/>
              <a:ext cx="2708506" cy="27085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central saint martins libr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7472" y="1405102"/>
              <a:ext cx="4338045" cy="270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central saint martins libra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7847" y="4107252"/>
              <a:ext cx="3447670" cy="23011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6277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082007" y="6356350"/>
            <a:ext cx="7290000" cy="360000"/>
          </a:xfrm>
        </p:spPr>
        <p:txBody>
          <a:bodyPr/>
          <a:lstStyle/>
          <a:p>
            <a:pPr algn="ctr"/>
            <a:r>
              <a:rPr lang="en-US" dirty="0" smtClean="0"/>
              <a:t> </a:t>
            </a:r>
            <a:endParaRPr lang="en-US" sz="2800" dirty="0"/>
          </a:p>
        </p:txBody>
      </p:sp>
      <p:sp>
        <p:nvSpPr>
          <p:cNvPr id="4" name="Content Placeholder 2"/>
          <p:cNvSpPr txBox="1">
            <a:spLocks/>
          </p:cNvSpPr>
          <p:nvPr/>
        </p:nvSpPr>
        <p:spPr>
          <a:xfrm>
            <a:off x="838200" y="1645920"/>
            <a:ext cx="7377332" cy="4531043"/>
          </a:xfrm>
          <a:prstGeom prst="rect">
            <a:avLst/>
          </a:prstGeom>
        </p:spPr>
        <p:txBody>
          <a:bodyPr/>
          <a:lstStyle>
            <a:lvl1pPr marL="216000" indent="-216000" algn="l" defTabSz="457200" rtl="0" eaLnBrk="1" latinLnBrk="0" hangingPunct="1">
              <a:lnSpc>
                <a:spcPts val="2400"/>
              </a:lnSpc>
              <a:spcBef>
                <a:spcPts val="0"/>
              </a:spcBef>
              <a:spcAft>
                <a:spcPts val="1200"/>
              </a:spcAft>
              <a:buClrTx/>
              <a:buSzPct val="100000"/>
              <a:buFontTx/>
              <a:buBlip>
                <a:blip r:embed="rId3"/>
              </a:buBlip>
              <a:defRPr sz="2000" kern="1200" baseline="0">
                <a:solidFill>
                  <a:schemeClr val="tx1"/>
                </a:solidFill>
                <a:latin typeface="Arial"/>
                <a:ea typeface="+mn-ea"/>
                <a:cs typeface="+mn-cs"/>
              </a:defRPr>
            </a:lvl1pPr>
            <a:lvl2pPr marL="360000" indent="-216000" algn="l" defTabSz="457200" rtl="0" eaLnBrk="1" latinLnBrk="0" hangingPunct="1">
              <a:lnSpc>
                <a:spcPts val="2400"/>
              </a:lnSpc>
              <a:spcBef>
                <a:spcPts val="0"/>
              </a:spcBef>
              <a:spcAft>
                <a:spcPts val="1200"/>
              </a:spcAft>
              <a:buClrTx/>
              <a:buSzPct val="100000"/>
              <a:buFontTx/>
              <a:buBlip>
                <a:blip r:embed="rId3"/>
              </a:buBlip>
              <a:defRPr sz="2000" kern="1200" baseline="0">
                <a:solidFill>
                  <a:schemeClr val="tx1"/>
                </a:solidFill>
                <a:latin typeface="Arial"/>
                <a:ea typeface="+mn-ea"/>
                <a:cs typeface="+mn-cs"/>
              </a:defRPr>
            </a:lvl2pPr>
            <a:lvl3pPr marL="504000" indent="-216000" algn="l" defTabSz="457200" rtl="0" eaLnBrk="1" latinLnBrk="0" hangingPunct="1">
              <a:lnSpc>
                <a:spcPts val="2400"/>
              </a:lnSpc>
              <a:spcBef>
                <a:spcPts val="0"/>
              </a:spcBef>
              <a:spcAft>
                <a:spcPts val="1200"/>
              </a:spcAft>
              <a:buClrTx/>
              <a:buSzPct val="100000"/>
              <a:buFontTx/>
              <a:buBlip>
                <a:blip r:embed="rId3"/>
              </a:buBlip>
              <a:defRPr sz="2000" kern="1200" baseline="0">
                <a:solidFill>
                  <a:schemeClr val="tx1"/>
                </a:solidFill>
                <a:latin typeface="Arial"/>
                <a:ea typeface="+mn-ea"/>
                <a:cs typeface="+mn-cs"/>
              </a:defRPr>
            </a:lvl3pPr>
            <a:lvl4pPr marL="648000" indent="-216000" algn="l" defTabSz="457200" rtl="0" eaLnBrk="1" latinLnBrk="0" hangingPunct="1">
              <a:lnSpc>
                <a:spcPts val="2400"/>
              </a:lnSpc>
              <a:spcBef>
                <a:spcPts val="0"/>
              </a:spcBef>
              <a:spcAft>
                <a:spcPts val="1200"/>
              </a:spcAft>
              <a:buClrTx/>
              <a:buSzPct val="100000"/>
              <a:buFontTx/>
              <a:buBlip>
                <a:blip r:embed="rId3"/>
              </a:buBlip>
              <a:defRPr sz="2000" kern="1200" baseline="0">
                <a:solidFill>
                  <a:schemeClr val="tx1"/>
                </a:solidFill>
                <a:latin typeface="Arial"/>
                <a:ea typeface="+mn-ea"/>
                <a:cs typeface="+mn-cs"/>
              </a:defRPr>
            </a:lvl4pPr>
            <a:lvl5pPr marL="792000" indent="-216000" algn="l" defTabSz="457200" rtl="0" eaLnBrk="1" latinLnBrk="0" hangingPunct="1">
              <a:lnSpc>
                <a:spcPts val="2400"/>
              </a:lnSpc>
              <a:spcBef>
                <a:spcPts val="0"/>
              </a:spcBef>
              <a:spcAft>
                <a:spcPts val="1200"/>
              </a:spcAft>
              <a:buClrTx/>
              <a:buSzPct val="100000"/>
              <a:buFontTx/>
              <a:buBlip>
                <a:blip r:embed="rId3"/>
              </a:buBlip>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smtClean="0"/>
          </a:p>
          <a:p>
            <a:pPr algn="ctr"/>
            <a:r>
              <a:rPr lang="en-GB" dirty="0" smtClean="0">
                <a:solidFill>
                  <a:schemeClr val="bg1"/>
                </a:solidFill>
              </a:rPr>
              <a:t>Expectations</a:t>
            </a:r>
          </a:p>
          <a:p>
            <a:pPr algn="ctr"/>
            <a:r>
              <a:rPr lang="en-GB" dirty="0" smtClean="0">
                <a:solidFill>
                  <a:schemeClr val="bg1"/>
                </a:solidFill>
              </a:rPr>
              <a:t>Needs</a:t>
            </a:r>
          </a:p>
          <a:p>
            <a:pPr algn="ctr"/>
            <a:r>
              <a:rPr lang="en-GB" dirty="0" smtClean="0">
                <a:solidFill>
                  <a:schemeClr val="bg1"/>
                </a:solidFill>
              </a:rPr>
              <a:t>Behaviour</a:t>
            </a:r>
          </a:p>
          <a:p>
            <a:endParaRPr lang="en-GB" dirty="0" smtClean="0">
              <a:solidFill>
                <a:schemeClr val="bg1"/>
              </a:solidFill>
            </a:endParaRPr>
          </a:p>
          <a:p>
            <a:endParaRPr lang="en-GB" dirty="0" smtClean="0"/>
          </a:p>
          <a:p>
            <a:endParaRPr lang="en-GB" dirty="0" smtClean="0"/>
          </a:p>
          <a:p>
            <a:endParaRPr lang="en-GB" dirty="0" smtClean="0"/>
          </a:p>
          <a:p>
            <a:endParaRPr lang="en-GB" dirty="0"/>
          </a:p>
        </p:txBody>
      </p:sp>
      <p:pic>
        <p:nvPicPr>
          <p:cNvPr id="5" name="Picture 4"/>
          <p:cNvPicPr>
            <a:picLocks noChangeAspect="1"/>
          </p:cNvPicPr>
          <p:nvPr/>
        </p:nvPicPr>
        <p:blipFill rotWithShape="1">
          <a:blip r:embed="rId4"/>
          <a:srcRect l="36217" t="16576" r="35135" b="10871"/>
          <a:stretch/>
        </p:blipFill>
        <p:spPr>
          <a:xfrm>
            <a:off x="428291" y="1645920"/>
            <a:ext cx="2738997" cy="3901778"/>
          </a:xfrm>
          <a:prstGeom prst="rect">
            <a:avLst/>
          </a:prstGeom>
        </p:spPr>
      </p:pic>
      <p:pic>
        <p:nvPicPr>
          <p:cNvPr id="7" name="Picture 6"/>
          <p:cNvPicPr>
            <a:picLocks noChangeAspect="1"/>
          </p:cNvPicPr>
          <p:nvPr/>
        </p:nvPicPr>
        <p:blipFill rotWithShape="1">
          <a:blip r:embed="rId5"/>
          <a:srcRect l="49455" t="30341" r="35680" b="30380"/>
          <a:stretch/>
        </p:blipFill>
        <p:spPr>
          <a:xfrm>
            <a:off x="6028710" y="1590186"/>
            <a:ext cx="2662545" cy="3957512"/>
          </a:xfrm>
          <a:prstGeom prst="rect">
            <a:avLst/>
          </a:prstGeom>
        </p:spPr>
      </p:pic>
    </p:spTree>
    <p:extLst>
      <p:ext uri="{BB962C8B-B14F-4D97-AF65-F5344CB8AC3E}">
        <p14:creationId xmlns:p14="http://schemas.microsoft.com/office/powerpoint/2010/main" val="1402348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Getting ready</a:t>
            </a:r>
            <a:endParaRPr lang="en-US" dirty="0"/>
          </a:p>
        </p:txBody>
      </p:sp>
      <p:sp>
        <p:nvSpPr>
          <p:cNvPr id="5" name="Footer Placeholder 4"/>
          <p:cNvSpPr>
            <a:spLocks noGrp="1"/>
          </p:cNvSpPr>
          <p:nvPr>
            <p:ph type="ftr" sz="quarter" idx="11"/>
          </p:nvPr>
        </p:nvSpPr>
        <p:spPr>
          <a:xfrm>
            <a:off x="1069105" y="6356350"/>
            <a:ext cx="7290000" cy="360000"/>
          </a:xfrm>
        </p:spPr>
        <p:txBody>
          <a:bodyPr/>
          <a:lstStyle/>
          <a:p>
            <a:pPr algn="ctr"/>
            <a:r>
              <a:rPr lang="en-US" sz="2400" dirty="0" smtClean="0">
                <a:solidFill>
                  <a:schemeClr val="bg1"/>
                </a:solidFill>
              </a:rPr>
              <a:t>Wellbeing campaign</a:t>
            </a:r>
            <a:endParaRPr lang="en-US" sz="2400" dirty="0">
              <a:solidFill>
                <a:schemeClr val="bg1"/>
              </a:solidFill>
            </a:endParaRPr>
          </a:p>
        </p:txBody>
      </p:sp>
      <p:pic>
        <p:nvPicPr>
          <p:cNvPr id="9" name="Picture 8"/>
          <p:cNvPicPr>
            <a:picLocks noChangeAspect="1"/>
          </p:cNvPicPr>
          <p:nvPr/>
        </p:nvPicPr>
        <p:blipFill rotWithShape="1">
          <a:blip r:embed="rId3"/>
          <a:srcRect l="17974" t="12493" r="16283" b="4865"/>
          <a:stretch/>
        </p:blipFill>
        <p:spPr>
          <a:xfrm>
            <a:off x="6172158" y="1237301"/>
            <a:ext cx="2648285" cy="1872580"/>
          </a:xfrm>
          <a:prstGeom prst="rect">
            <a:avLst/>
          </a:prstGeom>
        </p:spPr>
      </p:pic>
      <p:pic>
        <p:nvPicPr>
          <p:cNvPr id="10" name="Picture 9"/>
          <p:cNvPicPr>
            <a:picLocks noChangeAspect="1"/>
          </p:cNvPicPr>
          <p:nvPr/>
        </p:nvPicPr>
        <p:blipFill rotWithShape="1">
          <a:blip r:embed="rId4"/>
          <a:srcRect l="34324" t="12012" r="33311" b="4384"/>
          <a:stretch/>
        </p:blipFill>
        <p:spPr>
          <a:xfrm>
            <a:off x="6963244" y="3507568"/>
            <a:ext cx="1857199" cy="2698562"/>
          </a:xfrm>
          <a:prstGeom prst="rect">
            <a:avLst/>
          </a:prstGeom>
        </p:spPr>
      </p:pic>
      <p:pic>
        <p:nvPicPr>
          <p:cNvPr id="11" name="Picture 10"/>
          <p:cNvPicPr>
            <a:picLocks noChangeAspect="1"/>
          </p:cNvPicPr>
          <p:nvPr/>
        </p:nvPicPr>
        <p:blipFill rotWithShape="1">
          <a:blip r:embed="rId5"/>
          <a:srcRect l="34257" t="12132" r="32702" b="4864"/>
          <a:stretch/>
        </p:blipFill>
        <p:spPr>
          <a:xfrm>
            <a:off x="4714105" y="3507568"/>
            <a:ext cx="1866677" cy="2637779"/>
          </a:xfrm>
          <a:prstGeom prst="rect">
            <a:avLst/>
          </a:prstGeom>
        </p:spPr>
      </p:pic>
      <p:pic>
        <p:nvPicPr>
          <p:cNvPr id="12" name="Content Placeholder 6"/>
          <p:cNvPicPr>
            <a:picLocks noChangeAspect="1"/>
          </p:cNvPicPr>
          <p:nvPr/>
        </p:nvPicPr>
        <p:blipFill rotWithShape="1">
          <a:blip r:embed="rId6"/>
          <a:srcRect l="15541" t="31952" r="45811" b="28528"/>
          <a:stretch/>
        </p:blipFill>
        <p:spPr>
          <a:xfrm>
            <a:off x="124389" y="1166458"/>
            <a:ext cx="3179649" cy="1828907"/>
          </a:xfrm>
          <a:prstGeom prst="rect">
            <a:avLst/>
          </a:prstGeom>
        </p:spPr>
      </p:pic>
      <p:pic>
        <p:nvPicPr>
          <p:cNvPr id="13" name="Picture 12"/>
          <p:cNvPicPr>
            <a:picLocks noChangeAspect="1"/>
          </p:cNvPicPr>
          <p:nvPr/>
        </p:nvPicPr>
        <p:blipFill rotWithShape="1">
          <a:blip r:embed="rId7"/>
          <a:srcRect l="49257" t="30390" r="35000" b="31292"/>
          <a:stretch/>
        </p:blipFill>
        <p:spPr>
          <a:xfrm>
            <a:off x="173151" y="3492515"/>
            <a:ext cx="1919416" cy="2627871"/>
          </a:xfrm>
          <a:prstGeom prst="rect">
            <a:avLst/>
          </a:prstGeom>
        </p:spPr>
      </p:pic>
      <p:pic>
        <p:nvPicPr>
          <p:cNvPr id="14" name="Picture 13"/>
          <p:cNvPicPr>
            <a:picLocks noChangeAspect="1"/>
          </p:cNvPicPr>
          <p:nvPr/>
        </p:nvPicPr>
        <p:blipFill rotWithShape="1">
          <a:blip r:embed="rId8"/>
          <a:srcRect l="37297" t="11412" r="35609" b="21201"/>
          <a:stretch/>
        </p:blipFill>
        <p:spPr>
          <a:xfrm>
            <a:off x="2355922" y="3492514"/>
            <a:ext cx="1896232" cy="2652833"/>
          </a:xfrm>
          <a:prstGeom prst="rect">
            <a:avLst/>
          </a:prstGeom>
        </p:spPr>
      </p:pic>
    </p:spTree>
    <p:extLst>
      <p:ext uri="{BB962C8B-B14F-4D97-AF65-F5344CB8AC3E}">
        <p14:creationId xmlns:p14="http://schemas.microsoft.com/office/powerpoint/2010/main" val="421242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Image result for central saint martins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12" y="3338539"/>
            <a:ext cx="4692245" cy="301659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24512" y="1426750"/>
            <a:ext cx="8660665" cy="4779996"/>
            <a:chOff x="552976" y="1740321"/>
            <a:chExt cx="10990317" cy="4488647"/>
          </a:xfrm>
        </p:grpSpPr>
        <p:pic>
          <p:nvPicPr>
            <p:cNvPr id="7" name="Picture 6"/>
            <p:cNvPicPr/>
            <p:nvPr/>
          </p:nvPicPr>
          <p:blipFill rotWithShape="1">
            <a:blip r:embed="rId4"/>
            <a:srcRect l="42876" t="33444" r="2780" b="16286"/>
            <a:stretch/>
          </p:blipFill>
          <p:spPr bwMode="auto">
            <a:xfrm>
              <a:off x="552976" y="1740321"/>
              <a:ext cx="2585144" cy="2090642"/>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5"/>
            <a:stretch>
              <a:fillRect/>
            </a:stretch>
          </p:blipFill>
          <p:spPr>
            <a:xfrm>
              <a:off x="6650212" y="3845887"/>
              <a:ext cx="2383081" cy="2383081"/>
            </a:xfrm>
            <a:prstGeom prst="rect">
              <a:avLst/>
            </a:prstGeom>
          </p:spPr>
        </p:pic>
        <p:pic>
          <p:nvPicPr>
            <p:cNvPr id="11"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6806" y="1747294"/>
              <a:ext cx="2789829" cy="209064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207" y="1762379"/>
              <a:ext cx="2764486" cy="2090642"/>
            </a:xfrm>
            <a:prstGeom prst="rect">
              <a:avLst/>
            </a:prstGeom>
          </p:spPr>
        </p:pic>
        <p:pic>
          <p:nvPicPr>
            <p:cNvPr id="13"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r="20034"/>
            <a:stretch/>
          </p:blipFill>
          <p:spPr>
            <a:xfrm>
              <a:off x="9041244" y="3838787"/>
              <a:ext cx="2502049" cy="2344966"/>
            </a:xfrm>
            <a:prstGeom prst="rect">
              <a:avLst/>
            </a:prstGeom>
          </p:spPr>
        </p:pic>
      </p:grpSp>
      <p:pic>
        <p:nvPicPr>
          <p:cNvPr id="14" name="Picture 13"/>
          <p:cNvPicPr/>
          <p:nvPr/>
        </p:nvPicPr>
        <p:blipFill rotWithShape="1">
          <a:blip r:embed="rId9"/>
          <a:srcRect l="50459" t="34364" r="15461" b="17740"/>
          <a:stretch/>
        </p:blipFill>
        <p:spPr bwMode="auto">
          <a:xfrm>
            <a:off x="2149135" y="1351948"/>
            <a:ext cx="2509100" cy="22548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1774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ctr"/>
            <a:r>
              <a:rPr lang="en-US" sz="2800" dirty="0" smtClean="0">
                <a:solidFill>
                  <a:schemeClr val="bg1"/>
                </a:solidFill>
              </a:rPr>
              <a:t>Smaller number in the space</a:t>
            </a:r>
            <a:endParaRPr lang="en-US" sz="2800" dirty="0">
              <a:solidFill>
                <a:schemeClr val="bg1"/>
              </a:solidFill>
            </a:endParaRPr>
          </a:p>
        </p:txBody>
      </p:sp>
      <p:pic>
        <p:nvPicPr>
          <p:cNvPr id="5" name="Picture 4"/>
          <p:cNvPicPr/>
          <p:nvPr/>
        </p:nvPicPr>
        <p:blipFill rotWithShape="1">
          <a:blip r:embed="rId3"/>
          <a:srcRect l="5152" t="16411" r="30201" b="36020"/>
          <a:stretch/>
        </p:blipFill>
        <p:spPr bwMode="auto">
          <a:xfrm>
            <a:off x="1010653" y="1588169"/>
            <a:ext cx="7182852" cy="4018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166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ctr"/>
            <a:r>
              <a:rPr lang="en-US" sz="2800" dirty="0" smtClean="0">
                <a:solidFill>
                  <a:schemeClr val="bg1"/>
                </a:solidFill>
              </a:rPr>
              <a:t>Students taking advantage of the space</a:t>
            </a:r>
            <a:endParaRPr lang="en-US" sz="2800" dirty="0">
              <a:solidFill>
                <a:schemeClr val="bg1"/>
              </a:solidFill>
            </a:endParaRPr>
          </a:p>
        </p:txBody>
      </p:sp>
      <p:pic>
        <p:nvPicPr>
          <p:cNvPr id="5" name="Picture 4"/>
          <p:cNvPicPr/>
          <p:nvPr/>
        </p:nvPicPr>
        <p:blipFill rotWithShape="1">
          <a:blip r:embed="rId3"/>
          <a:srcRect l="25094" t="24719" r="24883" b="29373"/>
          <a:stretch/>
        </p:blipFill>
        <p:spPr bwMode="auto">
          <a:xfrm>
            <a:off x="1227222" y="1738312"/>
            <a:ext cx="6954252" cy="40729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7714916"/>
      </p:ext>
    </p:extLst>
  </p:cSld>
  <p:clrMapOvr>
    <a:masterClrMapping/>
  </p:clrMapOvr>
</p:sld>
</file>

<file path=ppt/theme/theme1.xml><?xml version="1.0" encoding="utf-8"?>
<a:theme xmlns:a="http://schemas.openxmlformats.org/drawingml/2006/main" name="presentation_ual-powerpoint-template">
  <a:themeElements>
    <a:clrScheme name="UAL - Master Theme Colours">
      <a:dk1>
        <a:srgbClr val="000000"/>
      </a:dk1>
      <a:lt1>
        <a:sysClr val="window" lastClr="FFFFFF"/>
      </a:lt1>
      <a:dk2>
        <a:srgbClr val="A7A9AC"/>
      </a:dk2>
      <a:lt2>
        <a:srgbClr val="D6D6D4"/>
      </a:lt2>
      <a:accent1>
        <a:srgbClr val="53BEE3"/>
      </a:accent1>
      <a:accent2>
        <a:srgbClr val="977C9E"/>
      </a:accent2>
      <a:accent3>
        <a:srgbClr val="1FAE7E"/>
      </a:accent3>
      <a:accent4>
        <a:srgbClr val="EF4123"/>
      </a:accent4>
      <a:accent5>
        <a:srgbClr val="FFCB05"/>
      </a:accent5>
      <a:accent6>
        <a:srgbClr val="D3E27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_lcc_PPT" id="{52C3CC5E-6DBB-4146-922A-4350230D0BFD}" vid="{31BA16D7-F691-4440-B9D1-18CDE25751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2511</TotalTime>
  <Words>2571</Words>
  <Application>Microsoft Office PowerPoint</Application>
  <PresentationFormat>On-screen Show (4:3)</PresentationFormat>
  <Paragraphs>177</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 Unicode MS</vt:lpstr>
      <vt:lpstr>Arial</vt:lpstr>
      <vt:lpstr>Calibri</vt:lpstr>
      <vt:lpstr>Symbol</vt:lpstr>
      <vt:lpstr>Times New Roman</vt:lpstr>
      <vt:lpstr>presentation_ual-powerpoint-template</vt:lpstr>
      <vt:lpstr>PowerPoint Presentation</vt:lpstr>
      <vt:lpstr>PowerPoint Presentation</vt:lpstr>
      <vt:lpstr>PowerPoint Presentation</vt:lpstr>
      <vt:lpstr>PowerPoint Presentation</vt:lpstr>
      <vt:lpstr>PowerPoint Presentation</vt:lpstr>
      <vt:lpstr>Getting ready</vt:lpstr>
      <vt:lpstr>PowerPoint Presentation</vt:lpstr>
      <vt:lpstr>PowerPoint Presentation</vt:lpstr>
      <vt:lpstr>PowerPoint Presentation</vt:lpstr>
      <vt:lpstr>PowerPoint Presentation</vt:lpstr>
      <vt:lpstr>PowerPoint Presentation</vt:lpstr>
      <vt:lpstr>PowerPoint Presentation</vt:lpstr>
      <vt:lpstr>What we found…</vt:lpstr>
      <vt:lpstr>What we did…</vt:lpstr>
      <vt:lpstr>Transitions</vt:lpstr>
      <vt:lpstr>Transitions</vt:lpstr>
      <vt:lpstr>Practical tips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UAL Presentation</dc:title>
  <dc:subject/>
  <dc:creator>SIL</dc:creator>
  <cp:keywords/>
  <dc:description/>
  <cp:lastModifiedBy>Loughran, Helen</cp:lastModifiedBy>
  <cp:revision>125</cp:revision>
  <cp:lastPrinted>2018-11-19T14:00:14Z</cp:lastPrinted>
  <dcterms:created xsi:type="dcterms:W3CDTF">2013-06-14T09:58:01Z</dcterms:created>
  <dcterms:modified xsi:type="dcterms:W3CDTF">2018-11-27T12:22:58Z</dcterms:modified>
  <cp:category/>
</cp:coreProperties>
</file>