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6" r:id="rId2"/>
    <p:sldId id="267" r:id="rId3"/>
    <p:sldId id="275" r:id="rId4"/>
    <p:sldId id="277" r:id="rId5"/>
    <p:sldId id="291" r:id="rId6"/>
    <p:sldId id="297" r:id="rId7"/>
    <p:sldId id="298" r:id="rId8"/>
    <p:sldId id="299" r:id="rId9"/>
    <p:sldId id="300" r:id="rId10"/>
    <p:sldId id="288" r:id="rId11"/>
    <p:sldId id="289" r:id="rId12"/>
    <p:sldId id="290" r:id="rId13"/>
    <p:sldId id="284" r:id="rId14"/>
    <p:sldId id="285" r:id="rId15"/>
    <p:sldId id="286" r:id="rId16"/>
    <p:sldId id="295" r:id="rId17"/>
    <p:sldId id="281" r:id="rId18"/>
    <p:sldId id="283" r:id="rId19"/>
    <p:sldId id="282" r:id="rId20"/>
    <p:sldId id="269" r:id="rId21"/>
    <p:sldId id="274" r:id="rId22"/>
  </p:sldIdLst>
  <p:sldSz cx="9144000" cy="5143500" type="screen16x9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  <p15:guide id="3" orient="horz" pos="179" userDrawn="1">
          <p15:clr>
            <a:srgbClr val="A4A3A4"/>
          </p15:clr>
        </p15:guide>
        <p15:guide id="4" orient="horz" pos="2936" userDrawn="1">
          <p15:clr>
            <a:srgbClr val="A4A3A4"/>
          </p15:clr>
        </p15:guide>
        <p15:guide id="5" orient="horz" pos="809" userDrawn="1">
          <p15:clr>
            <a:srgbClr val="A4A3A4"/>
          </p15:clr>
        </p15:guide>
        <p15:guide id="6" orient="horz" pos="520" userDrawn="1">
          <p15:clr>
            <a:srgbClr val="A4A3A4"/>
          </p15:clr>
        </p15:guide>
        <p15:guide id="7" pos="5556" userDrawn="1">
          <p15:clr>
            <a:srgbClr val="A4A3A4"/>
          </p15:clr>
        </p15:guide>
        <p15:guide id="8" pos="249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122B"/>
    <a:srgbClr val="8A857E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82" autoAdjust="0"/>
    <p:restoredTop sz="94670"/>
  </p:normalViewPr>
  <p:slideViewPr>
    <p:cSldViewPr>
      <p:cViewPr varScale="1">
        <p:scale>
          <a:sx n="118" d="100"/>
          <a:sy n="118" d="100"/>
        </p:scale>
        <p:origin x="102" y="408"/>
      </p:cViewPr>
      <p:guideLst>
        <p:guide orient="horz" pos="146"/>
        <p:guide orient="horz" pos="1620"/>
        <p:guide orient="horz" pos="179"/>
        <p:guide orient="horz" pos="2936"/>
        <p:guide orient="horz" pos="809"/>
        <p:guide orient="horz" pos="520"/>
        <p:guide pos="5556"/>
        <p:guide pos="24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6890E1-32F7-4BB9-BD7D-BAEC8E384EE8}" type="datetime1">
              <a:rPr lang="en-US" altLang="en-US"/>
              <a:pPr/>
              <a:t>3/6/2018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D80652-3E7B-4F31-9135-E9386C8A8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444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EFDF52-FA57-44AE-B620-D0CF8AD5C1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9292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2427734"/>
            <a:ext cx="8424862" cy="619041"/>
          </a:xfrm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here (Cover option 2)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1495" y="3147814"/>
            <a:ext cx="8424862" cy="417546"/>
          </a:xfrm>
        </p:spPr>
        <p:txBody>
          <a:bodyPr/>
          <a:lstStyle>
            <a:lvl1pPr marL="0" indent="0" algn="l">
              <a:buClr>
                <a:srgbClr val="C9122B"/>
              </a:buClr>
              <a:buFont typeface="Lucida Grande"/>
              <a:buNone/>
              <a:defRPr sz="2800">
                <a:solidFill>
                  <a:schemeClr val="bg1"/>
                </a:solidFill>
              </a:defRPr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8516" indent="-184148">
              <a:buClr>
                <a:srgbClr val="C9122B"/>
              </a:buClr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 smtClean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961641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71687" y="357505"/>
            <a:ext cx="7199299" cy="730554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 here (Section divider slide)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1685" y="1059583"/>
            <a:ext cx="7200800" cy="3348371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1pPr>
            <a:lvl2pPr marL="347659" indent="-166686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2pPr>
            <a:lvl3pPr marL="538158" indent="-188911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3pPr>
            <a:lvl4pPr marL="712781" indent="-173037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4pPr>
            <a:lvl5pPr marL="899991" indent="-183598">
              <a:buClr>
                <a:srgbClr val="C9122B"/>
              </a:buClr>
              <a:buSzPct val="11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 smtClean="0"/>
              <a:t>Content or subheading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2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16" y="1005576"/>
            <a:ext cx="8423206" cy="64807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707655"/>
            <a:ext cx="8424862" cy="2970331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1pPr>
            <a:lvl2pPr marL="347659" indent="-166686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2pPr>
            <a:lvl3pPr marL="538158" indent="-188911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3pPr>
            <a:lvl4pPr marL="712781" indent="-173037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4pPr>
            <a:lvl5pPr marL="899991" indent="-183598">
              <a:buClr>
                <a:srgbClr val="C9122B"/>
              </a:buClr>
              <a:buSzPct val="11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18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707654"/>
            <a:ext cx="4032696" cy="2952452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Wingdings" panose="05000000000000000000" pitchFamily="2" charset="2"/>
              <a:buChar char="§"/>
              <a:defRPr sz="2400"/>
            </a:lvl1pPr>
            <a:lvl2pPr marL="347659" indent="-166686">
              <a:buClr>
                <a:srgbClr val="C9122B"/>
              </a:buClr>
              <a:buFont typeface="Wingdings" panose="05000000000000000000" pitchFamily="2" charset="2"/>
              <a:buChar char="§"/>
              <a:defRPr sz="2200"/>
            </a:lvl2pPr>
            <a:lvl3pPr marL="538158" indent="-188911">
              <a:buClr>
                <a:srgbClr val="C9122B"/>
              </a:buClr>
              <a:buFont typeface="Wingdings" panose="05000000000000000000" pitchFamily="2" charset="2"/>
              <a:buChar char="§"/>
              <a:defRPr sz="2000"/>
            </a:lvl3pPr>
            <a:lvl4pPr marL="712781" indent="-173037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4pPr>
            <a:lvl5pPr marL="898516" indent="-184148">
              <a:buClr>
                <a:srgbClr val="C9122B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707654"/>
            <a:ext cx="4104134" cy="2952452"/>
          </a:xfrm>
        </p:spPr>
        <p:txBody>
          <a:bodyPr/>
          <a:lstStyle>
            <a:lvl1pPr marL="342900" indent="-342900">
              <a:buClr>
                <a:srgbClr val="C9122B"/>
              </a:buClr>
              <a:buFont typeface="Wingdings" panose="05000000000000000000" pitchFamily="2" charset="2"/>
              <a:buChar char="§"/>
              <a:defRPr sz="2400"/>
            </a:lvl1pPr>
            <a:lvl2pPr marL="523873" indent="-342900">
              <a:buClr>
                <a:srgbClr val="C9122B"/>
              </a:buClr>
              <a:buFont typeface="Wingdings" panose="05000000000000000000" pitchFamily="2" charset="2"/>
              <a:buChar char="§"/>
              <a:defRPr sz="2200"/>
            </a:lvl2pPr>
            <a:lvl3pPr marL="692147" indent="-342900">
              <a:buClr>
                <a:srgbClr val="C9122B"/>
              </a:buClr>
              <a:buFont typeface="Wingdings" panose="05000000000000000000" pitchFamily="2" charset="2"/>
              <a:buChar char="§"/>
              <a:defRPr sz="2000"/>
            </a:lvl3pPr>
            <a:lvl4pPr marL="825494" indent="-285750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4pPr>
            <a:lvl5pPr marL="1000118" indent="-285750">
              <a:buClr>
                <a:srgbClr val="C9122B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88" y="1005576"/>
            <a:ext cx="8424862" cy="64807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2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707655"/>
            <a:ext cx="4419600" cy="2952452"/>
          </a:xfrm>
        </p:spPr>
        <p:txBody>
          <a:bodyPr/>
          <a:lstStyle>
            <a:lvl1pPr marL="179386" indent="-179386">
              <a:buFont typeface="Wingdings" panose="05000000000000000000" pitchFamily="2" charset="2"/>
              <a:buChar char="§"/>
              <a:defRPr sz="2400"/>
            </a:lvl1pPr>
            <a:lvl2pPr marL="347659" indent="-166686">
              <a:buFont typeface="Wingdings" panose="05000000000000000000" pitchFamily="2" charset="2"/>
              <a:buChar char="§"/>
              <a:defRPr sz="2200"/>
            </a:lvl2pPr>
            <a:lvl3pPr marL="538158" indent="-188911">
              <a:buFont typeface="Wingdings" panose="05000000000000000000" pitchFamily="2" charset="2"/>
              <a:buChar char="§"/>
              <a:defRPr sz="2000"/>
            </a:lvl3pPr>
            <a:lvl4pPr marL="712781" indent="-173037">
              <a:buFont typeface="Wingdings" panose="05000000000000000000" pitchFamily="2" charset="2"/>
              <a:buChar char="§"/>
              <a:defRPr sz="1800"/>
            </a:lvl4pPr>
            <a:lvl5pPr marL="898516" indent="-184148">
              <a:buSzPct val="131000"/>
              <a:buFont typeface="Wingdings" panose="05000000000000000000" pitchFamily="2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5004048" y="1707655"/>
            <a:ext cx="3816102" cy="1728192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88" y="1005576"/>
            <a:ext cx="8424862" cy="64807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07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600450"/>
            <a:ext cx="5624512" cy="425054"/>
          </a:xfrm>
        </p:spPr>
        <p:txBody>
          <a:bodyPr anchor="b"/>
          <a:lstStyle>
            <a:lvl1pPr algn="l">
              <a:defRPr sz="2000" b="1" i="0">
                <a:solidFill>
                  <a:srgbClr val="8A857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288" y="1005578"/>
            <a:ext cx="5624512" cy="2540105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288" y="4074338"/>
            <a:ext cx="5624512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23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993153"/>
            <a:ext cx="8424862" cy="3738838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1pPr>
            <a:lvl2pPr marL="347659" indent="-166686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2pPr>
            <a:lvl3pPr marL="538158" indent="-188911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3pPr>
            <a:lvl4pPr marL="712781" indent="-173037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4pPr>
            <a:lvl5pPr marL="898516" indent="-184148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6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18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3" y="1493385"/>
            <a:ext cx="8069263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51775"/>
            <a:ext cx="8070850" cy="272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5pPr>
      <a:lvl6pPr marL="45719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6pPr>
      <a:lvl7pPr marL="91439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7pPr>
      <a:lvl8pPr marL="1371587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8pPr>
      <a:lvl9pPr marL="1828782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9pPr>
    </p:titleStyle>
    <p:bodyStyle>
      <a:lvl1pPr marL="179386" indent="-179386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90000"/>
        <a:buFont typeface="Lucida Grande"/>
        <a:buChar char="■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347659" indent="-166686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Font typeface="Lucida Grande"/>
        <a:buChar char="■"/>
        <a:defRPr sz="2200">
          <a:solidFill>
            <a:schemeClr val="tx1"/>
          </a:solidFill>
          <a:latin typeface="+mn-lt"/>
          <a:ea typeface="ＭＳ Ｐゴシック" pitchFamily="-110" charset="-128"/>
        </a:defRPr>
      </a:lvl2pPr>
      <a:lvl3pPr marL="538158" indent="-188911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108000"/>
        <a:buFont typeface="Lucida Grande"/>
        <a:buChar char="■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712781" indent="-173037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115000"/>
        <a:buFont typeface="Lucida Grande"/>
        <a:buChar char="■"/>
        <a:defRPr sz="1800">
          <a:solidFill>
            <a:schemeClr val="tx1"/>
          </a:solidFill>
          <a:latin typeface="+mn-lt"/>
          <a:ea typeface="ＭＳ Ｐゴシック" pitchFamily="-110" charset="-128"/>
        </a:defRPr>
      </a:lvl4pPr>
      <a:lvl5pPr marL="898516" indent="-184148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130000"/>
        <a:buFont typeface="Lucida Grande"/>
        <a:buChar char="■"/>
        <a:defRPr sz="1600">
          <a:solidFill>
            <a:schemeClr val="tx1"/>
          </a:solidFill>
          <a:latin typeface="+mn-lt"/>
          <a:ea typeface="ＭＳ Ｐゴシック" pitchFamily="-110" charset="-128"/>
        </a:defRPr>
      </a:lvl5pPr>
      <a:lvl6pPr marL="1355711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6pPr>
      <a:lvl7pPr marL="1812907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7pPr>
      <a:lvl8pPr marL="2270102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8pPr>
      <a:lvl9pPr marL="2727298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35646"/>
            <a:ext cx="8424862" cy="2304256"/>
          </a:xfrm>
        </p:spPr>
        <p:txBody>
          <a:bodyPr/>
          <a:lstStyle/>
          <a:p>
            <a:r>
              <a:rPr lang="en-US" sz="3600" dirty="0"/>
              <a:t>Innovative ways of promoting the Library to new University </a:t>
            </a:r>
            <a:r>
              <a:rPr lang="en-US" sz="3600" dirty="0" smtClean="0"/>
              <a:t>staff – making library services memorable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60" y="3579862"/>
            <a:ext cx="8424862" cy="576064"/>
          </a:xfrm>
        </p:spPr>
        <p:txBody>
          <a:bodyPr/>
          <a:lstStyle/>
          <a:p>
            <a:r>
              <a:rPr lang="en-US" dirty="0" smtClean="0"/>
              <a:t>Presented by Monika Koziel and Martina Xenia Baldi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400" dirty="0" smtClean="0"/>
              <a:t>“Ask me a question”</a:t>
            </a:r>
          </a:p>
          <a:p>
            <a:endParaRPr lang="en-GB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game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716173"/>
            <a:ext cx="4032250" cy="2935116"/>
          </a:xfrm>
        </p:spPr>
      </p:pic>
    </p:spTree>
    <p:extLst>
      <p:ext uri="{BB962C8B-B14F-4D97-AF65-F5344CB8AC3E}">
        <p14:creationId xmlns:p14="http://schemas.microsoft.com/office/powerpoint/2010/main" val="701219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400" dirty="0" smtClean="0"/>
              <a:t>“Tell one fact about the Library or go back!”</a:t>
            </a: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game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91" y="1708150"/>
            <a:ext cx="3874243" cy="2951163"/>
          </a:xfrm>
        </p:spPr>
      </p:pic>
    </p:spTree>
    <p:extLst>
      <p:ext uri="{BB962C8B-B14F-4D97-AF65-F5344CB8AC3E}">
        <p14:creationId xmlns:p14="http://schemas.microsoft.com/office/powerpoint/2010/main" val="373398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400" dirty="0" smtClean="0"/>
              <a:t>Box of Broadcast, example of a grey tile</a:t>
            </a:r>
          </a:p>
          <a:p>
            <a:pPr marL="0" indent="0">
              <a:buNone/>
            </a:pPr>
            <a:r>
              <a:rPr lang="en-GB" sz="1400" dirty="0" smtClean="0"/>
              <a:t>       Questions </a:t>
            </a:r>
            <a:r>
              <a:rPr lang="en-GB" sz="1400" dirty="0"/>
              <a:t>with multiple answers </a:t>
            </a:r>
            <a:endParaRPr lang="en-US" sz="1400" dirty="0"/>
          </a:p>
          <a:p>
            <a:pPr marL="0" indent="0">
              <a:buNone/>
            </a:pPr>
            <a:r>
              <a:rPr lang="en-GB" sz="1400" b="1" dirty="0" smtClean="0"/>
              <a:t>What is a Bob</a:t>
            </a:r>
            <a:r>
              <a:rPr lang="en-GB" sz="1400" dirty="0" smtClean="0"/>
              <a:t>?</a:t>
            </a:r>
          </a:p>
          <a:p>
            <a:pPr marL="0" indent="0">
              <a:buNone/>
            </a:pPr>
            <a:r>
              <a:rPr lang="en-GB" sz="1400" dirty="0" smtClean="0"/>
              <a:t>- American rapper that library staff is crazy about</a:t>
            </a:r>
          </a:p>
          <a:p>
            <a:pPr marL="0" indent="0">
              <a:buNone/>
            </a:pPr>
            <a:r>
              <a:rPr lang="en-GB" sz="1400" dirty="0" smtClean="0"/>
              <a:t>- Boxes of books</a:t>
            </a:r>
          </a:p>
          <a:p>
            <a:pPr marL="0" indent="0">
              <a:buNone/>
            </a:pPr>
            <a:r>
              <a:rPr lang="en-GB" sz="1400" dirty="0" smtClean="0"/>
              <a:t>- Bob the builder who works in the library</a:t>
            </a:r>
          </a:p>
          <a:p>
            <a:pPr marL="0" indent="0">
              <a:buNone/>
            </a:pPr>
            <a:r>
              <a:rPr lang="en-GB" sz="1400" dirty="0" smtClean="0"/>
              <a:t>- Box of broadcast</a:t>
            </a:r>
            <a:endParaRPr lang="en-GB" sz="1400" dirty="0"/>
          </a:p>
          <a:p>
            <a:r>
              <a:rPr lang="en-GB" sz="1400" dirty="0" smtClean="0"/>
              <a:t>Prizes for correct answer</a:t>
            </a: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game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739750"/>
            <a:ext cx="4032250" cy="2887962"/>
          </a:xfrm>
        </p:spPr>
      </p:pic>
    </p:spTree>
    <p:extLst>
      <p:ext uri="{BB962C8B-B14F-4D97-AF65-F5344CB8AC3E}">
        <p14:creationId xmlns:p14="http://schemas.microsoft.com/office/powerpoint/2010/main" val="506956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400" dirty="0" smtClean="0"/>
              <a:t>30 pages long</a:t>
            </a:r>
          </a:p>
          <a:p>
            <a:r>
              <a:rPr lang="en-GB" sz="1400" dirty="0"/>
              <a:t>Short description of a service offered by the Library</a:t>
            </a:r>
          </a:p>
          <a:p>
            <a:r>
              <a:rPr lang="en-GB" sz="1400" dirty="0" smtClean="0"/>
              <a:t>One </a:t>
            </a:r>
            <a:r>
              <a:rPr lang="en-GB" sz="1400" dirty="0"/>
              <a:t>page correspond to a board’s </a:t>
            </a:r>
            <a:r>
              <a:rPr lang="en-GB" sz="1400" dirty="0" smtClean="0"/>
              <a:t>tile</a:t>
            </a:r>
          </a:p>
          <a:p>
            <a:r>
              <a:rPr lang="en-GB" sz="1400" dirty="0" smtClean="0"/>
              <a:t>Minimal info, with link at the bottom of the page</a:t>
            </a:r>
          </a:p>
          <a:p>
            <a:endParaRPr lang="en-GB" sz="1400" dirty="0"/>
          </a:p>
          <a:p>
            <a:r>
              <a:rPr lang="en-US" sz="1400" dirty="0"/>
              <a:t>Booklet was created specifically for the game, it is not used in the library.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764159"/>
            <a:ext cx="4032250" cy="2839145"/>
          </a:xfrm>
        </p:spPr>
      </p:pic>
    </p:spTree>
    <p:extLst>
      <p:ext uri="{BB962C8B-B14F-4D97-AF65-F5344CB8AC3E}">
        <p14:creationId xmlns:p14="http://schemas.microsoft.com/office/powerpoint/2010/main" val="374013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1733161"/>
            <a:ext cx="4103687" cy="290114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useful?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400" dirty="0" smtClean="0"/>
              <a:t>It </a:t>
            </a:r>
            <a:r>
              <a:rPr lang="en-GB" sz="1400" smtClean="0"/>
              <a:t>gives information &amp; saves </a:t>
            </a:r>
            <a:r>
              <a:rPr lang="en-GB" sz="1400" dirty="0" smtClean="0"/>
              <a:t>time</a:t>
            </a:r>
          </a:p>
          <a:p>
            <a:r>
              <a:rPr lang="en-GB" sz="1400" dirty="0" smtClean="0"/>
              <a:t>The game is only 10 minutes long</a:t>
            </a:r>
            <a:r>
              <a:rPr lang="en-GB" sz="1400" dirty="0"/>
              <a:t>.</a:t>
            </a:r>
            <a:r>
              <a:rPr lang="en-GB" sz="1400" dirty="0" smtClean="0"/>
              <a:t> </a:t>
            </a:r>
            <a:r>
              <a:rPr lang="en-US" sz="1400" dirty="0" smtClean="0"/>
              <a:t>Too much information is given in such a </a:t>
            </a:r>
            <a:r>
              <a:rPr lang="en-US" sz="1400" dirty="0"/>
              <a:t>short period of </a:t>
            </a:r>
            <a:r>
              <a:rPr lang="en-US" sz="1400" dirty="0" smtClean="0"/>
              <a:t>time! </a:t>
            </a:r>
          </a:p>
          <a:p>
            <a:r>
              <a:rPr lang="en-US" sz="1400" dirty="0" smtClean="0"/>
              <a:t>Could be helpful in the future to direct students</a:t>
            </a:r>
          </a:p>
          <a:p>
            <a:endParaRPr lang="en-US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62566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create it?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400" dirty="0" smtClean="0"/>
              <a:t>“</a:t>
            </a:r>
            <a:r>
              <a:rPr lang="en-GB" sz="1400" dirty="0"/>
              <a:t>S</a:t>
            </a:r>
            <a:r>
              <a:rPr lang="en-GB" sz="1400" dirty="0" smtClean="0"/>
              <a:t>hort text”</a:t>
            </a:r>
          </a:p>
          <a:p>
            <a:r>
              <a:rPr lang="en-GB" sz="1400" dirty="0" smtClean="0"/>
              <a:t>Specific design rules</a:t>
            </a:r>
          </a:p>
          <a:p>
            <a:r>
              <a:rPr lang="en-GB" sz="1400" dirty="0" smtClean="0"/>
              <a:t>A6 size, small pocket size:</a:t>
            </a:r>
            <a:br>
              <a:rPr lang="en-GB" sz="1400" dirty="0" smtClean="0"/>
            </a:br>
            <a:r>
              <a:rPr lang="en-GB" sz="1400" dirty="0" smtClean="0"/>
              <a:t>- We wanted one topic per page, an A5 would have been too big</a:t>
            </a:r>
            <a:br>
              <a:rPr lang="en-GB" sz="1400" dirty="0" smtClean="0"/>
            </a:br>
            <a:r>
              <a:rPr lang="en-GB" sz="1400" dirty="0" smtClean="0"/>
              <a:t>- Readable size font, </a:t>
            </a:r>
            <a:r>
              <a:rPr lang="en-GB" sz="1400" dirty="0"/>
              <a:t>Subject Librarian for Assistive Technology and Disability </a:t>
            </a:r>
            <a:r>
              <a:rPr lang="en-GB" sz="1400" dirty="0" smtClean="0"/>
              <a:t>Services</a:t>
            </a:r>
          </a:p>
          <a:p>
            <a:r>
              <a:rPr lang="en-GB" sz="1400" dirty="0" smtClean="0"/>
              <a:t>Matching colours with the board</a:t>
            </a:r>
          </a:p>
          <a:p>
            <a:pPr marL="0" indent="0">
              <a:buNone/>
            </a:pPr>
            <a:endParaRPr lang="en-GB" sz="1400" dirty="0" smtClean="0"/>
          </a:p>
          <a:p>
            <a:endParaRPr lang="en-US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1724559"/>
            <a:ext cx="4103687" cy="2918344"/>
          </a:xfrm>
        </p:spPr>
      </p:pic>
    </p:spTree>
    <p:extLst>
      <p:ext uri="{BB962C8B-B14F-4D97-AF65-F5344CB8AC3E}">
        <p14:creationId xmlns:p14="http://schemas.microsoft.com/office/powerpoint/2010/main" val="3772690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cover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91630"/>
            <a:ext cx="4752528" cy="3382272"/>
          </a:xfrm>
        </p:spPr>
      </p:pic>
    </p:spTree>
    <p:extLst>
      <p:ext uri="{BB962C8B-B14F-4D97-AF65-F5344CB8AC3E}">
        <p14:creationId xmlns:p14="http://schemas.microsoft.com/office/powerpoint/2010/main" val="490111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Feedback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ry run was organized to get </a:t>
            </a:r>
            <a:r>
              <a:rPr lang="en-US" dirty="0"/>
              <a:t>feedback </a:t>
            </a:r>
            <a:r>
              <a:rPr lang="en-US" dirty="0" smtClean="0"/>
              <a:t>from our colleagues. </a:t>
            </a:r>
          </a:p>
          <a:p>
            <a:r>
              <a:rPr lang="en-US" dirty="0" smtClean="0"/>
              <a:t>First introduction to the game for Subject Librarians who are responsible for Welcome to City event.</a:t>
            </a:r>
          </a:p>
          <a:p>
            <a:r>
              <a:rPr lang="en-US" dirty="0"/>
              <a:t>S</a:t>
            </a:r>
            <a:r>
              <a:rPr lang="en-US" dirty="0" smtClean="0"/>
              <a:t>uggestions were made how this game could be adapted for teaching sessions.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37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9622"/>
            <a:ext cx="5256584" cy="3600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went on the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42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went on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staff </a:t>
            </a:r>
            <a:r>
              <a:rPr lang="en-US" dirty="0"/>
              <a:t>had </a:t>
            </a:r>
            <a:r>
              <a:rPr lang="en-US" dirty="0" smtClean="0"/>
              <a:t>a great </a:t>
            </a:r>
            <a:r>
              <a:rPr lang="en-US" dirty="0"/>
              <a:t>fun, asked lots of </a:t>
            </a:r>
            <a:r>
              <a:rPr lang="en-US" dirty="0" smtClean="0"/>
              <a:t>questions.</a:t>
            </a:r>
          </a:p>
          <a:p>
            <a:r>
              <a:rPr lang="en-US" dirty="0" smtClean="0"/>
              <a:t>They got very competitive!</a:t>
            </a:r>
          </a:p>
          <a:p>
            <a:r>
              <a:rPr lang="en-US" dirty="0" smtClean="0"/>
              <a:t>Other presenters were amazed by the game too.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People </a:t>
            </a:r>
            <a:r>
              <a:rPr lang="en-US" dirty="0"/>
              <a:t>came back during lunch break to play the game </a:t>
            </a:r>
            <a:r>
              <a:rPr lang="en-US" dirty="0" smtClean="0"/>
              <a:t>again, we </a:t>
            </a:r>
            <a:r>
              <a:rPr lang="en-US" dirty="0"/>
              <a:t>were the only table to do </a:t>
            </a:r>
            <a:r>
              <a:rPr lang="en-US" dirty="0" smtClean="0"/>
              <a:t>7th </a:t>
            </a:r>
            <a:r>
              <a:rPr lang="en-US" dirty="0"/>
              <a:t>presentations.</a:t>
            </a:r>
          </a:p>
        </p:txBody>
      </p:sp>
    </p:spTree>
    <p:extLst>
      <p:ext uri="{BB962C8B-B14F-4D97-AF65-F5344CB8AC3E}">
        <p14:creationId xmlns:p14="http://schemas.microsoft.com/office/powerpoint/2010/main" val="2464218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131590"/>
            <a:ext cx="4680520" cy="3348371"/>
          </a:xfrm>
        </p:spPr>
        <p:txBody>
          <a:bodyPr/>
          <a:lstStyle/>
          <a:p>
            <a:r>
              <a:rPr lang="en-US" sz="2000" dirty="0" smtClean="0"/>
              <a:t>City, University of London</a:t>
            </a:r>
          </a:p>
          <a:p>
            <a:r>
              <a:rPr lang="en-US" sz="2000" dirty="0" smtClean="0"/>
              <a:t>Library Services</a:t>
            </a:r>
          </a:p>
          <a:p>
            <a:r>
              <a:rPr lang="en-US" sz="2000" dirty="0" smtClean="0"/>
              <a:t>Social Media &amp; Marketing group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- News</a:t>
            </a:r>
            <a:br>
              <a:rPr lang="en-US" sz="2000" dirty="0" smtClean="0"/>
            </a:br>
            <a:r>
              <a:rPr lang="en-US" sz="2000" dirty="0" smtClean="0"/>
              <a:t>- Social Media</a:t>
            </a:r>
            <a:br>
              <a:rPr lang="en-US" sz="2000" dirty="0" smtClean="0"/>
            </a:br>
            <a:r>
              <a:rPr lang="en-US" sz="2000" dirty="0" smtClean="0"/>
              <a:t>- Print and Digital Marketing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- </a:t>
            </a:r>
            <a:r>
              <a:rPr lang="en-US" sz="2000" dirty="0"/>
              <a:t>Events and Campaigns</a:t>
            </a:r>
            <a:endParaRPr lang="en-US" sz="2000" dirty="0" smtClean="0"/>
          </a:p>
        </p:txBody>
      </p:sp>
      <p:sp>
        <p:nvSpPr>
          <p:cNvPr id="4" name="AutoShape 2" descr="City, University of London logo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31590"/>
            <a:ext cx="195041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92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07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539552" y="357504"/>
            <a:ext cx="2304256" cy="163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rtl="0"/>
            <a:r>
              <a:rPr lang="en-GB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City, University of London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Northampton Square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London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EC1V 0HB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United Kingdom</a:t>
            </a:r>
          </a:p>
          <a:p>
            <a:pPr rtl="0"/>
            <a:endParaRPr lang="en-GB" sz="1200" b="0" i="0" u="none" strike="noStrike" kern="1200" baseline="0" dirty="0" smtClean="0">
              <a:solidFill>
                <a:schemeClr val="bg1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T: +44 (0)20 7040 5060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E: </a:t>
            </a:r>
            <a:r>
              <a:rPr lang="en-GB" sz="1200" b="0" dirty="0" smtClean="0">
                <a:solidFill>
                  <a:schemeClr val="bg1"/>
                </a:solidFill>
                <a:latin typeface="+mn-lt"/>
              </a:rPr>
              <a:t>library</a:t>
            </a:r>
            <a:r>
              <a:rPr lang="en-GB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@city.ac.uk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www.city.ac.uk/library</a:t>
            </a:r>
            <a:endParaRPr lang="en-US" sz="1200" kern="0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196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Event to welcome new members of staff.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World Café</a:t>
            </a:r>
          </a:p>
          <a:p>
            <a:r>
              <a:rPr lang="en-US" dirty="0" smtClean="0"/>
              <a:t>8 different departments</a:t>
            </a:r>
          </a:p>
          <a:p>
            <a:r>
              <a:rPr lang="en-US" dirty="0" smtClean="0"/>
              <a:t>10 minutes presentation</a:t>
            </a:r>
          </a:p>
          <a:p>
            <a:r>
              <a:rPr lang="en-US" dirty="0" smtClean="0"/>
              <a:t>6 times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Great opportunity to interact with new colleagues. </a:t>
            </a:r>
          </a:p>
          <a:p>
            <a:pPr marL="0" indent="0">
              <a:buNone/>
            </a:pPr>
            <a:r>
              <a:rPr lang="en-US" dirty="0" smtClean="0"/>
              <a:t>How to make the best out of it?</a:t>
            </a:r>
          </a:p>
        </p:txBody>
      </p:sp>
    </p:spTree>
    <p:extLst>
      <p:ext uri="{BB962C8B-B14F-4D97-AF65-F5344CB8AC3E}">
        <p14:creationId xmlns:p14="http://schemas.microsoft.com/office/powerpoint/2010/main" val="119484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 for every member of staff, not only academics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080574"/>
              </p:ext>
            </p:extLst>
          </p:nvPr>
        </p:nvGraphicFramePr>
        <p:xfrm>
          <a:off x="1187624" y="2006326"/>
          <a:ext cx="6912768" cy="229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Academics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Everyone</a:t>
                      </a:r>
                      <a:endParaRPr lang="en-GB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Students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Subject &amp; Research Librarians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Online Staff Registration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More Books</a:t>
                      </a:r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Copyright Guide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Fiction and CD/DVD Collection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Disability and Dyslexia Support</a:t>
                      </a:r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City Research Online (CRO)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BoB</a:t>
                      </a:r>
                      <a:r>
                        <a:rPr lang="en-GB" dirty="0" smtClean="0"/>
                        <a:t> (Box of Broadcast)</a:t>
                      </a:r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98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– all the rules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200" dirty="0"/>
              <a:t>Our visual identity is a design scheme which comprises a number of core elements, including </a:t>
            </a:r>
            <a:r>
              <a:rPr lang="en-GB" sz="1200" b="1" dirty="0"/>
              <a:t>logos</a:t>
            </a:r>
            <a:r>
              <a:rPr lang="en-GB" sz="1200" dirty="0"/>
              <a:t>, </a:t>
            </a:r>
            <a:r>
              <a:rPr lang="en-GB" sz="1200" b="1" dirty="0"/>
              <a:t>colour palette</a:t>
            </a:r>
            <a:r>
              <a:rPr lang="en-GB" sz="1200" dirty="0"/>
              <a:t>, </a:t>
            </a:r>
            <a:r>
              <a:rPr lang="en-GB" sz="1200" b="1" dirty="0"/>
              <a:t>typefaces</a:t>
            </a:r>
            <a:r>
              <a:rPr lang="en-GB" sz="1200" dirty="0"/>
              <a:t>, </a:t>
            </a:r>
            <a:r>
              <a:rPr lang="en-GB" sz="1200" b="1" dirty="0"/>
              <a:t>photography</a:t>
            </a:r>
            <a:r>
              <a:rPr lang="en-GB" sz="1200" dirty="0"/>
              <a:t> and </a:t>
            </a:r>
            <a:r>
              <a:rPr lang="en-GB" sz="1200" b="1" dirty="0"/>
              <a:t>writing style</a:t>
            </a:r>
            <a:r>
              <a:rPr lang="en-GB" sz="1200" dirty="0"/>
              <a:t>, that come together to create a distinctive look and feel. This makes the City, University of London identity recognisable and differentiated. The core elements will assist in designing and producing compelling communications with a high degree of creative flexibility</a:t>
            </a:r>
            <a:r>
              <a:rPr lang="en-GB" sz="1200" dirty="0" smtClean="0"/>
              <a:t>.</a:t>
            </a:r>
          </a:p>
          <a:p>
            <a:r>
              <a:rPr lang="en-GB" sz="1200" dirty="0"/>
              <a:t>The City brand is more than a logo, it is the sum of everything we stand for and the perception that our stakeholders have of us. The way we portray ourselves is key to this; our brand identity has to reflect the characteristics that make City, University of London unique.</a:t>
            </a:r>
          </a:p>
          <a:p>
            <a:r>
              <a:rPr lang="en-GB" sz="1200" dirty="0"/>
              <a:t>These characteristics are referred to as our ‘brand trilogy’, the three unique selling points that differentiate us from our competitors.</a:t>
            </a:r>
          </a:p>
          <a:p>
            <a:endParaRPr lang="en-GB" sz="1200" dirty="0" smtClean="0"/>
          </a:p>
          <a:p>
            <a:endParaRPr lang="en-US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200" b="1" dirty="0"/>
              <a:t>Please note that any design work should be managed by, or in collaboration with, the Marketing Team. </a:t>
            </a:r>
            <a:endParaRPr lang="en-GB" sz="1200" dirty="0" smtClean="0"/>
          </a:p>
          <a:p>
            <a:r>
              <a:rPr lang="en-GB" sz="1200" dirty="0" smtClean="0"/>
              <a:t>On </a:t>
            </a:r>
            <a:r>
              <a:rPr lang="en-GB" sz="1200" dirty="0"/>
              <a:t>an individual level, City staff should respect the following rules:</a:t>
            </a:r>
          </a:p>
          <a:p>
            <a:r>
              <a:rPr lang="en-GB" sz="1200" dirty="0"/>
              <a:t>Use of Arial font in Microsoft applications (PowerPoint, Word etc.)</a:t>
            </a:r>
          </a:p>
          <a:p>
            <a:r>
              <a:rPr lang="en-GB" sz="1200" dirty="0"/>
              <a:t>Make sure you use the latest logo on headed paper, email signatures etc. </a:t>
            </a:r>
            <a:endParaRPr lang="en-GB" sz="1200" dirty="0" smtClean="0"/>
          </a:p>
          <a:p>
            <a:r>
              <a:rPr lang="en-GB" sz="1200" dirty="0" smtClean="0"/>
              <a:t>Respect </a:t>
            </a:r>
            <a:r>
              <a:rPr lang="en-GB" sz="1200" dirty="0"/>
              <a:t>the rules laid out in the Writing Style Guide, particularly with respect to the format of dates, numbers, contact details and titles</a:t>
            </a:r>
          </a:p>
          <a:p>
            <a:r>
              <a:rPr lang="en-GB" sz="1200" dirty="0"/>
              <a:t>Use the corporate templates for Word and PowerPoint</a:t>
            </a:r>
          </a:p>
          <a:p>
            <a:r>
              <a:rPr lang="en-GB" sz="1200" dirty="0"/>
              <a:t>If you are producing materials on behalf of City, these should be approved by a member of the Marketing Team prior to printing.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10844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– Branding &amp; City logo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1705"/>
            <a:ext cx="2232248" cy="278374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01705"/>
            <a:ext cx="4986329" cy="27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9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– Library </a:t>
            </a:r>
            <a:r>
              <a:rPr lang="en-US" dirty="0" err="1" smtClean="0"/>
              <a:t>Colours</a:t>
            </a:r>
            <a:r>
              <a:rPr lang="en-US" dirty="0" smtClean="0"/>
              <a:t> Palette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078055"/>
            <a:ext cx="4261927" cy="147166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78631"/>
            <a:ext cx="2952328" cy="161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4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– Fonts </a:t>
            </a:r>
            <a:r>
              <a:rPr lang="en-US" smtClean="0"/>
              <a:t>&amp; Wording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23678"/>
            <a:ext cx="2647789" cy="240475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19770"/>
            <a:ext cx="4588928" cy="232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8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– Copyright issues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91630"/>
            <a:ext cx="5220018" cy="3582026"/>
          </a:xfrm>
        </p:spPr>
      </p:pic>
    </p:spTree>
    <p:extLst>
      <p:ext uri="{BB962C8B-B14F-4D97-AF65-F5344CB8AC3E}">
        <p14:creationId xmlns:p14="http://schemas.microsoft.com/office/powerpoint/2010/main" val="2772915315"/>
      </p:ext>
    </p:extLst>
  </p:cSld>
  <p:clrMapOvr>
    <a:masterClrMapping/>
  </p:clrMapOvr>
</p:sld>
</file>

<file path=ppt/theme/theme1.xml><?xml version="1.0" encoding="utf-8"?>
<a:theme xmlns:a="http://schemas.openxmlformats.org/drawingml/2006/main" name="Grey master final Unlocked">
  <a:themeElements>
    <a:clrScheme name="Custom 5">
      <a:dk1>
        <a:srgbClr val="000000"/>
      </a:dk1>
      <a:lt1>
        <a:srgbClr val="FFFFFF"/>
      </a:lt1>
      <a:dk2>
        <a:srgbClr val="CC3333"/>
      </a:dk2>
      <a:lt2>
        <a:srgbClr val="999999"/>
      </a:lt2>
      <a:accent1>
        <a:srgbClr val="003366"/>
      </a:accent1>
      <a:accent2>
        <a:srgbClr val="4D2938"/>
      </a:accent2>
      <a:accent3>
        <a:srgbClr val="330066"/>
      </a:accent3>
      <a:accent4>
        <a:srgbClr val="006699"/>
      </a:accent4>
      <a:accent5>
        <a:srgbClr val="CCCC00"/>
      </a:accent5>
      <a:accent6>
        <a:srgbClr val="669933"/>
      </a:accent6>
      <a:hlink>
        <a:srgbClr val="CC6600"/>
      </a:hlink>
      <a:folHlink>
        <a:srgbClr val="99339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ty University London 1">
        <a:dk1>
          <a:srgbClr val="000000"/>
        </a:dk1>
        <a:lt1>
          <a:srgbClr val="FFFFFF"/>
        </a:lt1>
        <a:dk2>
          <a:srgbClr val="E31B2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2797</TotalTime>
  <Words>733</Words>
  <Application>Microsoft Office PowerPoint</Application>
  <PresentationFormat>On-screen Show (16:9)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Lucida Grande</vt:lpstr>
      <vt:lpstr>Wingdings</vt:lpstr>
      <vt:lpstr>Grey master final Unlocked</vt:lpstr>
      <vt:lpstr>Innovative ways of promoting the Library to new University staff – making library services memorable.</vt:lpstr>
      <vt:lpstr>Introduction</vt:lpstr>
      <vt:lpstr>Welcome to City</vt:lpstr>
      <vt:lpstr>Content</vt:lpstr>
      <vt:lpstr>Design – all the rules</vt:lpstr>
      <vt:lpstr>Design – Branding &amp; City logo</vt:lpstr>
      <vt:lpstr>Design – Library Colours Palette</vt:lpstr>
      <vt:lpstr>Design – Fonts &amp; Wording</vt:lpstr>
      <vt:lpstr>Design – Copyright issues</vt:lpstr>
      <vt:lpstr>Interactive game</vt:lpstr>
      <vt:lpstr>Interactive game</vt:lpstr>
      <vt:lpstr>Interactive game</vt:lpstr>
      <vt:lpstr>What is it?</vt:lpstr>
      <vt:lpstr>Why is it useful?</vt:lpstr>
      <vt:lpstr>How did we create it?</vt:lpstr>
      <vt:lpstr>Front cover</vt:lpstr>
      <vt:lpstr>Library Feedback Group</vt:lpstr>
      <vt:lpstr>How it went on the day</vt:lpstr>
      <vt:lpstr>How it went on the day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arial bold 28pt</dc:title>
  <dc:creator>Venden, Lindsey</dc:creator>
  <cp:lastModifiedBy>Loughran, Helen</cp:lastModifiedBy>
  <cp:revision>129</cp:revision>
  <cp:lastPrinted>2018-01-31T12:50:44Z</cp:lastPrinted>
  <dcterms:created xsi:type="dcterms:W3CDTF">2013-10-15T13:03:53Z</dcterms:created>
  <dcterms:modified xsi:type="dcterms:W3CDTF">2018-03-06T11:29:02Z</dcterms:modified>
</cp:coreProperties>
</file>