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3" r:id="rId3"/>
    <p:sldMasterId id="2147483679" r:id="rId4"/>
  </p:sldMasterIdLst>
  <p:sldIdLst>
    <p:sldId id="256" r:id="rId5"/>
    <p:sldId id="259" r:id="rId6"/>
    <p:sldId id="260" r:id="rId7"/>
    <p:sldId id="261" r:id="rId8"/>
    <p:sldId id="262" r:id="rId9"/>
    <p:sldId id="266" r:id="rId10"/>
    <p:sldId id="267" r:id="rId11"/>
    <p:sldId id="271" r:id="rId12"/>
    <p:sldId id="272" r:id="rId13"/>
    <p:sldId id="263" r:id="rId14"/>
    <p:sldId id="269" r:id="rId15"/>
    <p:sldId id="27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age" initials="SP" lastIdx="38" clrIdx="0">
    <p:extLst>
      <p:ext uri="{19B8F6BF-5375-455C-9EA6-DF929625EA0E}">
        <p15:presenceInfo xmlns:p15="http://schemas.microsoft.com/office/powerpoint/2012/main" userId="S-1-5-21-2262691828-729075844-822471919-97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5T10:08:06.344" idx="2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264" y="908720"/>
            <a:ext cx="854528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43339" y="1484314"/>
            <a:ext cx="10945284" cy="1657351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44264" y="3356993"/>
            <a:ext cx="10847917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254" y="274639"/>
            <a:ext cx="11164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240277" y="1996211"/>
            <a:ext cx="10971708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733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8254" y="1557339"/>
            <a:ext cx="11136973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7329" y="2205038"/>
            <a:ext cx="11137900" cy="57626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8254" y="3332990"/>
            <a:ext cx="11040533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42445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BB3A-C801-4D10-9E52-0F2980AD0DB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BF7-FB35-46CF-9B3D-FBC7FEF59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1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254" y="274639"/>
            <a:ext cx="11164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240277" y="1996211"/>
            <a:ext cx="10971708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733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8254" y="1557339"/>
            <a:ext cx="11136973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7329" y="2205038"/>
            <a:ext cx="11137900" cy="57626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8254" y="3332990"/>
            <a:ext cx="11040533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6092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274639"/>
            <a:ext cx="1116482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39" y="1600201"/>
            <a:ext cx="5563029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3845024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3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BB3A-C801-4D10-9E52-0F2980AD0DB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BF7-FB35-46CF-9B3D-FBC7FEF59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1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B543-9208-421B-8818-6CD437448D5A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AC04-7671-4A9B-96B8-EB27A194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2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264" y="908720"/>
            <a:ext cx="854528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43339" y="1484314"/>
            <a:ext cx="10945284" cy="1657351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44264" y="3356993"/>
            <a:ext cx="10847917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960096" y="356658"/>
            <a:ext cx="4622304" cy="480053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2" y="333375"/>
            <a:ext cx="7584017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31438" y="1556793"/>
            <a:ext cx="5664564" cy="31686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348675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264" y="908720"/>
            <a:ext cx="854528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43339" y="1484314"/>
            <a:ext cx="10945284" cy="1657351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44264" y="3356993"/>
            <a:ext cx="10847917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6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274639"/>
            <a:ext cx="1116482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39" y="1600201"/>
            <a:ext cx="5563029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3845024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254" y="274639"/>
            <a:ext cx="11164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240277" y="1996211"/>
            <a:ext cx="10971708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733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8254" y="1557339"/>
            <a:ext cx="11136973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7329" y="2205038"/>
            <a:ext cx="11137900" cy="57626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8254" y="3332990"/>
            <a:ext cx="11040533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370270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B543-9208-421B-8818-6CD437448D5A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AC04-7671-4A9B-96B8-EB27A194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2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254" y="274639"/>
            <a:ext cx="11164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240277" y="1996211"/>
            <a:ext cx="10971708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733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8254" y="1557339"/>
            <a:ext cx="11136973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7329" y="2205038"/>
            <a:ext cx="11137900" cy="576263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8254" y="3332990"/>
            <a:ext cx="11040533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04506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BB3A-C801-4D10-9E52-0F2980AD0DB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BF7-FB35-46CF-9B3D-FBC7FEF59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274639"/>
            <a:ext cx="1116482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39" y="1600201"/>
            <a:ext cx="5563029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3845024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B457-4E4B-4A6A-88D3-8CCACF166B20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6E2-E161-4B17-966F-BCFC702B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B457-4E4B-4A6A-88D3-8CCACF166B20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E6E2-E161-4B17-966F-BCFC702B2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39350" y="333375"/>
            <a:ext cx="9022925" cy="1295400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867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8985" y="2180862"/>
            <a:ext cx="9121377" cy="2447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4173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264" y="908720"/>
            <a:ext cx="8545280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43339" y="1484314"/>
            <a:ext cx="10945284" cy="1657351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44264" y="3356993"/>
            <a:ext cx="10847917" cy="7191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274639"/>
            <a:ext cx="1116482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39" y="1600201"/>
            <a:ext cx="5563029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3845024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B543-9208-421B-8818-6CD437448D5A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AC04-7671-4A9B-96B8-EB27A194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-13501"/>
            <a:ext cx="12238016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09585" rtl="0" eaLnBrk="1" latinLnBrk="0" hangingPunct="1">
        <a:spcBef>
          <a:spcPct val="0"/>
        </a:spcBef>
        <a:buNone/>
        <a:defRPr sz="8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Stationery_LBU_Temps_PPT_Widescreen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-13501"/>
            <a:ext cx="12238016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-13501"/>
            <a:ext cx="12238016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609585" rtl="0" eaLnBrk="1" latinLnBrk="0" hangingPunct="1">
        <a:spcBef>
          <a:spcPct val="0"/>
        </a:spcBef>
        <a:buNone/>
        <a:defRPr sz="58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08" y="-13501"/>
            <a:ext cx="12238016" cy="68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.Phillips@leedsbeckett.ac.uk" TargetMode="External"/><Relationship Id="rId2" Type="http://schemas.openxmlformats.org/officeDocument/2006/relationships/hyperlink" Target="mailto:s.k.page@leedsbeckett.ac.uk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.thompson-sims@leedsbeckett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253" y="1446560"/>
            <a:ext cx="9935851" cy="2387600"/>
          </a:xfrm>
        </p:spPr>
        <p:txBody>
          <a:bodyPr/>
          <a:lstStyle/>
          <a:p>
            <a:r>
              <a:rPr lang="en-GB" dirty="0" smtClean="0"/>
              <a:t>Everybody </a:t>
            </a:r>
            <a:r>
              <a:rPr lang="en-GB" dirty="0"/>
              <a:t>Needs a </a:t>
            </a:r>
            <a:r>
              <a:rPr lang="en-GB" dirty="0" smtClean="0"/>
              <a:t>Buddy</a:t>
            </a:r>
            <a:br>
              <a:rPr lang="en-GB" dirty="0" smtClean="0"/>
            </a:br>
            <a:r>
              <a:rPr lang="en-GB" sz="4800" dirty="0" smtClean="0"/>
              <a:t>The </a:t>
            </a:r>
            <a:r>
              <a:rPr lang="en-GB" sz="4800" dirty="0"/>
              <a:t>new </a:t>
            </a:r>
            <a:r>
              <a:rPr lang="en-GB" sz="4800" dirty="0" smtClean="0"/>
              <a:t>Starter </a:t>
            </a:r>
            <a:r>
              <a:rPr lang="en-GB" sz="4800" dirty="0"/>
              <a:t>P</a:t>
            </a:r>
            <a:r>
              <a:rPr lang="en-GB" sz="4800" dirty="0" smtClean="0"/>
              <a:t>rogramme </a:t>
            </a:r>
            <a:r>
              <a:rPr lang="en-GB" sz="4800" dirty="0"/>
              <a:t>for Student and Library IT </a:t>
            </a:r>
            <a:r>
              <a:rPr lang="en-GB" sz="4800" dirty="0" smtClean="0"/>
              <a:t>Advisers</a:t>
            </a:r>
            <a:r>
              <a:rPr lang="en-GB" sz="5400" dirty="0"/>
              <a:t>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179" y="4256116"/>
            <a:ext cx="9144000" cy="91855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Kirstin </a:t>
            </a:r>
            <a:r>
              <a:rPr lang="en-GB" dirty="0" smtClean="0">
                <a:solidFill>
                  <a:schemeClr val="bg1"/>
                </a:solidFill>
              </a:rPr>
              <a:t>Thompson–Sims &amp; </a:t>
            </a:r>
            <a:r>
              <a:rPr lang="en-GB" dirty="0" smtClean="0">
                <a:solidFill>
                  <a:schemeClr val="bg1"/>
                </a:solidFill>
              </a:rPr>
              <a:t>Sarah Page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386" y="376942"/>
            <a:ext cx="9144000" cy="1662691"/>
          </a:xfrm>
        </p:spPr>
        <p:txBody>
          <a:bodyPr/>
          <a:lstStyle/>
          <a:p>
            <a:r>
              <a:rPr lang="en-GB" b="0" dirty="0"/>
              <a:t>​</a:t>
            </a:r>
            <a:br>
              <a:rPr lang="en-GB" b="0" dirty="0"/>
            </a:br>
            <a:r>
              <a:rPr lang="en-GB" b="0" dirty="0"/>
              <a:t>Excel </a:t>
            </a:r>
            <a:r>
              <a:rPr lang="en-GB" b="0" dirty="0" smtClean="0"/>
              <a:t>Skills Matrix</a:t>
            </a:r>
            <a:br>
              <a:rPr lang="en-GB" b="0" dirty="0" smtClean="0"/>
            </a:b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10" y="2994438"/>
            <a:ext cx="3340314" cy="3061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4802" y="1718925"/>
            <a:ext cx="9877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Combining the buddy project with a managerial induction/training program to create a </a:t>
            </a:r>
            <a:r>
              <a:rPr lang="en-GB" sz="2000" dirty="0" smtClean="0">
                <a:solidFill>
                  <a:schemeClr val="accent1"/>
                </a:solidFill>
              </a:rPr>
              <a:t>smoother induction process </a:t>
            </a:r>
            <a:r>
              <a:rPr lang="en-GB" sz="2000" dirty="0">
                <a:solidFill>
                  <a:schemeClr val="accent1"/>
                </a:solidFill>
              </a:rPr>
              <a:t>for new starters and existing staff.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835" y="167409"/>
            <a:ext cx="5006110" cy="895927"/>
          </a:xfrm>
        </p:spPr>
        <p:txBody>
          <a:bodyPr/>
          <a:lstStyle/>
          <a:p>
            <a:r>
              <a:rPr lang="en-GB" b="0" dirty="0" smtClean="0"/>
              <a:t>Skills Matrix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6" y="1301206"/>
            <a:ext cx="9172574" cy="47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-1036637"/>
            <a:ext cx="9144000" cy="2387600"/>
          </a:xfrm>
        </p:spPr>
        <p:txBody>
          <a:bodyPr/>
          <a:lstStyle/>
          <a:p>
            <a:r>
              <a:rPr lang="en-GB" b="0" dirty="0" smtClean="0"/>
              <a:t>Skills Matrix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582737"/>
            <a:ext cx="9258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177" y="-883176"/>
            <a:ext cx="9144000" cy="2387600"/>
          </a:xfrm>
        </p:spPr>
        <p:txBody>
          <a:bodyPr/>
          <a:lstStyle/>
          <a:p>
            <a:r>
              <a:rPr lang="en-US" b="0" dirty="0" smtClean="0"/>
              <a:t>Future Enhancements </a:t>
            </a:r>
            <a:r>
              <a:rPr lang="en-US" b="0" dirty="0"/>
              <a:t> 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46421" y="1952368"/>
            <a:ext cx="95606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Role out to other teams within LLI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Collaboration with other departments in the university (POD &amp; Student Services)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Continuous improvement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Happy staff! 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82" y="3877640"/>
            <a:ext cx="3476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622" y="290342"/>
            <a:ext cx="9144000" cy="2387600"/>
          </a:xfrm>
        </p:spPr>
        <p:txBody>
          <a:bodyPr/>
          <a:lstStyle/>
          <a:p>
            <a:r>
              <a:rPr lang="en-US" b="0" dirty="0" smtClean="0"/>
              <a:t>Any Questions​ or Suggestions?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08966" y="3286897"/>
            <a:ext cx="85026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If you would like any more information regarding the buddy project please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</a:rPr>
              <a:t>c</a:t>
            </a:r>
            <a:r>
              <a:rPr lang="en-GB" sz="2000" dirty="0" smtClean="0">
                <a:solidFill>
                  <a:schemeClr val="accent1"/>
                </a:solidFill>
              </a:rPr>
              <a:t>ontact us on the following details </a:t>
            </a:r>
          </a:p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Sarah Page </a:t>
            </a:r>
            <a:r>
              <a:rPr lang="en-GB" sz="2000" dirty="0" smtClean="0">
                <a:solidFill>
                  <a:schemeClr val="accent1"/>
                </a:solidFill>
                <a:hlinkClick r:id="rId2"/>
              </a:rPr>
              <a:t>s.k.page@leedsbeckett.ac.uk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Jamie Phillips </a:t>
            </a:r>
            <a:r>
              <a:rPr lang="en-GB" sz="2000" dirty="0" smtClean="0">
                <a:solidFill>
                  <a:schemeClr val="accent1"/>
                </a:solidFill>
                <a:hlinkClick r:id="rId3"/>
              </a:rPr>
              <a:t>j.Phillips@leedsbeckett.ac.uk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Kirstin Thompson-Sims </a:t>
            </a:r>
            <a:r>
              <a:rPr lang="en-GB" sz="2000" dirty="0" smtClean="0">
                <a:solidFill>
                  <a:schemeClr val="accent1"/>
                </a:solidFill>
                <a:hlinkClick r:id="rId4"/>
              </a:rPr>
              <a:t>k.thompson-sims@leedsbeckett.ac.uk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6282"/>
            <a:ext cx="9144000" cy="2387600"/>
          </a:xfrm>
        </p:spPr>
        <p:txBody>
          <a:bodyPr/>
          <a:lstStyle/>
          <a:p>
            <a:r>
              <a:rPr lang="en-GB" b="0" dirty="0"/>
              <a:t>Remembering </a:t>
            </a:r>
            <a:r>
              <a:rPr lang="en-GB" b="0" dirty="0" smtClean="0"/>
              <a:t>What </a:t>
            </a:r>
            <a:r>
              <a:rPr lang="en-GB" b="0" dirty="0"/>
              <a:t>it's </a:t>
            </a:r>
            <a:r>
              <a:rPr lang="en-GB" b="0" dirty="0" smtClean="0"/>
              <a:t>Like </a:t>
            </a:r>
            <a:r>
              <a:rPr lang="en-GB" b="0" dirty="0"/>
              <a:t>to be N</a:t>
            </a:r>
            <a:r>
              <a:rPr lang="en-GB" b="0" dirty="0" smtClean="0"/>
              <a:t>ew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​</a:t>
            </a:r>
            <a:br>
              <a:rPr lang="en-GB" b="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280528" y="2750082"/>
            <a:ext cx="5674936" cy="3367914"/>
          </a:xfrm>
          <a:prstGeom prst="roundRect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80528" y="3804894"/>
            <a:ext cx="5674936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4629" y="2665821"/>
            <a:ext cx="440673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Hello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name is...</a:t>
            </a:r>
            <a:endParaRPr lang="en-US" sz="2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324" y="4114956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new person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9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616" y="-1193800"/>
            <a:ext cx="9144000" cy="2387600"/>
          </a:xfrm>
        </p:spPr>
        <p:txBody>
          <a:bodyPr/>
          <a:lstStyle/>
          <a:p>
            <a:r>
              <a:rPr lang="en-GB" b="0" dirty="0"/>
              <a:t>​</a:t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How it Used </a:t>
            </a:r>
            <a:r>
              <a:rPr lang="en-GB" b="0" dirty="0"/>
              <a:t>t</a:t>
            </a:r>
            <a:r>
              <a:rPr lang="en-GB" b="0" dirty="0" smtClean="0"/>
              <a:t>o </a:t>
            </a:r>
            <a:r>
              <a:rPr lang="en-GB" b="0" dirty="0"/>
              <a:t>b</a:t>
            </a:r>
            <a:r>
              <a:rPr lang="en-GB" b="0" dirty="0" smtClean="0"/>
              <a:t>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2276" y="2117503"/>
            <a:ext cx="2458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Old </a:t>
            </a:r>
            <a:r>
              <a:rPr lang="en-GB" sz="2400" dirty="0"/>
              <a:t>T</a:t>
            </a:r>
            <a:r>
              <a:rPr lang="en-GB" sz="2400" dirty="0" smtClean="0"/>
              <a:t>eam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49442" y="2117503"/>
            <a:ext cx="253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The New </a:t>
            </a:r>
            <a:r>
              <a:rPr lang="en-GB" sz="2400" dirty="0"/>
              <a:t>T</a:t>
            </a:r>
            <a:r>
              <a:rPr lang="en-GB" sz="2400" dirty="0" smtClean="0"/>
              <a:t>eam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80" y="2808874"/>
            <a:ext cx="2461839" cy="184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04" y="2808874"/>
            <a:ext cx="1418528" cy="1696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3169" y="2117503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Issues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14305" y="3171636"/>
            <a:ext cx="388119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Confusing for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Challenging for training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Staff knowledge gaps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Basic induction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0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812" y="144577"/>
            <a:ext cx="9144000" cy="960582"/>
          </a:xfrm>
        </p:spPr>
        <p:txBody>
          <a:bodyPr/>
          <a:lstStyle/>
          <a:p>
            <a:r>
              <a:rPr lang="en-GB" b="0" dirty="0"/>
              <a:t>​</a:t>
            </a:r>
            <a:br>
              <a:rPr lang="en-GB" b="0" dirty="0"/>
            </a:br>
            <a:r>
              <a:rPr lang="en-GB" b="0" dirty="0"/>
              <a:t>How </a:t>
            </a:r>
            <a:r>
              <a:rPr lang="en-GB" b="0" dirty="0" smtClean="0"/>
              <a:t>we </a:t>
            </a:r>
            <a:r>
              <a:rPr lang="en-GB" b="0" dirty="0"/>
              <a:t>g</a:t>
            </a:r>
            <a:r>
              <a:rPr lang="en-GB" b="0" dirty="0" smtClean="0"/>
              <a:t>ot </a:t>
            </a:r>
            <a:r>
              <a:rPr lang="en-GB" b="0" dirty="0"/>
              <a:t>S</a:t>
            </a:r>
            <a:r>
              <a:rPr lang="en-GB" b="0" dirty="0" smtClean="0"/>
              <a:t>tarted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35557" y="248075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/>
                </a:solidFill>
              </a:rPr>
              <a:t>Lucky Dip?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7878" y="2496836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/>
                </a:solidFill>
              </a:rPr>
              <a:t>Development for</a:t>
            </a:r>
          </a:p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everyone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286" y="3326319"/>
            <a:ext cx="1244624" cy="1542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17" y="3156080"/>
            <a:ext cx="1614545" cy="1817482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70812" y="1302738"/>
            <a:ext cx="9144000" cy="1655763"/>
          </a:xfrm>
        </p:spPr>
        <p:txBody>
          <a:bodyPr/>
          <a:lstStyle/>
          <a:p>
            <a:r>
              <a:rPr lang="en-GB" dirty="0" smtClean="0"/>
              <a:t>“Umm… Can you repeat the part where you said all</a:t>
            </a:r>
          </a:p>
          <a:p>
            <a:r>
              <a:rPr lang="en-GB" dirty="0" smtClean="0"/>
              <a:t> the stuff about the things again?” – Homer J Simpson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99332" y="5384802"/>
            <a:ext cx="9144000" cy="1655763"/>
          </a:xfrm>
        </p:spPr>
        <p:txBody>
          <a:bodyPr/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structure, new starters, new team and new </a:t>
            </a:r>
          </a:p>
          <a:p>
            <a:r>
              <a:rPr lang="en-GB" dirty="0" smtClean="0"/>
              <a:t>opportunities for us to support each other.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082" y="2496837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1"/>
                </a:solidFill>
              </a:rPr>
              <a:t>My Experience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95" y="3077580"/>
            <a:ext cx="1272414" cy="21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229" y="-404042"/>
            <a:ext cx="9144000" cy="4295474"/>
          </a:xfrm>
        </p:spPr>
        <p:txBody>
          <a:bodyPr/>
          <a:lstStyle/>
          <a:p>
            <a:r>
              <a:rPr lang="en-GB" b="0" dirty="0" smtClean="0"/>
              <a:t>Timelines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5" y="1166934"/>
            <a:ext cx="10951028" cy="1884363"/>
          </a:xfrm>
        </p:spPr>
        <p:txBody>
          <a:bodyPr/>
          <a:lstStyle/>
          <a:p>
            <a:r>
              <a:rPr lang="en-GB" dirty="0" smtClean="0"/>
              <a:t>When is New no Longer New?</a:t>
            </a:r>
          </a:p>
          <a:p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0133" y="1939210"/>
            <a:ext cx="69347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1</a:t>
            </a:r>
            <a:r>
              <a:rPr lang="en-GB" sz="2000" baseline="30000" dirty="0" smtClean="0">
                <a:solidFill>
                  <a:schemeClr val="accent1"/>
                </a:solidFill>
              </a:rPr>
              <a:t>st</a:t>
            </a:r>
            <a:r>
              <a:rPr lang="en-GB" sz="2000" dirty="0" smtClean="0">
                <a:solidFill>
                  <a:schemeClr val="accent1"/>
                </a:solidFill>
              </a:rPr>
              <a:t> Day – Best buds!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1</a:t>
            </a:r>
            <a:r>
              <a:rPr lang="en-GB" sz="2000" baseline="30000" dirty="0" smtClean="0">
                <a:solidFill>
                  <a:schemeClr val="accent1"/>
                </a:solidFill>
              </a:rPr>
              <a:t>st</a:t>
            </a:r>
            <a:r>
              <a:rPr lang="en-GB" sz="2000" dirty="0" smtClean="0">
                <a:solidFill>
                  <a:schemeClr val="accent1"/>
                </a:solidFill>
              </a:rPr>
              <a:t> Week – Add in meetings to calendar and staff photo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3</a:t>
            </a:r>
            <a:r>
              <a:rPr lang="en-GB" sz="2000" baseline="30000" dirty="0" smtClean="0">
                <a:solidFill>
                  <a:schemeClr val="accent1"/>
                </a:solidFill>
              </a:rPr>
              <a:t>rd</a:t>
            </a:r>
            <a:r>
              <a:rPr lang="en-GB" sz="2000" dirty="0" smtClean="0">
                <a:solidFill>
                  <a:schemeClr val="accent1"/>
                </a:solidFill>
              </a:rPr>
              <a:t> Week – 1</a:t>
            </a:r>
            <a:r>
              <a:rPr lang="en-GB" sz="2000" baseline="30000" dirty="0" smtClean="0">
                <a:solidFill>
                  <a:schemeClr val="accent1"/>
                </a:solidFill>
              </a:rPr>
              <a:t>st</a:t>
            </a:r>
            <a:r>
              <a:rPr lang="en-GB" sz="2000" dirty="0" smtClean="0">
                <a:solidFill>
                  <a:schemeClr val="accent1"/>
                </a:solidFill>
              </a:rPr>
              <a:t> Meeting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6</a:t>
            </a:r>
            <a:r>
              <a:rPr lang="en-GB" sz="2000" baseline="30000" dirty="0" smtClean="0">
                <a:solidFill>
                  <a:schemeClr val="accent1"/>
                </a:solidFill>
              </a:rPr>
              <a:t>th</a:t>
            </a:r>
            <a:r>
              <a:rPr lang="en-GB" sz="2000" dirty="0" smtClean="0">
                <a:solidFill>
                  <a:schemeClr val="accent1"/>
                </a:solidFill>
              </a:rPr>
              <a:t> Week – 2</a:t>
            </a:r>
            <a:r>
              <a:rPr lang="en-GB" sz="2000" baseline="30000" dirty="0" smtClean="0">
                <a:solidFill>
                  <a:schemeClr val="accent1"/>
                </a:solidFill>
              </a:rPr>
              <a:t>nd</a:t>
            </a:r>
            <a:r>
              <a:rPr lang="en-GB" sz="2000" dirty="0" smtClean="0">
                <a:solidFill>
                  <a:schemeClr val="accent1"/>
                </a:solidFill>
              </a:rPr>
              <a:t> Meeting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12</a:t>
            </a:r>
            <a:r>
              <a:rPr lang="en-GB" sz="2000" baseline="30000" dirty="0" smtClean="0">
                <a:solidFill>
                  <a:schemeClr val="accent1"/>
                </a:solidFill>
              </a:rPr>
              <a:t>th</a:t>
            </a:r>
            <a:r>
              <a:rPr lang="en-GB" sz="2000" dirty="0" smtClean="0">
                <a:solidFill>
                  <a:schemeClr val="accent1"/>
                </a:solidFill>
              </a:rPr>
              <a:t> Week – 3</a:t>
            </a:r>
            <a:r>
              <a:rPr lang="en-GB" sz="2000" baseline="30000" dirty="0" smtClean="0">
                <a:solidFill>
                  <a:schemeClr val="accent1"/>
                </a:solidFill>
              </a:rPr>
              <a:t>rd</a:t>
            </a:r>
            <a:r>
              <a:rPr lang="en-GB" sz="2000" dirty="0" smtClean="0">
                <a:solidFill>
                  <a:schemeClr val="accent1"/>
                </a:solidFill>
              </a:rPr>
              <a:t> Meeting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6 months – Catch up</a:t>
            </a:r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1"/>
                </a:solidFill>
              </a:rPr>
              <a:t>12 months – Congratulations, you’ve made it!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789" y="1941670"/>
            <a:ext cx="3259536" cy="30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51670"/>
            <a:ext cx="9144000" cy="2387600"/>
          </a:xfrm>
        </p:spPr>
        <p:txBody>
          <a:bodyPr/>
          <a:lstStyle/>
          <a:p>
            <a:r>
              <a:rPr lang="en-GB" b="0" dirty="0"/>
              <a:t>Coffee and Cake Q&amp;As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658" y="1440962"/>
            <a:ext cx="11288684" cy="23358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Staff you have met but still not sure what they </a:t>
            </a:r>
            <a:r>
              <a:rPr lang="en-US" dirty="0" smtClean="0"/>
              <a:t>do? Know their face but not their name?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Are </a:t>
            </a:r>
            <a:r>
              <a:rPr lang="en-US" dirty="0"/>
              <a:t>you happy with the office </a:t>
            </a:r>
            <a:r>
              <a:rPr lang="en-US" dirty="0" smtClean="0"/>
              <a:t>atmosphere, do you need any extra equipment?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Fridge politics! </a:t>
            </a:r>
            <a:endParaRPr lang="en-GB" dirty="0"/>
          </a:p>
          <a:p>
            <a:endParaRPr lang="en-GB" sz="2000" dirty="0"/>
          </a:p>
          <a:p>
            <a:endParaRPr lang="en-US" sz="2000" dirty="0" smtClean="0"/>
          </a:p>
          <a:p>
            <a:endParaRPr lang="en-US" sz="2200" dirty="0"/>
          </a:p>
          <a:p>
            <a:endParaRPr lang="en-GB" sz="2200" dirty="0"/>
          </a:p>
          <a:p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26" y="4244963"/>
            <a:ext cx="2266950" cy="2289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3391" y="6211493"/>
            <a:ext cx="515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Work based discussions/questions/bits and bobs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134" y="-1192974"/>
            <a:ext cx="11549449" cy="2385947"/>
          </a:xfrm>
        </p:spPr>
        <p:txBody>
          <a:bodyPr/>
          <a:lstStyle/>
          <a:p>
            <a:r>
              <a:rPr lang="en-GB" b="0" dirty="0"/>
              <a:t>Induction </a:t>
            </a:r>
            <a:r>
              <a:rPr lang="en-GB" b="0" dirty="0" smtClean="0"/>
              <a:t>Pack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134" y="1695645"/>
            <a:ext cx="11741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accent1"/>
                </a:solidFill>
              </a:rPr>
              <a:t>“The SISL’s, ISL’s and WISL’s were discussing the training needed for the LASS teams at HY and CC. </a:t>
            </a:r>
          </a:p>
          <a:p>
            <a:pPr algn="ctr"/>
            <a:r>
              <a:rPr lang="en-GB" sz="2000" i="1" dirty="0" smtClean="0">
                <a:solidFill>
                  <a:schemeClr val="accent1"/>
                </a:solidFill>
              </a:rPr>
              <a:t>The CTSM’s are happy for the staff to go on the TES and learn on the job but perhaps the team in the </a:t>
            </a:r>
          </a:p>
          <a:p>
            <a:pPr algn="ctr"/>
            <a:r>
              <a:rPr lang="en-GB" sz="2000" i="1" dirty="0" smtClean="0">
                <a:solidFill>
                  <a:schemeClr val="accent1"/>
                </a:solidFill>
              </a:rPr>
              <a:t>BSU could do a </a:t>
            </a:r>
            <a:r>
              <a:rPr lang="en-GB" sz="2000" i="1" dirty="0" err="1" smtClean="0">
                <a:solidFill>
                  <a:schemeClr val="accent1"/>
                </a:solidFill>
              </a:rPr>
              <a:t>LlITup</a:t>
            </a:r>
            <a:r>
              <a:rPr lang="en-GB" sz="2000" i="1" dirty="0" smtClean="0">
                <a:solidFill>
                  <a:schemeClr val="accent1"/>
                </a:solidFill>
              </a:rPr>
              <a:t> session to go over BBE and WF procedures……..”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59" y="2711308"/>
            <a:ext cx="3878598" cy="3988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5771" y="1135308"/>
            <a:ext cx="632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The Acronym </a:t>
            </a:r>
            <a:r>
              <a:rPr lang="en-GB" sz="2400" dirty="0">
                <a:solidFill>
                  <a:schemeClr val="accent1"/>
                </a:solidFill>
              </a:rPr>
              <a:t>T</a:t>
            </a:r>
            <a:r>
              <a:rPr lang="en-GB" sz="2400" dirty="0" smtClean="0">
                <a:solidFill>
                  <a:schemeClr val="accent1"/>
                </a:solidFill>
              </a:rPr>
              <a:t>alk: Decoding the Impossible!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387600"/>
          </a:xfrm>
        </p:spPr>
        <p:txBody>
          <a:bodyPr/>
          <a:lstStyle/>
          <a:p>
            <a:r>
              <a:rPr lang="en-GB" b="0" dirty="0" smtClean="0"/>
              <a:t>Induction</a:t>
            </a:r>
            <a:r>
              <a:rPr lang="en-GB" dirty="0" smtClean="0"/>
              <a:t> </a:t>
            </a:r>
            <a:r>
              <a:rPr lang="en-GB" b="0" dirty="0" smtClean="0"/>
              <a:t>Pack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609" y="1328621"/>
            <a:ext cx="9144000" cy="1655763"/>
          </a:xfrm>
        </p:spPr>
        <p:txBody>
          <a:bodyPr/>
          <a:lstStyle/>
          <a:p>
            <a:r>
              <a:rPr lang="en-GB" dirty="0" smtClean="0"/>
              <a:t>Everything you Need in one Place!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58" y="1773464"/>
            <a:ext cx="6928794" cy="5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194" y="-1067872"/>
            <a:ext cx="9144000" cy="2387600"/>
          </a:xfrm>
        </p:spPr>
        <p:txBody>
          <a:bodyPr/>
          <a:lstStyle/>
          <a:p>
            <a:r>
              <a:rPr lang="en-GB" b="0" dirty="0" smtClean="0"/>
              <a:t>Resource Hunt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95" y="2246945"/>
            <a:ext cx="5469751" cy="4115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3257" y="1486602"/>
            <a:ext cx="660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Creating a Sense of Purpose in the Down </a:t>
            </a:r>
            <a:r>
              <a:rPr lang="en-GB" sz="2400" dirty="0">
                <a:solidFill>
                  <a:schemeClr val="accent1"/>
                </a:solidFill>
              </a:rPr>
              <a:t>T</a:t>
            </a:r>
            <a:r>
              <a:rPr lang="en-GB" sz="2400" dirty="0" smtClean="0">
                <a:solidFill>
                  <a:schemeClr val="accent1"/>
                </a:solidFill>
              </a:rPr>
              <a:t>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eckettColours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120B2E"/>
      </a:accent1>
      <a:accent2>
        <a:srgbClr val="261744"/>
      </a:accent2>
      <a:accent3>
        <a:srgbClr val="392568"/>
      </a:accent3>
      <a:accent4>
        <a:srgbClr val="725A8F"/>
      </a:accent4>
      <a:accent5>
        <a:srgbClr val="C1A9C5"/>
      </a:accent5>
      <a:accent6>
        <a:srgbClr val="FFFEFE"/>
      </a:accent6>
      <a:hlink>
        <a:srgbClr val="CC006A"/>
      </a:hlink>
      <a:folHlink>
        <a:srgbClr val="009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3CFC713C-B5DB-4BFF-8737-7EED21A91780}" vid="{11805B6C-F1EB-488F-9A13-3D73F8C3E818}"/>
    </a:ext>
  </a:extLst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1257</TotalTime>
  <Words>372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Theme1</vt:lpstr>
      <vt:lpstr>New Topic Slide</vt:lpstr>
      <vt:lpstr>Custom Design</vt:lpstr>
      <vt:lpstr>1_Custom Design</vt:lpstr>
      <vt:lpstr>Everybody Needs a Buddy The new Starter Programme for Student and Library IT Advisers​</vt:lpstr>
      <vt:lpstr>Remembering What it's Like to be New ​ </vt:lpstr>
      <vt:lpstr>​    How it Used to be</vt:lpstr>
      <vt:lpstr>​ How we got Started</vt:lpstr>
      <vt:lpstr>Timelines   </vt:lpstr>
      <vt:lpstr>Coffee and Cake Q&amp;As</vt:lpstr>
      <vt:lpstr>Induction Pack</vt:lpstr>
      <vt:lpstr>Induction Pack</vt:lpstr>
      <vt:lpstr>Resource Hunt</vt:lpstr>
      <vt:lpstr>​ Excel Skills Matrix </vt:lpstr>
      <vt:lpstr>Skills Matrix</vt:lpstr>
      <vt:lpstr>Skills Matrix</vt:lpstr>
      <vt:lpstr>Future Enhancements  </vt:lpstr>
      <vt:lpstr>Any Questions​ or Suggestions?</vt:lpstr>
    </vt:vector>
  </TitlesOfParts>
  <Company>Leeds Beckett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Everybody Needs a Buddy: The new starter programme for Student and Library IT Advisors</dc:title>
  <dc:creator>Sarah Page</dc:creator>
  <cp:lastModifiedBy>Page, Sarah</cp:lastModifiedBy>
  <cp:revision>67</cp:revision>
  <dcterms:created xsi:type="dcterms:W3CDTF">2018-06-25T08:51:39Z</dcterms:created>
  <dcterms:modified xsi:type="dcterms:W3CDTF">2018-07-10T14:58:11Z</dcterms:modified>
</cp:coreProperties>
</file>