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9" r:id="rId6"/>
  </p:sldMasterIdLst>
  <p:notesMasterIdLst>
    <p:notesMasterId r:id="rId22"/>
  </p:notesMasterIdLst>
  <p:sldIdLst>
    <p:sldId id="256" r:id="rId7"/>
    <p:sldId id="273" r:id="rId8"/>
    <p:sldId id="299" r:id="rId9"/>
    <p:sldId id="274" r:id="rId10"/>
    <p:sldId id="290" r:id="rId11"/>
    <p:sldId id="292" r:id="rId12"/>
    <p:sldId id="300" r:id="rId13"/>
    <p:sldId id="301" r:id="rId14"/>
    <p:sldId id="268" r:id="rId15"/>
    <p:sldId id="277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ECBD4-51C8-4CAC-8B46-A6565854D2A3}" v="2673" dt="2022-11-15T16:18:55.956"/>
    <p1510:client id="{52105947-F8A4-4EB0-B5BC-B8AFCE87FD16}" v="6" dt="2022-11-22T10:01:49.466"/>
    <p1510:client id="{76E806C9-5927-489A-94EF-FC03949DA3BA}" v="24" dt="2022-11-18T17:03:27.494"/>
    <p1510:client id="{DF18F082-9FC6-4E2C-9040-6359932646A3}" v="16" dt="2022-11-18T15:57:02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75322" autoAdjust="0"/>
  </p:normalViewPr>
  <p:slideViewPr>
    <p:cSldViewPr snapToGrid="0">
      <p:cViewPr varScale="1">
        <p:scale>
          <a:sx n="63" d="100"/>
          <a:sy n="63" d="100"/>
        </p:scale>
        <p:origin x="69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B1108-C394-428C-AE31-18BA8B0B4A3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25A6-5CA5-4280-AB4E-D8870D1DC4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4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7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53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5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1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3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2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8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8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2E75B6"/>
              </a:solidFill>
              <a:latin typeface="Georgia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3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03467-3D93-4AE1-8D4F-0982509F11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7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68C3CB-3118-423E-861A-757A9737E9E3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09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25A6-5CA5-4280-AB4E-D8870D1DC4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1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C277-15E5-4F87-A9F6-946AF4EB3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FB9B6-4703-4A8C-814A-B7AB77F16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669D-2350-4DB0-9D66-16EDA2C0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3A10B-192F-4F06-B024-084DD30A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A7C6-882A-43AE-A80B-7983A829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7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B689-C5B2-4394-B096-D657DD55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24996-6E89-4C6B-8575-DAF451D4D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5CFB0-6289-48E7-8231-05F2418B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B65C5-7052-44F8-8371-E380A86C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9800-8854-484C-95E6-890A6C40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2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6C382-2C8A-4010-B503-B4BD5AD1D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3E79F-AE19-4AD3-BC2F-B9FF4DAAB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A6D4-B386-4735-9CFE-C011864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FD59-8972-4E13-B5BA-C4903BDF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B41D1-B1EA-4388-B1D3-B2CC08E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6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644691"/>
            <a:ext cx="10896587" cy="1143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16" y="1988841"/>
            <a:ext cx="10896587" cy="365601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5823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4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2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5D6C-ABB2-443E-BC7C-7D63271C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F39F-53A1-4B2F-81BB-3155B1CD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6D05-197A-49F0-907A-60473177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B1BD2-4D20-405D-9C69-9F34B007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8D06-A712-4699-94D7-443B95E2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23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28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33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2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4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5866-71C7-4BFF-AC66-B9E1924A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55DB4-7A05-448B-BA2F-796C70184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DD3FD-1D79-4232-840D-F1A70317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3C6B8-1BBF-4438-BF88-A5224008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464E9-BA15-4C90-987E-0ADC05E3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01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057400"/>
            <a:ext cx="8736971" cy="795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2948517"/>
            <a:ext cx="8735483" cy="480483"/>
          </a:xfrm>
          <a:prstGeom prst="rect">
            <a:avLst/>
          </a:prstGeom>
        </p:spPr>
        <p:txBody>
          <a:bodyPr/>
          <a:lstStyle>
            <a:lvl1pPr>
              <a:defRPr sz="2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2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644691"/>
            <a:ext cx="10896587" cy="1143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16" y="1988841"/>
            <a:ext cx="10896587" cy="365601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568956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0062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644691"/>
            <a:ext cx="10896587" cy="1143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16" y="1988840"/>
            <a:ext cx="10896587" cy="432048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386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612" y="645221"/>
            <a:ext cx="6046887" cy="1224359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612" y="2016821"/>
            <a:ext cx="6046887" cy="3242956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38940" y="644691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62797" y="3049976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62797" y="644691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35103" y="3057691"/>
            <a:ext cx="22098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0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0" y="54868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Click to edit 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620" y="1796819"/>
            <a:ext cx="10363200" cy="365601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bg1"/>
              </a:buClr>
              <a:buFont typeface="Wingdings" panose="05000000000000000000" pitchFamily="2" charset="2"/>
              <a:buChar char="§"/>
              <a:defRPr b="0" baseline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04447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F241-46F8-4C51-AFF3-6DFD903D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99429-A7B0-473E-B0F8-F2DEFB236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8F6F3-57B4-4CBD-9870-B582037A1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23167-C67A-4099-9EBE-9AAD59C8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15657-BF73-4B1F-B441-43DD7862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F9590-F5CC-4998-ABA0-1E5EEC7F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9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B49F-F409-4054-AEFE-C8A7B840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35AF9-3164-4F79-9F31-694C8429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83E5E-D4FC-4BB1-B0FC-48E7389C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4529F-BE37-4C17-BCA5-EF1F2B13F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2166D-AC88-440F-A36A-0DBE88BAF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B4948-B010-4DE9-8E38-0305B046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10085-A920-47F3-92AE-65FFBA94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19A22-71C4-4FA4-B936-371C542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C6F2-435A-4E54-9C96-8CD6A2D3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22D36-8D13-40B8-B73E-4A17813B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5512C-B84D-4A09-B22F-2817D043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A0AE4-38B8-4FB3-B8F4-FEDAC1D1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7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5C3A0-2F8C-4136-9824-DA9834EC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32574-31DC-436D-B0D7-11AF3DAF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ACB7-B777-49EE-A8B2-6A5DE287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6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D536-1D06-4C1C-83E2-AF4C7C7F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69A6-BD57-4514-801C-38B75B2D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97780-67E9-4642-8718-7A39FD055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C6D10-BAE7-4572-9A94-76B6D36C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56A07-96C3-43F2-9F40-14B3BCBC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84F41-B737-44AC-A78D-C1640A70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4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16A6-D8EC-45C7-855F-CC6449A0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D2D61-9355-46CD-AEBC-95D567E2D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F137B-6B4B-4DEB-A7E4-66D3EF33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217BE-478B-4753-A811-A4DC5CE0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EF7E9-BB6C-46C1-BEBF-294513FA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F1A9E-BF17-48F1-B07C-09293148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02777-812A-412B-B995-85E02DEC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4C5C8-6742-44DB-A1C1-09BBF9273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3985-B8AF-476D-8BB8-6D0A67860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BCAF-3CBB-4A79-9DB9-36DE5CA3490A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58047-38AD-493C-842E-985DD2387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55B0-89CE-404F-8199-A82E3422E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EA1-35AA-4E6A-97D5-F42234487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489EBD"/>
          </a:solidFill>
          <a:latin typeface="Georgia"/>
          <a:ea typeface="ＭＳ Ｐゴシック" charset="0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33">
          <a:solidFill>
            <a:schemeClr val="bg1"/>
          </a:solidFill>
          <a:latin typeface="Georgia" charset="0"/>
          <a:ea typeface="ＭＳ Ｐゴシック" charset="0"/>
          <a:cs typeface="Georgia" panose="02040502050405020303" pitchFamily="18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imes New Roman" pitchFamily="18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imes New Roman" pitchFamily="18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imes New Roman" pitchFamily="18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333">
          <a:solidFill>
            <a:schemeClr val="tx2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Font typeface="Wingdings" pitchFamily="2" charset="2"/>
        <a:buNone/>
        <a:defRPr sz="2667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09585" indent="0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None/>
        <a:defRPr sz="2133">
          <a:solidFill>
            <a:schemeClr val="tx1"/>
          </a:solidFill>
          <a:latin typeface="+mn-lt"/>
          <a:ea typeface="ＭＳ Ｐゴシック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65000"/>
        <a:buFont typeface="Wingdings" pitchFamily="2" charset="2"/>
        <a:buChar char="o"/>
        <a:defRPr sz="3733">
          <a:solidFill>
            <a:schemeClr val="bg1"/>
          </a:solidFill>
          <a:latin typeface="+mn-lt"/>
          <a:ea typeface="ＭＳ Ｐゴシック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80000"/>
        <a:buChar char="–"/>
        <a:defRPr sz="3733">
          <a:solidFill>
            <a:schemeClr val="bg1"/>
          </a:solidFill>
          <a:latin typeface="+mn-lt"/>
          <a:ea typeface="ＭＳ Ｐゴシック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0A648F"/>
        </a:buClr>
        <a:buSzPct val="90000"/>
        <a:buChar char="»"/>
        <a:defRPr sz="3733">
          <a:solidFill>
            <a:schemeClr val="bg1"/>
          </a:solidFill>
          <a:latin typeface="+mn-lt"/>
          <a:ea typeface="ＭＳ Ｐゴシック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3733" b="1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3733" b="1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3733" b="1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3733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.d.keepins@bham.ac.uk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.cull@bham.ac.uk" TargetMode="External"/><Relationship Id="rId5" Type="http://schemas.openxmlformats.org/officeDocument/2006/relationships/hyperlink" Target="mailto:a.l.kellett@bham.ac.uk" TargetMode="External"/><Relationship Id="rId4" Type="http://schemas.openxmlformats.org/officeDocument/2006/relationships/hyperlink" Target="mailto:t.Jordan@bham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83700-F352-4403-9B59-279EAAB5B106}"/>
              </a:ext>
            </a:extLst>
          </p:cNvPr>
          <p:cNvSpPr/>
          <p:nvPr/>
        </p:nvSpPr>
        <p:spPr>
          <a:xfrm>
            <a:off x="-1" y="4717323"/>
            <a:ext cx="12192000" cy="2045832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08A0B-CF18-4873-9C46-2388382A8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96" y="4407108"/>
            <a:ext cx="11860807" cy="1426330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Fostering a Culture of Service Innovation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F67FA-4477-4433-8B71-861588BE2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967959"/>
            <a:ext cx="9144000" cy="62771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dirty="0"/>
              <a:t>Ian </a:t>
            </a:r>
            <a:r>
              <a:rPr lang="en-GB" dirty="0" err="1"/>
              <a:t>Keepins</a:t>
            </a:r>
            <a:r>
              <a:rPr lang="en-GB" dirty="0"/>
              <a:t>, Teresa Jordan, Andrea Kellett, Nick Cull</a:t>
            </a:r>
          </a:p>
          <a:p>
            <a:r>
              <a:rPr lang="en-GB" dirty="0"/>
              <a:t>Library Services, University of Birmingham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7E2FE-0656-4FCD-9626-0629F0205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06A6-6C0F-4C32-800D-714AF7CA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9" y="352097"/>
            <a:ext cx="10896587" cy="1143000"/>
          </a:xfrm>
        </p:spPr>
        <p:txBody>
          <a:bodyPr/>
          <a:lstStyle/>
          <a:p>
            <a:pPr algn="ctr"/>
            <a:r>
              <a:rPr lang="en-GB" b="1">
                <a:latin typeface="+mn-lt"/>
              </a:rPr>
              <a:t>Final Report</a:t>
            </a:r>
            <a:r>
              <a:rPr lang="en-GB">
                <a:latin typeface="+mn-lt"/>
              </a:rPr>
              <a:t>: Key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3E10E-3835-4CFC-AE1A-AB1B6FA4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9" y="1354772"/>
            <a:ext cx="5034420" cy="2016224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Accessibility: </a:t>
            </a:r>
          </a:p>
          <a:p>
            <a:r>
              <a:rPr lang="en-GB" sz="2400"/>
              <a:t>Minimum standards (OCR, single paged etc.) to improve accessibility and benefit all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7A8C2E-3D9D-4696-9C62-227197158F3C}"/>
              </a:ext>
            </a:extLst>
          </p:cNvPr>
          <p:cNvSpPr txBox="1">
            <a:spLocks/>
          </p:cNvSpPr>
          <p:nvPr/>
        </p:nvSpPr>
        <p:spPr>
          <a:xfrm>
            <a:off x="6419117" y="1322428"/>
            <a:ext cx="5263411" cy="22082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Clr>
                <a:srgbClr val="FFFFFF"/>
              </a:buClr>
              <a:buNone/>
            </a:pPr>
            <a:r>
              <a:rPr lang="en-GB" sz="3200" kern="0">
                <a:solidFill>
                  <a:srgbClr val="FFFFFF"/>
                </a:solidFill>
                <a:latin typeface="Arial"/>
              </a:rPr>
              <a:t>Alma digitisation workflow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Integrate all scanning workflows.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>
                <a:solidFill>
                  <a:srgbClr val="FFFFFF"/>
                </a:solidFill>
                <a:latin typeface="Arial"/>
              </a:rPr>
              <a:t>Replace using email inboxes to monitor and manage requests </a:t>
            </a:r>
          </a:p>
          <a:p>
            <a:pPr marL="457189" indent="-457189" defTabSz="1219170">
              <a:buClr>
                <a:srgbClr val="FFFFFF"/>
              </a:buClr>
            </a:pPr>
            <a:endParaRPr lang="en-GB" sz="2667" kern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8CA627-907A-41F2-819A-FA0FF2B4F573}"/>
              </a:ext>
            </a:extLst>
          </p:cNvPr>
          <p:cNvSpPr txBox="1">
            <a:spLocks/>
          </p:cNvSpPr>
          <p:nvPr/>
        </p:nvSpPr>
        <p:spPr>
          <a:xfrm>
            <a:off x="719403" y="3723837"/>
            <a:ext cx="5875679" cy="2688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Clr>
                <a:srgbClr val="FFFFFF"/>
              </a:buClr>
              <a:buNone/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‘</a:t>
            </a:r>
            <a:r>
              <a:rPr lang="en-GB" sz="3200" kern="0" dirty="0">
                <a:solidFill>
                  <a:srgbClr val="FFFFFF"/>
                </a:solidFill>
                <a:latin typeface="Arial"/>
              </a:rPr>
              <a:t>Open-shelf’ scanning service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Best practice with Russell Group and other academic research libraries</a:t>
            </a: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DD6E4F-2104-421E-A86D-D480847ECE11}"/>
              </a:ext>
            </a:extLst>
          </p:cNvPr>
          <p:cNvSpPr txBox="1">
            <a:spLocks/>
          </p:cNvSpPr>
          <p:nvPr/>
        </p:nvSpPr>
        <p:spPr>
          <a:xfrm>
            <a:off x="6419118" y="3726161"/>
            <a:ext cx="5435639" cy="2688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 sz="2000" b="0" baseline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None/>
              <a:defRPr sz="1600" b="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65000"/>
              <a:buFont typeface="Wingdings" pitchFamily="2" charset="2"/>
              <a:buChar char="o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80000"/>
              <a:buChar char="–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A648F"/>
              </a:buClr>
              <a:buSzPct val="90000"/>
              <a:buChar char="»"/>
              <a:defRPr sz="28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Clr>
                <a:srgbClr val="FFFFFF"/>
              </a:buClr>
              <a:buNone/>
            </a:pPr>
            <a:r>
              <a:rPr lang="en-GB" sz="3200" kern="0" dirty="0">
                <a:solidFill>
                  <a:srgbClr val="FFFFFF"/>
                </a:solidFill>
                <a:latin typeface="Arial"/>
              </a:rPr>
              <a:t>Storage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Replace shared mailboxes and networked drives</a:t>
            </a:r>
          </a:p>
          <a:p>
            <a:pPr marL="457189" indent="-457189" defTabSz="1219170">
              <a:buClr>
                <a:srgbClr val="FFFFFF"/>
              </a:buClr>
            </a:pPr>
            <a:r>
              <a:rPr lang="en-GB" sz="2400" kern="0" dirty="0">
                <a:solidFill>
                  <a:srgbClr val="FFFFFF"/>
                </a:solidFill>
                <a:latin typeface="Arial"/>
              </a:rPr>
              <a:t>Improve record-keeping of scans and requests, especially for copyright compliance</a:t>
            </a: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  <a:p>
            <a:pPr marL="457189" indent="-457189" defTabSz="1219170">
              <a:buClr>
                <a:srgbClr val="FFFFFF"/>
              </a:buClr>
            </a:pPr>
            <a:endParaRPr lang="en-GB" sz="2667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94519-85F9-4230-A2CE-4F82BD41EDDD}"/>
              </a:ext>
            </a:extLst>
          </p:cNvPr>
          <p:cNvSpPr txBox="1"/>
          <p:nvPr/>
        </p:nvSpPr>
        <p:spPr>
          <a:xfrm>
            <a:off x="2175881" y="5399060"/>
            <a:ext cx="3681761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Scanning  Group</a:t>
            </a:r>
          </a:p>
        </p:txBody>
      </p:sp>
    </p:spTree>
    <p:extLst>
      <p:ext uri="{BB962C8B-B14F-4D97-AF65-F5344CB8AC3E}">
        <p14:creationId xmlns:p14="http://schemas.microsoft.com/office/powerpoint/2010/main" val="77370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7536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Benefits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416424"/>
            <a:ext cx="11686032" cy="4021781"/>
          </a:xfrm>
        </p:spPr>
        <p:txBody>
          <a:bodyPr>
            <a:normAutofit/>
          </a:bodyPr>
          <a:lstStyle/>
          <a:p>
            <a:r>
              <a:rPr lang="en-GB" sz="2000" u="sng" dirty="0">
                <a:ea typeface="ＭＳ Ｐゴシック"/>
              </a:rPr>
              <a:t>For our team :</a:t>
            </a:r>
          </a:p>
          <a:p>
            <a:r>
              <a:rPr lang="en-GB" sz="2000" dirty="0">
                <a:ea typeface="ＭＳ Ｐゴシック"/>
              </a:rPr>
              <a:t>Everyone feels they have a part to play and thus own the outcomes, e.g. Building on the Wins Workshops</a:t>
            </a:r>
          </a:p>
          <a:p>
            <a:r>
              <a:rPr lang="en-GB" sz="2000" dirty="0">
                <a:ea typeface="ＭＳ Ｐゴシック"/>
              </a:rPr>
              <a:t>Self evaluation is embedded </a:t>
            </a:r>
          </a:p>
          <a:p>
            <a:r>
              <a:rPr lang="en-GB" sz="2000" dirty="0">
                <a:ea typeface="ＭＳ Ｐゴシック"/>
              </a:rPr>
              <a:t>Helps staff understand limits or how senior staff have to make decisions based on budgets, capabilities etc. </a:t>
            </a:r>
            <a:endParaRPr lang="en-GB" sz="2000" dirty="0"/>
          </a:p>
          <a:p>
            <a:r>
              <a:rPr lang="en-GB" sz="2000" dirty="0">
                <a:ea typeface="ＭＳ Ｐゴシック"/>
              </a:rPr>
              <a:t>Staff routinely consider wider picture </a:t>
            </a:r>
          </a:p>
          <a:p>
            <a:pPr marL="0" indent="0">
              <a:buNone/>
            </a:pPr>
            <a:r>
              <a:rPr lang="en-GB" sz="2000" u="sng" dirty="0"/>
              <a:t>For our service:</a:t>
            </a:r>
          </a:p>
          <a:p>
            <a:r>
              <a:rPr lang="en-GB" sz="2000" dirty="0">
                <a:ea typeface="ＭＳ Ｐゴシック"/>
              </a:rPr>
              <a:t>Capacity for implementing strategic change is dramatically increased</a:t>
            </a:r>
          </a:p>
          <a:p>
            <a:r>
              <a:rPr lang="en-GB" sz="2000" dirty="0">
                <a:ea typeface="ＭＳ Ｐゴシック"/>
              </a:rPr>
              <a:t>Enabled to be agile in pandemic and help staff feel supported</a:t>
            </a:r>
            <a:endParaRPr lang="en-GB" sz="2000" dirty="0"/>
          </a:p>
          <a:p>
            <a:r>
              <a:rPr lang="en-GB" sz="2000" dirty="0">
                <a:ea typeface="ＭＳ Ｐゴシック"/>
              </a:rPr>
              <a:t>Helped with developing cross-team working</a:t>
            </a:r>
          </a:p>
          <a:p>
            <a:r>
              <a:rPr lang="en-GB" sz="2000" dirty="0">
                <a:ea typeface="ＭＳ Ｐゴシック"/>
              </a:rPr>
              <a:t>Improvement in staff survey scores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3A01A-359F-4537-9BE9-7FDB9CE65744}"/>
              </a:ext>
            </a:extLst>
          </p:cNvPr>
          <p:cNvSpPr txBox="1"/>
          <p:nvPr/>
        </p:nvSpPr>
        <p:spPr>
          <a:xfrm>
            <a:off x="7767076" y="3085510"/>
            <a:ext cx="4171940" cy="2352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u="sng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Building on the Wins Workshops</a:t>
            </a:r>
            <a:endParaRPr lang="en-GB" sz="18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Working on campus and remotely</a:t>
            </a:r>
            <a:endPara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Remote Service Ideas</a:t>
            </a:r>
            <a:endPara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New Services</a:t>
            </a:r>
            <a:endPara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18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of the Main Library and OLRC Building</a:t>
            </a:r>
            <a:endPara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  Entry Management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2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2526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Learning Points</a:t>
            </a: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382752"/>
            <a:ext cx="11686032" cy="405545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Be very clear about learning objectives for training staff (especially if a third party is involved)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Group leads need as much if not more support in the beginning if they are not used to working in this way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Balance of freedom vs SMART (closing the SI circle)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Annual self evaluation cycle needs to be in sync with timing of service wide priority setting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121’s are key to keeping everything going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Sometimes you get unexpected outcomes …..</a:t>
            </a: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2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2526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Unexpected outcomes...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260088"/>
            <a:ext cx="11686032" cy="41781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>
              <a:ea typeface="ＭＳ Ｐゴシック"/>
            </a:endParaRPr>
          </a:p>
          <a:p>
            <a:r>
              <a:rPr lang="en-GB" sz="2000" dirty="0">
                <a:ea typeface="ＭＳ Ｐゴシック"/>
              </a:rPr>
              <a:t>Ready to respond to senior staff ideas, e.g. Community Hub</a:t>
            </a:r>
          </a:p>
          <a:p>
            <a:endParaRPr lang="en-GB" sz="2000" dirty="0">
              <a:ea typeface="ＭＳ Ｐゴシック"/>
            </a:endParaRPr>
          </a:p>
          <a:p>
            <a:r>
              <a:rPr lang="en-GB" sz="2000" dirty="0">
                <a:ea typeface="ＭＳ Ｐゴシック"/>
              </a:rPr>
              <a:t>Use of MT  transformed communication and transparency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ea typeface="ＭＳ Ｐゴシック"/>
              </a:rPr>
              <a:t>Increased visibility in wider university professional services division e.g. Student Services interested in our Customer Promise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ea typeface="ＭＳ Ｐゴシック"/>
              </a:rPr>
              <a:t>Increased profile in library sector, e.g. training in Mercian Collaboration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ea typeface="ＭＳ Ｐゴシック"/>
              </a:rPr>
              <a:t>Sometimes you get lucky! </a:t>
            </a:r>
          </a:p>
          <a:p>
            <a:endParaRPr lang="en-GB" sz="2000" dirty="0">
              <a:ea typeface="ＭＳ Ｐゴシック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4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2526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What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204332"/>
            <a:ext cx="11686032" cy="2940625"/>
          </a:xfrm>
        </p:spPr>
        <p:txBody>
          <a:bodyPr>
            <a:normAutofit/>
          </a:bodyPr>
          <a:lstStyle/>
          <a:p>
            <a:r>
              <a:rPr lang="en-GB" sz="2400" dirty="0">
                <a:ea typeface="ＭＳ Ｐゴシック"/>
              </a:rPr>
              <a:t>The first 3 year period is at an end (summer 2022)</a:t>
            </a:r>
          </a:p>
          <a:p>
            <a:pPr marL="0" indent="0">
              <a:buNone/>
            </a:pPr>
            <a:endParaRPr lang="en-GB" sz="2400" dirty="0">
              <a:ea typeface="ＭＳ Ｐゴシック"/>
            </a:endParaRPr>
          </a:p>
          <a:p>
            <a:r>
              <a:rPr lang="en-GB" sz="2400" dirty="0">
                <a:ea typeface="ＭＳ Ｐゴシック"/>
              </a:rPr>
              <a:t>Some groups will continue, e.g. development of MS teams, self-evaluation</a:t>
            </a:r>
          </a:p>
          <a:p>
            <a:pPr marL="0" indent="0">
              <a:buNone/>
            </a:pPr>
            <a:endParaRPr lang="en-GB" sz="2400" dirty="0">
              <a:ea typeface="ＭＳ Ｐゴシック"/>
            </a:endParaRPr>
          </a:p>
          <a:p>
            <a:r>
              <a:rPr lang="en-GB" sz="2400" dirty="0">
                <a:ea typeface="ＭＳ Ｐゴシック"/>
              </a:rPr>
              <a:t>This is now embedded practice and will continue to develop – model for other divisions of Library Services</a:t>
            </a: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C008E9-8316-4A3F-A5C2-DB921A3BD1D2}"/>
              </a:ext>
            </a:extLst>
          </p:cNvPr>
          <p:cNvSpPr txBox="1"/>
          <p:nvPr/>
        </p:nvSpPr>
        <p:spPr>
          <a:xfrm>
            <a:off x="484094" y="4144958"/>
            <a:ext cx="11456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Finally: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we are proud that the teams are positive and enthusiastic about change, that they are taking ownership of their services, and are helping to shape the way we run libraries.</a:t>
            </a:r>
          </a:p>
        </p:txBody>
      </p:sp>
    </p:spTree>
    <p:extLst>
      <p:ext uri="{BB962C8B-B14F-4D97-AF65-F5344CB8AC3E}">
        <p14:creationId xmlns:p14="http://schemas.microsoft.com/office/powerpoint/2010/main" val="234447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2526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Thank you – Any 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382752"/>
            <a:ext cx="11686032" cy="40554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ea typeface="ＭＳ Ｐゴシック"/>
              </a:rPr>
              <a:t>Ian Keepins, Assistant Director of Library Customer Support</a:t>
            </a: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 </a:t>
            </a:r>
            <a:r>
              <a:rPr lang="en-GB" dirty="0">
                <a:ea typeface="ＭＳ Ｐゴシック"/>
                <a:hlinkClick r:id="rId3"/>
              </a:rPr>
              <a:t>i.d.keepins@bham.ac.uk</a:t>
            </a:r>
            <a:endParaRPr lang="en-GB" dirty="0">
              <a:ea typeface="ＭＳ Ｐゴシック"/>
            </a:endParaRP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Teresa Jordan, Head of Service Delivery</a:t>
            </a:r>
          </a:p>
          <a:p>
            <a:pPr marL="0" indent="0">
              <a:buNone/>
            </a:pPr>
            <a:r>
              <a:rPr lang="en-GB" dirty="0">
                <a:ea typeface="ＭＳ Ｐゴシック"/>
                <a:hlinkClick r:id="rId4"/>
              </a:rPr>
              <a:t>t.jordan@bham.ac.uk</a:t>
            </a:r>
            <a:endParaRPr lang="en-GB" dirty="0">
              <a:ea typeface="ＭＳ Ｐゴシック"/>
            </a:endParaRP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Andrea Kellett, </a:t>
            </a:r>
            <a:r>
              <a:rPr lang="en-GB" dirty="0"/>
              <a:t>Customer Services Manager </a:t>
            </a:r>
          </a:p>
          <a:p>
            <a:pPr marL="0" indent="0">
              <a:buNone/>
            </a:pPr>
            <a:r>
              <a:rPr lang="en-GB" dirty="0">
                <a:ea typeface="ＭＳ Ｐゴシック"/>
                <a:hlinkClick r:id="rId5"/>
              </a:rPr>
              <a:t>a.l.kellett@bham.ac.uk</a:t>
            </a:r>
            <a:r>
              <a:rPr lang="en-GB" dirty="0">
                <a:ea typeface="ＭＳ Ｐゴシック"/>
              </a:rPr>
              <a:t> </a:t>
            </a: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  <a:p>
            <a:pPr marL="0" indent="0">
              <a:buNone/>
            </a:pPr>
            <a:r>
              <a:rPr lang="en-GB" dirty="0">
                <a:ea typeface="ＭＳ Ｐゴシック"/>
              </a:rPr>
              <a:t>Nick Cull,  Senior Library Assistant</a:t>
            </a:r>
          </a:p>
          <a:p>
            <a:pPr marL="0" indent="0">
              <a:buNone/>
            </a:pPr>
            <a:r>
              <a:rPr lang="en-GB" dirty="0">
                <a:ea typeface="ＭＳ Ｐゴシック"/>
                <a:hlinkClick r:id="rId6"/>
              </a:rPr>
              <a:t>n.cull@bham.ac.uk</a:t>
            </a:r>
            <a:endParaRPr lang="en-GB" dirty="0">
              <a:ea typeface="ＭＳ Ｐゴシック"/>
            </a:endParaRPr>
          </a:p>
          <a:p>
            <a:pPr marL="0" indent="0">
              <a:buNone/>
            </a:pPr>
            <a:endParaRPr lang="en-GB" dirty="0">
              <a:ea typeface="ＭＳ Ｐゴシック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5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4" y="15218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Strategic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4" y="4230943"/>
            <a:ext cx="11260669" cy="1140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All work is underpinned </a:t>
            </a:r>
            <a:r>
              <a:rPr lang="en-GB" sz="2400" dirty="0"/>
              <a:t>by a clear set of values – all voices are equal voices, everyone has something to contribute,  no idea is a bad idea. Share with and learn from others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C0D465-90BF-4DBE-873E-A6027DD72AAB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684E3A-C4C7-4D82-B61F-BBD5DB82F2DD}"/>
              </a:ext>
            </a:extLst>
          </p:cNvPr>
          <p:cNvSpPr txBox="1">
            <a:spLocks/>
          </p:cNvSpPr>
          <p:nvPr/>
        </p:nvSpPr>
        <p:spPr>
          <a:xfrm>
            <a:off x="541864" y="1448120"/>
            <a:ext cx="11108271" cy="2429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We needed to make sure that what we do impacts upon the wider aims of the University.  </a:t>
            </a:r>
          </a:p>
          <a:p>
            <a:pPr marL="0" indent="0">
              <a:buNone/>
            </a:pPr>
            <a:r>
              <a:rPr lang="en-GB" dirty="0"/>
              <a:t>The aim being to be a top 50 global University:</a:t>
            </a:r>
          </a:p>
          <a:p>
            <a:pPr lvl="1" fontAlgn="base"/>
            <a:r>
              <a:rPr lang="en-GB" sz="2200" dirty="0"/>
              <a:t>Students at the heart of what we do​</a:t>
            </a:r>
          </a:p>
          <a:p>
            <a:pPr lvl="1" fontAlgn="base"/>
            <a:r>
              <a:rPr lang="en-GB" sz="2200" dirty="0"/>
              <a:t>Empowerment at all levels ​</a:t>
            </a:r>
          </a:p>
          <a:p>
            <a:pPr lvl="1" fontAlgn="base"/>
            <a:r>
              <a:rPr lang="en-GB" sz="2200" dirty="0"/>
              <a:t>Confidence to get things wrong ​</a:t>
            </a:r>
          </a:p>
          <a:p>
            <a:pPr lvl="1" fontAlgn="base"/>
            <a:r>
              <a:rPr lang="en-GB" sz="2200" dirty="0"/>
              <a:t>The space and time to think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2F4810-44AB-43E7-8D23-4608E62D1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4" y="15218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Why service improvement groups?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4" y="3377739"/>
            <a:ext cx="11260669" cy="2244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Created multiple groups to: </a:t>
            </a:r>
          </a:p>
          <a:p>
            <a:r>
              <a:rPr lang="en-GB" sz="2000" dirty="0">
                <a:ea typeface="ＭＳ Ｐゴシック"/>
              </a:rPr>
              <a:t>Help staff know and understand LS wide and Uni wide priorities</a:t>
            </a:r>
          </a:p>
          <a:p>
            <a:r>
              <a:rPr lang="en-GB" sz="2000" dirty="0">
                <a:ea typeface="ＭＳ Ｐゴシック"/>
              </a:rPr>
              <a:t>Help staff know what their part is in achieving that</a:t>
            </a:r>
          </a:p>
          <a:p>
            <a:r>
              <a:rPr lang="en-GB" sz="2000" dirty="0">
                <a:ea typeface="ＭＳ Ｐゴシック"/>
              </a:rPr>
              <a:t>Use frontline staff knowledge and expertise of our processes, standards and customers.</a:t>
            </a:r>
            <a:endParaRPr lang="en-GB" sz="2000" dirty="0"/>
          </a:p>
          <a:p>
            <a:endParaRPr lang="en-GB" sz="2000" dirty="0">
              <a:ea typeface="ＭＳ Ｐゴシック"/>
              <a:cs typeface="Calibri"/>
            </a:endParaRPr>
          </a:p>
          <a:p>
            <a:endParaRPr lang="en-GB" sz="2000" dirty="0">
              <a:ea typeface="ＭＳ Ｐゴシック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C0D465-90BF-4DBE-873E-A6027DD72AAB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2F4810-44AB-43E7-8D23-4608E62D1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6A2DBA-32FD-8BD5-B93A-A1DE7AA3B737}"/>
              </a:ext>
            </a:extLst>
          </p:cNvPr>
          <p:cNvSpPr txBox="1">
            <a:spLocks/>
          </p:cNvSpPr>
          <p:nvPr/>
        </p:nvSpPr>
        <p:spPr>
          <a:xfrm>
            <a:off x="541864" y="1448121"/>
            <a:ext cx="11108271" cy="1795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Staff feedback: </a:t>
            </a:r>
            <a:endParaRPr lang="en-GB" dirty="0"/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ＭＳ Ｐゴシック"/>
              </a:rPr>
              <a:t>Staff couldn’t see link between strategic/operational</a:t>
            </a:r>
            <a:endParaRPr lang="en-GB" sz="2000" dirty="0">
              <a:ea typeface="ＭＳ Ｐゴシック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ＭＳ Ｐゴシック"/>
              </a:rPr>
              <a:t>Staff didn't get the opportunity to use their knowledge and expertise</a:t>
            </a:r>
            <a:endParaRPr lang="en-GB" sz="20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ＭＳ Ｐゴシック"/>
              </a:rPr>
              <a:t>Staff didn’t feel it was part of their role to make suggestions </a:t>
            </a:r>
            <a:endParaRPr lang="en-GB" sz="2000" dirty="0">
              <a:ea typeface="ＭＳ Ｐ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981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68" y="62719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The Development of  the Working Group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" y="2059912"/>
            <a:ext cx="9941899" cy="324284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2400" dirty="0">
                <a:ea typeface="ＭＳ Ｐゴシック"/>
              </a:rPr>
              <a:t>Not a quick fix…3 year period of development (began 2019)</a:t>
            </a:r>
          </a:p>
          <a:p>
            <a:pPr marL="0" indent="0">
              <a:buNone/>
            </a:pPr>
            <a:endParaRPr lang="en-GB" sz="2400" dirty="0">
              <a:ea typeface="ＭＳ Ｐゴシック"/>
            </a:endParaRPr>
          </a:p>
          <a:p>
            <a:r>
              <a:rPr lang="en-GB" sz="2400" dirty="0"/>
              <a:t>Relationships and trust are key …  our expectations were explicit …it’s ok, you can make mistakes, we actively listen to each other, comments should be positively framed, be fair. 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Start with the Fundamentals … Foster appreciation of difference : Insights</a:t>
            </a:r>
          </a:p>
          <a:p>
            <a:pPr marL="0" indent="0">
              <a:buNone/>
            </a:pPr>
            <a:endParaRPr lang="en-GB" sz="2400" dirty="0">
              <a:ea typeface="ＭＳ Ｐゴシック"/>
              <a:cs typeface="Calibri"/>
            </a:endParaRPr>
          </a:p>
          <a:p>
            <a:r>
              <a:rPr lang="en-GB" sz="2400" dirty="0">
                <a:ea typeface="ＭＳ Ｐゴシック"/>
              </a:rPr>
              <a:t>SI Group focus areas were defined by strategic priorities, user feedback, data analysis and ideas from the team.</a:t>
            </a:r>
          </a:p>
          <a:p>
            <a:pPr marL="0" indent="0">
              <a:buNone/>
            </a:pPr>
            <a:endParaRPr lang="en-GB" sz="2400" dirty="0">
              <a:ea typeface="ＭＳ Ｐゴシック"/>
              <a:cs typeface="Calibri" panose="020F0502020204030204"/>
            </a:endParaRPr>
          </a:p>
          <a:p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ea typeface="ＭＳ Ｐゴシック"/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6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30" y="269868"/>
            <a:ext cx="10515600" cy="1325563"/>
          </a:xfrm>
        </p:spPr>
        <p:txBody>
          <a:bodyPr/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2021-22 Service Improvement Working  </a:t>
            </a:r>
            <a:br>
              <a:rPr lang="en-GB" sz="4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Groups: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827497"/>
            <a:ext cx="11278616" cy="32030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ＭＳ Ｐゴシック"/>
              </a:rPr>
              <a:t>Self Evaluation</a:t>
            </a:r>
            <a:endParaRPr lang="en-GB" dirty="0">
              <a:ea typeface="ＭＳ Ｐゴシック"/>
              <a:cs typeface="Calibri" panose="020F0502020204030204"/>
            </a:endParaRPr>
          </a:p>
          <a:p>
            <a:r>
              <a:rPr lang="en-GB" dirty="0">
                <a:ea typeface="ＭＳ Ｐゴシック"/>
              </a:rPr>
              <a:t>Microsoft Teams</a:t>
            </a:r>
            <a:endParaRPr lang="en-GB" dirty="0">
              <a:ea typeface="ＭＳ Ｐゴシック"/>
              <a:cs typeface="Calibri"/>
            </a:endParaRPr>
          </a:p>
          <a:p>
            <a:r>
              <a:rPr lang="en-GB" dirty="0">
                <a:ea typeface="ＭＳ Ｐゴシック"/>
              </a:rPr>
              <a:t>Scanning and Digitisation</a:t>
            </a:r>
          </a:p>
          <a:p>
            <a:r>
              <a:rPr lang="en-GB" dirty="0">
                <a:ea typeface="ＭＳ Ｐゴシック"/>
              </a:rPr>
              <a:t>Welcoming staff back to campus</a:t>
            </a:r>
          </a:p>
          <a:p>
            <a:r>
              <a:rPr lang="en-GB" dirty="0">
                <a:ea typeface="ＭＳ Ｐゴシック"/>
              </a:rPr>
              <a:t>Reaching out to students</a:t>
            </a:r>
          </a:p>
          <a:p>
            <a:r>
              <a:rPr lang="en-GB" dirty="0">
                <a:ea typeface="+mn-lt"/>
                <a:cs typeface="+mn-lt"/>
              </a:rPr>
              <a:t>Wellbeing</a:t>
            </a:r>
            <a:endParaRPr lang="en-GB" dirty="0">
              <a:ea typeface="ＭＳ Ｐゴシック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7863E5-2CBB-FBF0-125D-AED20B3A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18" y="1265898"/>
            <a:ext cx="4702620" cy="39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FA15-C9A2-4B4D-8C82-38A11A83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25263"/>
            <a:ext cx="10515600" cy="1325563"/>
          </a:xfrm>
        </p:spPr>
        <p:txBody>
          <a:bodyPr/>
          <a:lstStyle/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How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do the Groups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F1EF-DFA3-4E76-BC61-7112F3D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" y="1356528"/>
            <a:ext cx="11686032" cy="42190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Each year the process has evolved as we have become more adept and experienced….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ea typeface="ＭＳ Ｐゴシック"/>
              </a:rPr>
              <a:t>Remits </a:t>
            </a:r>
            <a:r>
              <a:rPr lang="en-GB" sz="1800" dirty="0">
                <a:ea typeface="ＭＳ Ｐゴシック"/>
              </a:rPr>
              <a:t>: Year 1 written by </a:t>
            </a:r>
            <a:r>
              <a:rPr lang="en-GB" sz="1800" dirty="0" err="1">
                <a:ea typeface="ＭＳ Ｐゴシック"/>
              </a:rPr>
              <a:t>HoS</a:t>
            </a:r>
            <a:r>
              <a:rPr lang="en-GB" sz="1800" dirty="0">
                <a:ea typeface="ＭＳ Ｐゴシック"/>
              </a:rPr>
              <a:t> and Development Manager…Year 3 written by the groups themselves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ea typeface="ＭＳ Ｐゴシック"/>
              </a:rPr>
              <a:t>Group Leadership and Management </a:t>
            </a:r>
            <a:r>
              <a:rPr lang="en-GB" sz="1800" dirty="0">
                <a:ea typeface="ＭＳ Ｐゴシック"/>
              </a:rPr>
              <a:t>…. Year 1 focus on training of Chairs… Year 3 group members forming sub groups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ea typeface="ＭＳ Ｐゴシック"/>
              </a:rPr>
              <a:t>Real Staff Engagement </a:t>
            </a:r>
            <a:r>
              <a:rPr lang="en-GB" sz="1800" dirty="0">
                <a:ea typeface="ＭＳ Ｐゴシック"/>
              </a:rPr>
              <a:t>… Year 1 provided evidence that they would make a difference … Year 3 change is expected 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ea typeface="ＭＳ Ｐゴシック"/>
              </a:rPr>
              <a:t>Communication</a:t>
            </a:r>
            <a:r>
              <a:rPr lang="en-GB" sz="1800" dirty="0">
                <a:ea typeface="ＭＳ Ｐゴシック"/>
              </a:rPr>
              <a:t> … Year 1 email and word folders… Year 3 MT, live chats, collaborative document creation, </a:t>
            </a:r>
            <a:r>
              <a:rPr lang="en-GB" sz="1800" dirty="0" err="1">
                <a:ea typeface="ＭＳ Ｐゴシック"/>
              </a:rPr>
              <a:t>padlets</a:t>
            </a:r>
            <a:endParaRPr lang="en-GB" sz="1800" dirty="0"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GB" sz="1800" b="1" dirty="0">
                <a:ea typeface="ＭＳ Ｐゴシック"/>
              </a:rPr>
              <a:t>Engagement </a:t>
            </a:r>
            <a:r>
              <a:rPr lang="en-GB" sz="1800" dirty="0">
                <a:ea typeface="ＭＳ Ｐゴシック"/>
              </a:rPr>
              <a:t> … Year 1 some staff didn’t choose a group …. Year 3 All staff state their top 5 preferences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 </a:t>
            </a:r>
            <a:r>
              <a:rPr lang="en-GB" sz="1800" b="1" dirty="0">
                <a:ea typeface="ＭＳ Ｐゴシック"/>
              </a:rPr>
              <a:t>Building the Spiral </a:t>
            </a:r>
            <a:r>
              <a:rPr lang="en-GB" sz="1800" dirty="0">
                <a:ea typeface="ＭＳ Ｐゴシック"/>
              </a:rPr>
              <a:t>… Year 1 focussed on the process, hearts and minds … Year 3 Gap analysis, SMART targets and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ea typeface="ＭＳ Ｐゴシック"/>
              </a:rPr>
              <a:t>                                                                                                                                                                                                     milestones</a:t>
            </a:r>
            <a:endParaRPr lang="en-GB" sz="1800" dirty="0">
              <a:ea typeface="ＭＳ Ｐゴシック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16ACB-E1A3-445A-812F-6BB974C815F5}"/>
              </a:ext>
            </a:extLst>
          </p:cNvPr>
          <p:cNvSpPr/>
          <p:nvPr/>
        </p:nvSpPr>
        <p:spPr>
          <a:xfrm>
            <a:off x="0" y="5717928"/>
            <a:ext cx="12192000" cy="1140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EDC12-F92E-463C-A1B2-C9225ADD4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158"/>
            <a:ext cx="4718314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C70-FCF1-D8EF-5DD0-8CD38ECA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72" y="337416"/>
            <a:ext cx="9684328" cy="1367126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992AF1-1453-CFE5-1DEF-C35A1ADE0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061" y="426315"/>
            <a:ext cx="9589442" cy="6083157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19934EB-07D4-A575-853C-EB665E62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9" y="432148"/>
            <a:ext cx="1279810" cy="6082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84B0B-303C-4C6D-825B-ADE20F0BAF50}"/>
              </a:ext>
            </a:extLst>
          </p:cNvPr>
          <p:cNvSpPr txBox="1"/>
          <p:nvPr/>
        </p:nvSpPr>
        <p:spPr>
          <a:xfrm>
            <a:off x="7672039" y="5698272"/>
            <a:ext cx="36817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Self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358588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9F95-E064-C808-0B0D-20A1E91A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2277052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BA6345-07E1-38AF-468B-1D9776AF2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27" y="1151437"/>
            <a:ext cx="11568545" cy="45359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D86C8-CBA8-41CD-9A99-646DCC0D373E}"/>
              </a:ext>
            </a:extLst>
          </p:cNvPr>
          <p:cNvSpPr txBox="1"/>
          <p:nvPr/>
        </p:nvSpPr>
        <p:spPr>
          <a:xfrm>
            <a:off x="7672039" y="5698272"/>
            <a:ext cx="368176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Self Evaluation Group</a:t>
            </a:r>
          </a:p>
        </p:txBody>
      </p:sp>
    </p:spTree>
    <p:extLst>
      <p:ext uri="{BB962C8B-B14F-4D97-AF65-F5344CB8AC3E}">
        <p14:creationId xmlns:p14="http://schemas.microsoft.com/office/powerpoint/2010/main" val="36420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CF25-C177-4CAF-8EC5-B9804A77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Practice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9D7006-E565-47EF-A04D-B81BA971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825500"/>
          </a:xfrm>
        </p:spPr>
        <p:txBody>
          <a:bodyPr/>
          <a:lstStyle/>
          <a:p>
            <a:r>
              <a:rPr lang="en-GB" sz="1800" dirty="0"/>
              <a:t>We developed some simple good practice guidelines in 5 key areas: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D7CF-89EB-47E3-8E84-B6CB8B1C1B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ea typeface="+mn-lt"/>
              <a:cs typeface="+mn-lt"/>
            </a:endParaRPr>
          </a:p>
          <a:p>
            <a:r>
              <a:rPr lang="en-GB" dirty="0"/>
              <a:t>General Principles</a:t>
            </a:r>
          </a:p>
          <a:p>
            <a:r>
              <a:rPr lang="en-GB" dirty="0"/>
              <a:t>Chat</a:t>
            </a:r>
          </a:p>
          <a:p>
            <a:r>
              <a:rPr lang="en-GB" dirty="0"/>
              <a:t>Meetings</a:t>
            </a:r>
          </a:p>
          <a:p>
            <a:r>
              <a:rPr lang="en-GB" dirty="0"/>
              <a:t>Files Management</a:t>
            </a:r>
          </a:p>
          <a:p>
            <a:r>
              <a:rPr lang="en-GB" dirty="0"/>
              <a:t>Teams creation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5C9332-836A-40CB-BF1A-290A874D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364" y="1680632"/>
            <a:ext cx="3343853" cy="4900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FD0E7-67D4-4632-AD4C-E2D8A1EED3F3}"/>
              </a:ext>
            </a:extLst>
          </p:cNvPr>
          <p:cNvSpPr txBox="1"/>
          <p:nvPr/>
        </p:nvSpPr>
        <p:spPr>
          <a:xfrm>
            <a:off x="769434" y="6019801"/>
            <a:ext cx="3681761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prstClr val="black"/>
                </a:solidFill>
                <a:latin typeface="Calibri" panose="020F0502020204030204"/>
              </a:rPr>
              <a:t>Microsoft Teams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288202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DA2E07FC8B44288199EB0515711ED" ma:contentTypeVersion="16" ma:contentTypeDescription="Create a new document." ma:contentTypeScope="" ma:versionID="144c9fb1cb88430ccc3a17287f755079">
  <xsd:schema xmlns:xsd="http://www.w3.org/2001/XMLSchema" xmlns:xs="http://www.w3.org/2001/XMLSchema" xmlns:p="http://schemas.microsoft.com/office/2006/metadata/properties" xmlns:ns2="16258faa-935a-4d85-b58c-3f6856270df6" xmlns:ns3="ed5c5ce6-1971-41a2-8f3c-a6cd07524189" targetNamespace="http://schemas.microsoft.com/office/2006/metadata/properties" ma:root="true" ma:fieldsID="e32f36fcd7d484d9395413e9e8a60af6" ns2:_="" ns3:_="">
    <xsd:import namespace="16258faa-935a-4d85-b58c-3f6856270df6"/>
    <xsd:import namespace="ed5c5ce6-1971-41a2-8f3c-a6cd07524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58faa-935a-4d85-b58c-3f6856270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7af76c-f141-45ca-ae1a-4959eb0cbd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c5ce6-1971-41a2-8f3c-a6cd07524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2427ef-0d13-4b78-ab45-72c6b9943fa7}" ma:internalName="TaxCatchAll" ma:showField="CatchAllData" ma:web="ed5c5ce6-1971-41a2-8f3c-a6cd07524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5c5ce6-1971-41a2-8f3c-a6cd07524189" xsi:nil="true"/>
    <lcf76f155ced4ddcb4097134ff3c332f xmlns="16258faa-935a-4d85-b58c-3f6856270df6">
      <Terms xmlns="http://schemas.microsoft.com/office/infopath/2007/PartnerControls"/>
    </lcf76f155ced4ddcb4097134ff3c332f>
    <SharedWithUsers xmlns="ed5c5ce6-1971-41a2-8f3c-a6cd07524189">
      <UserInfo>
        <DisplayName>Library Customer Support - Department Members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B75EFC-CC3C-4224-8386-8CEBBD5296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071FB3-B363-4F01-B157-CF2B837CC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58faa-935a-4d85-b58c-3f6856270df6"/>
    <ds:schemaRef ds:uri="ed5c5ce6-1971-41a2-8f3c-a6cd07524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A46767-D2A3-4EDD-BE5C-199C4837BA5E}">
  <ds:schemaRefs>
    <ds:schemaRef ds:uri="16258faa-935a-4d85-b58c-3f6856270df6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d5c5ce6-1971-41a2-8f3c-a6cd07524189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993</Words>
  <Application>Microsoft Office PowerPoint</Application>
  <PresentationFormat>Widescreen</PresentationFormat>
  <Paragraphs>148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Bradley Hand ITC</vt:lpstr>
      <vt:lpstr>Calibri</vt:lpstr>
      <vt:lpstr>Calibri Light</vt:lpstr>
      <vt:lpstr>Century Gothic</vt:lpstr>
      <vt:lpstr>Georgia</vt:lpstr>
      <vt:lpstr>Times New Roman</vt:lpstr>
      <vt:lpstr>Wingdings</vt:lpstr>
      <vt:lpstr>Wingdings 3</vt:lpstr>
      <vt:lpstr>Office Theme</vt:lpstr>
      <vt:lpstr>Ion Boardroom</vt:lpstr>
      <vt:lpstr>Default Design</vt:lpstr>
      <vt:lpstr>Fostering a Culture of Service Innovation</vt:lpstr>
      <vt:lpstr>Strategic Vision</vt:lpstr>
      <vt:lpstr>Why service improvement groups? </vt:lpstr>
      <vt:lpstr>The Development of  the Working Group System</vt:lpstr>
      <vt:lpstr>2021-22 Service Improvement Working   Groups: </vt:lpstr>
      <vt:lpstr>How do the Groups work?</vt:lpstr>
      <vt:lpstr>PowerPoint Presentation</vt:lpstr>
      <vt:lpstr>PowerPoint Presentation</vt:lpstr>
      <vt:lpstr>Good Practice </vt:lpstr>
      <vt:lpstr>Final Report: Key Recommendations </vt:lpstr>
      <vt:lpstr>Benefits: </vt:lpstr>
      <vt:lpstr>Learning Points: </vt:lpstr>
      <vt:lpstr>Unexpected outcomes...</vt:lpstr>
      <vt:lpstr>What next? </vt:lpstr>
      <vt:lpstr>Thank you –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year in Unis – the student experience</dc:title>
  <dc:creator>Claire Browne (Library Services)</dc:creator>
  <cp:lastModifiedBy>Loughran, Helen</cp:lastModifiedBy>
  <cp:revision>204</cp:revision>
  <dcterms:created xsi:type="dcterms:W3CDTF">2021-05-04T12:59:43Z</dcterms:created>
  <dcterms:modified xsi:type="dcterms:W3CDTF">2022-11-22T10:13:20Z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0x010100C1FDA2E07FC8B44288199EB0515711ED</vt:lpwstr>
  </property>
  <property fmtid="{D5CDD505-2E9C-101B-9397-08002B2CF9AE}" pid="3" name="MediaServiceImageTags">
    <vt:lpwstr/>
  </property>
</Properties>
</file>