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</p:sldIdLst>
  <p:sldSz cx="18288000" cy="10287000"/>
  <p:notesSz cx="6858000" cy="9144000"/>
  <p:embeddedFontLst>
    <p:embeddedFont>
      <p:font typeface="Aileron Heavy" panose="020B0604020202020204" charset="0"/>
      <p:regular r:id="rId26"/>
    </p:embeddedFont>
    <p:embeddedFont>
      <p:font typeface="Aileron Heavy Bold" panose="020B0604020202020204" charset="0"/>
      <p:regular r:id="rId27"/>
    </p:embeddedFont>
    <p:embeddedFont>
      <p:font typeface="Aileron Regular" panose="020B0604020202020204" charset="0"/>
      <p:regular r:id="rId28"/>
    </p:embeddedFont>
    <p:embeddedFont>
      <p:font typeface="Aileron Regular Bold" panose="020B0604020202020204" charset="0"/>
      <p:regular r:id="rId29"/>
    </p:embeddedFont>
    <p:embeddedFont>
      <p:font typeface="Aileron Regular Italics" panose="020B060402020202020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6890" r="22106" b="521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506191" y="9740678"/>
            <a:ext cx="5595058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spc="144">
                <a:solidFill>
                  <a:srgbClr val="FFFDFD"/>
                </a:solidFill>
                <a:latin typeface="Aileron Regular"/>
              </a:rPr>
              <a:t>https://readatleicester.le.ac.uk/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828719" y="5288723"/>
            <a:ext cx="8305198" cy="3011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860"/>
              </a:lnSpc>
            </a:pPr>
            <a:r>
              <a:rPr lang="en-US" sz="3000" spc="270">
                <a:solidFill>
                  <a:srgbClr val="FFFDFD"/>
                </a:solidFill>
                <a:latin typeface="Aileron Regular Italics"/>
              </a:rPr>
              <a:t>Heena Karavadra and Hannah Congrave</a:t>
            </a:r>
          </a:p>
          <a:p>
            <a:pPr algn="r">
              <a:lnSpc>
                <a:spcPts val="4860"/>
              </a:lnSpc>
            </a:pPr>
            <a:endParaRPr lang="en-US" sz="3000" spc="270">
              <a:solidFill>
                <a:srgbClr val="FFFDFD"/>
              </a:solidFill>
              <a:latin typeface="Aileron Regular Italics"/>
            </a:endParaRPr>
          </a:p>
          <a:p>
            <a:pPr algn="r">
              <a:lnSpc>
                <a:spcPts val="4860"/>
              </a:lnSpc>
            </a:pPr>
            <a:r>
              <a:rPr lang="en-US" sz="3000" spc="270">
                <a:solidFill>
                  <a:srgbClr val="FFFDFD"/>
                </a:solidFill>
                <a:latin typeface="Aileron Regular Italics"/>
              </a:rPr>
              <a:t>University of Leicester</a:t>
            </a:r>
          </a:p>
          <a:p>
            <a:pPr algn="r">
              <a:lnSpc>
                <a:spcPts val="4860"/>
              </a:lnSpc>
            </a:pPr>
            <a:r>
              <a:rPr lang="en-US" sz="3000" spc="270">
                <a:solidFill>
                  <a:srgbClr val="FFFDFD"/>
                </a:solidFill>
                <a:latin typeface="Aileron Regular Italics"/>
              </a:rPr>
              <a:t>@heenakaravadra</a:t>
            </a:r>
          </a:p>
          <a:p>
            <a:pPr algn="r">
              <a:lnSpc>
                <a:spcPts val="4860"/>
              </a:lnSpc>
            </a:pPr>
            <a:r>
              <a:rPr lang="en-US" sz="3000" spc="270">
                <a:solidFill>
                  <a:srgbClr val="FFFDFD"/>
                </a:solidFill>
                <a:latin typeface="Aileron Regular Italics"/>
              </a:rPr>
              <a:t>@hannahcongrave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4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53241" y="2244119"/>
            <a:ext cx="14509491" cy="5598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18"/>
              </a:lnSpc>
              <a:spcBef>
                <a:spcPct val="0"/>
              </a:spcBef>
            </a:pPr>
            <a:r>
              <a:rPr lang="en-US" sz="3667" spc="183">
                <a:solidFill>
                  <a:srgbClr val="000000"/>
                </a:solidFill>
                <a:latin typeface="Aileron Regular"/>
              </a:rPr>
              <a:t>He goes up to her and it dawns on him: we are all one and the same person – he is Greta Thunberg! They decide to both go travelling together and explore some new places!</a:t>
            </a:r>
          </a:p>
          <a:p>
            <a:pPr algn="ctr">
              <a:lnSpc>
                <a:spcPts val="6418"/>
              </a:lnSpc>
              <a:spcBef>
                <a:spcPct val="0"/>
              </a:spcBef>
            </a:pPr>
            <a:r>
              <a:rPr lang="en-US" sz="3667" spc="183">
                <a:solidFill>
                  <a:srgbClr val="000000"/>
                </a:solidFill>
                <a:latin typeface="Aileron Regular"/>
              </a:rPr>
              <a:t>They begin with the USA and the first person they meet is Donald Trump...</a:t>
            </a:r>
          </a:p>
          <a:p>
            <a:pPr algn="ctr">
              <a:lnSpc>
                <a:spcPts val="6418"/>
              </a:lnSpc>
              <a:spcBef>
                <a:spcPct val="0"/>
              </a:spcBef>
            </a:pPr>
            <a:r>
              <a:rPr lang="en-US" sz="3667" spc="183">
                <a:solidFill>
                  <a:srgbClr val="000000"/>
                </a:solidFill>
                <a:latin typeface="Aileron Regular"/>
              </a:rPr>
              <a:t>Trump said something stupid but Greta stuck up for her new friend and pushed Trump off Niagara Falls.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4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hotos of students playing video game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756564"/>
            <a:ext cx="5318564" cy="3988923"/>
          </a:xfrm>
          <a:prstGeom prst="rect">
            <a:avLst/>
          </a:prstGeom>
        </p:spPr>
      </p:pic>
      <p:pic>
        <p:nvPicPr>
          <p:cNvPr id="3" name="Picture 3" descr="Photos of students playing video game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010089" y="1154577"/>
            <a:ext cx="10972800" cy="82296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34590" y="4868304"/>
            <a:ext cx="6616301" cy="4881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3200" spc="160">
                <a:solidFill>
                  <a:srgbClr val="000000"/>
                </a:solidFill>
                <a:latin typeface="Aileron Regular Bold"/>
              </a:rPr>
              <a:t>Narratives in Video Gaming</a:t>
            </a:r>
          </a:p>
          <a:p>
            <a:pPr marL="528320" lvl="1" indent="-264160" algn="ctr">
              <a:lnSpc>
                <a:spcPts val="5600"/>
              </a:lnSpc>
              <a:spcBef>
                <a:spcPct val="0"/>
              </a:spcBef>
              <a:buFont typeface="Arial"/>
              <a:buChar char="•"/>
            </a:pPr>
            <a:r>
              <a:rPr lang="en-US" sz="3200" spc="160">
                <a:solidFill>
                  <a:srgbClr val="000000"/>
                </a:solidFill>
                <a:latin typeface="Aileron Regular"/>
              </a:rPr>
              <a:t>Brought students together</a:t>
            </a:r>
          </a:p>
          <a:p>
            <a:pPr marL="528320" lvl="1" indent="-264160" algn="ctr">
              <a:lnSpc>
                <a:spcPts val="5600"/>
              </a:lnSpc>
              <a:spcBef>
                <a:spcPct val="0"/>
              </a:spcBef>
              <a:buFont typeface="Arial"/>
              <a:buChar char="•"/>
            </a:pPr>
            <a:r>
              <a:rPr lang="en-US" sz="3200" spc="160">
                <a:solidFill>
                  <a:srgbClr val="000000"/>
                </a:solidFill>
                <a:latin typeface="Aileron Regular"/>
              </a:rPr>
              <a:t>Showcased Library staff as fun and friendly</a:t>
            </a:r>
          </a:p>
          <a:p>
            <a:pPr marL="528320" lvl="1" indent="-264160" algn="ctr">
              <a:lnSpc>
                <a:spcPts val="5600"/>
              </a:lnSpc>
              <a:spcBef>
                <a:spcPct val="0"/>
              </a:spcBef>
              <a:buFont typeface="Arial"/>
              <a:buChar char="•"/>
            </a:pPr>
            <a:r>
              <a:rPr lang="en-US" sz="3200" spc="160">
                <a:solidFill>
                  <a:srgbClr val="000000"/>
                </a:solidFill>
                <a:latin typeface="Aileron Regular"/>
              </a:rPr>
              <a:t>Staff development opportunity</a:t>
            </a:r>
          </a:p>
          <a:p>
            <a:pPr marL="528320" lvl="1" indent="-264160" algn="ctr">
              <a:lnSpc>
                <a:spcPts val="5600"/>
              </a:lnSpc>
              <a:spcBef>
                <a:spcPct val="0"/>
              </a:spcBef>
              <a:buFont typeface="Arial"/>
              <a:buChar char="•"/>
            </a:pPr>
            <a:r>
              <a:rPr lang="en-US" sz="3200" spc="160">
                <a:solidFill>
                  <a:srgbClr val="000000"/>
                </a:solidFill>
                <a:latin typeface="Aileron Regular"/>
              </a:rPr>
              <a:t>Prizes were won!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4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hotos of the Digital Dickens event with staff and students sat around a digital fireplace, reading extracts from Dickens novels.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95986" y="1511826"/>
            <a:ext cx="10696028" cy="802202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835849" y="616585"/>
            <a:ext cx="6616301" cy="652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3200" spc="160">
                <a:solidFill>
                  <a:srgbClr val="000000"/>
                </a:solidFill>
                <a:latin typeface="Aileron Regular Bold"/>
              </a:rPr>
              <a:t>Digital Dickens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4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hoto of Read at Leicester books"/>
          <p:cNvPicPr>
            <a:picLocks noChangeAspect="1"/>
          </p:cNvPicPr>
          <p:nvPr/>
        </p:nvPicPr>
        <p:blipFill>
          <a:blip r:embed="rId2"/>
          <a:srcRect l="10539" r="10539"/>
          <a:stretch>
            <a:fillRect/>
          </a:stretch>
        </p:blipFill>
        <p:spPr>
          <a:xfrm>
            <a:off x="5697864" y="961618"/>
            <a:ext cx="12140568" cy="836376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29595" y="1911985"/>
            <a:ext cx="5100793" cy="7181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3200" spc="160" dirty="0">
                <a:solidFill>
                  <a:srgbClr val="000000"/>
                </a:solidFill>
                <a:latin typeface="Aileron Regular Bold"/>
              </a:rPr>
              <a:t>readatleicester.le.ac.uk</a:t>
            </a:r>
          </a:p>
          <a:p>
            <a:pPr algn="ctr">
              <a:lnSpc>
                <a:spcPts val="5600"/>
              </a:lnSpc>
              <a:spcBef>
                <a:spcPct val="0"/>
              </a:spcBef>
            </a:pPr>
            <a:endParaRPr lang="en-US" sz="3200" spc="160" dirty="0">
              <a:solidFill>
                <a:srgbClr val="000000"/>
              </a:solidFill>
              <a:latin typeface="Aileron Regular Bold"/>
            </a:endParaRPr>
          </a:p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3200" spc="160" dirty="0">
                <a:solidFill>
                  <a:srgbClr val="000000"/>
                </a:solidFill>
                <a:latin typeface="Aileron Regular"/>
              </a:rPr>
              <a:t>Events listings</a:t>
            </a:r>
          </a:p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3200" spc="160" dirty="0">
                <a:solidFill>
                  <a:srgbClr val="000000"/>
                </a:solidFill>
                <a:latin typeface="Aileron Regular"/>
              </a:rPr>
              <a:t>Represent campaign</a:t>
            </a:r>
          </a:p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3200" spc="160" dirty="0">
                <a:solidFill>
                  <a:srgbClr val="000000"/>
                </a:solidFill>
                <a:latin typeface="Aileron Regular"/>
              </a:rPr>
              <a:t>Book reviews</a:t>
            </a:r>
          </a:p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3200" spc="160" dirty="0">
                <a:solidFill>
                  <a:srgbClr val="000000"/>
                </a:solidFill>
                <a:latin typeface="Aileron Regular"/>
              </a:rPr>
              <a:t>Film reviews</a:t>
            </a:r>
          </a:p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3200" spc="160" dirty="0">
                <a:solidFill>
                  <a:srgbClr val="000000"/>
                </a:solidFill>
                <a:latin typeface="Aileron Regular"/>
              </a:rPr>
              <a:t>Reading lists</a:t>
            </a:r>
          </a:p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3200" spc="160" dirty="0">
                <a:solidFill>
                  <a:srgbClr val="000000"/>
                </a:solidFill>
                <a:latin typeface="Aileron Regular"/>
              </a:rPr>
              <a:t>Graphic Novel Recommendations</a:t>
            </a:r>
          </a:p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3200" spc="160" dirty="0">
                <a:solidFill>
                  <a:srgbClr val="000000"/>
                </a:solidFill>
                <a:latin typeface="Aileron Regular"/>
              </a:rPr>
              <a:t>We've got issues Podcast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4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hoto of blog posts from readatleicester.le.ac.uk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371278" y="1028700"/>
            <a:ext cx="6799538" cy="8229600"/>
          </a:xfrm>
          <a:prstGeom prst="rect">
            <a:avLst/>
          </a:prstGeom>
        </p:spPr>
      </p:pic>
      <p:pic>
        <p:nvPicPr>
          <p:cNvPr id="3" name="Picture 3" descr="Photo of blog posts from readatleicester.le.ac.uk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354514" y="1028700"/>
            <a:ext cx="6823276" cy="82296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53054" y="3674110"/>
            <a:ext cx="3876139" cy="2767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3200" spc="160">
                <a:solidFill>
                  <a:srgbClr val="000000"/>
                </a:solidFill>
                <a:latin typeface="Aileron Regular Bold"/>
              </a:rPr>
              <a:t>All Library staff are encouraged to contribute and students too!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4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766103" y="8010586"/>
            <a:ext cx="8935158" cy="82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 spc="192">
                <a:solidFill>
                  <a:srgbClr val="4D4A46"/>
                </a:solidFill>
                <a:latin typeface="Aileron Regular"/>
              </a:rPr>
              <a:t>Panel discussion at the University of Leicester with writers from The Good Immigrant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81297" y="2988755"/>
            <a:ext cx="5405793" cy="2154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83"/>
              </a:lnSpc>
            </a:pPr>
            <a:r>
              <a:rPr lang="en-US" sz="7069" spc="212">
                <a:solidFill>
                  <a:srgbClr val="4D4A46"/>
                </a:solidFill>
                <a:latin typeface="Aileron Heavy"/>
              </a:rPr>
              <a:t>The Good Immigrant</a:t>
            </a:r>
          </a:p>
        </p:txBody>
      </p:sp>
      <p:pic>
        <p:nvPicPr>
          <p:cNvPr id="4" name="Picture 4" descr="Photo of panel discussion with writers from the Good Immigrant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567193" y="1572996"/>
            <a:ext cx="11134068" cy="631395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4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176462"/>
            <a:ext cx="8573490" cy="6143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en-US" sz="10000">
                <a:solidFill>
                  <a:srgbClr val="4D4A46"/>
                </a:solidFill>
                <a:latin typeface="Aileron Heavy Bold"/>
              </a:rPr>
              <a:t>Read at Leicester leisure reading collection</a:t>
            </a:r>
          </a:p>
        </p:txBody>
      </p:sp>
      <p:grpSp>
        <p:nvGrpSpPr>
          <p:cNvPr id="3" name="Group 3" descr="Photo of the Read at Leicester leisure reading collection"/>
          <p:cNvGrpSpPr>
            <a:grpSpLocks noChangeAspect="1"/>
          </p:cNvGrpSpPr>
          <p:nvPr/>
        </p:nvGrpSpPr>
        <p:grpSpPr>
          <a:xfrm>
            <a:off x="8619779" y="0"/>
            <a:ext cx="12938441" cy="11204107"/>
            <a:chOff x="0" y="0"/>
            <a:chExt cx="4282440" cy="3708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1601" t="-6479" r="-14594" b="-2818"/>
              </a:stretch>
            </a:blipFill>
          </p:spPr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4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hoto of the Represent online reading list with titles of books from underrepresented voice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442509" y="0"/>
            <a:ext cx="8937429" cy="1036223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01879" y="4313921"/>
            <a:ext cx="8842121" cy="1811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12"/>
              </a:lnSpc>
            </a:pPr>
            <a:r>
              <a:rPr lang="en-US" sz="7200">
                <a:solidFill>
                  <a:srgbClr val="4D4A46"/>
                </a:solidFill>
                <a:latin typeface="Aileron Heavy Bold"/>
              </a:rPr>
              <a:t>Underrepresented voices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9016" t="21702" r="20776" b="1809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4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20086" y="1734357"/>
            <a:ext cx="5509879" cy="2154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83"/>
              </a:lnSpc>
            </a:pPr>
            <a:r>
              <a:rPr lang="en-US" sz="7069" spc="212">
                <a:solidFill>
                  <a:srgbClr val="4D4A46"/>
                </a:solidFill>
                <a:latin typeface="Aileron Heavy"/>
              </a:rPr>
              <a:t>Library Champions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0" y="5324475"/>
            <a:ext cx="6762657" cy="2767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8320" lvl="1" indent="-264160">
              <a:lnSpc>
                <a:spcPts val="5600"/>
              </a:lnSpc>
              <a:buFont typeface="Arial"/>
              <a:buChar char="•"/>
            </a:pPr>
            <a:r>
              <a:rPr lang="en-US" sz="3200" spc="160" dirty="0">
                <a:solidFill>
                  <a:srgbClr val="4D4A46"/>
                </a:solidFill>
                <a:latin typeface="Aileron Regular"/>
              </a:rPr>
              <a:t>Promote collection within subject departments</a:t>
            </a:r>
          </a:p>
          <a:p>
            <a:pPr marL="528320" lvl="1" indent="-264160">
              <a:lnSpc>
                <a:spcPts val="5600"/>
              </a:lnSpc>
              <a:buFont typeface="Arial"/>
              <a:buChar char="•"/>
            </a:pPr>
            <a:r>
              <a:rPr lang="en-US" sz="3200" spc="160" dirty="0">
                <a:solidFill>
                  <a:srgbClr val="4D4A46"/>
                </a:solidFill>
                <a:latin typeface="Aileron Regular"/>
              </a:rPr>
              <a:t>Collect feedback about impact of collection</a:t>
            </a:r>
          </a:p>
        </p:txBody>
      </p:sp>
      <p:sp>
        <p:nvSpPr>
          <p:cNvPr id="4" name="AutoShape 4"/>
          <p:cNvSpPr/>
          <p:nvPr/>
        </p:nvSpPr>
        <p:spPr>
          <a:xfrm>
            <a:off x="-145378" y="4659392"/>
            <a:ext cx="6275342" cy="86104"/>
          </a:xfrm>
          <a:prstGeom prst="rect">
            <a:avLst/>
          </a:prstGeom>
          <a:solidFill>
            <a:srgbClr val="FFFDFD"/>
          </a:solidFill>
        </p:spPr>
      </p:sp>
      <p:pic>
        <p:nvPicPr>
          <p:cNvPr id="5" name="Picture 5" descr="Photo of student volunteers outside the library"/>
          <p:cNvPicPr>
            <a:picLocks noChangeAspect="1"/>
          </p:cNvPicPr>
          <p:nvPr/>
        </p:nvPicPr>
        <p:blipFill>
          <a:blip r:embed="rId2"/>
          <a:srcRect l="5903" r="5903"/>
          <a:stretch>
            <a:fillRect/>
          </a:stretch>
        </p:blipFill>
        <p:spPr>
          <a:xfrm>
            <a:off x="7068417" y="599824"/>
            <a:ext cx="10584310" cy="800086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4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72084" y="2273043"/>
            <a:ext cx="5757881" cy="1077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83"/>
              </a:lnSpc>
            </a:pPr>
            <a:r>
              <a:rPr lang="en-US" sz="7069" spc="212">
                <a:solidFill>
                  <a:srgbClr val="4D4A46"/>
                </a:solidFill>
                <a:latin typeface="Aileron Heavy"/>
              </a:rPr>
              <a:t>Background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0" y="5611879"/>
            <a:ext cx="8562993" cy="2062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8320" lvl="1" indent="-264160">
              <a:lnSpc>
                <a:spcPts val="5600"/>
              </a:lnSpc>
              <a:buFont typeface="Arial"/>
              <a:buChar char="•"/>
            </a:pPr>
            <a:r>
              <a:rPr lang="en-US" sz="3200" spc="160">
                <a:solidFill>
                  <a:srgbClr val="4D4A46"/>
                </a:solidFill>
                <a:latin typeface="Aileron Regular"/>
              </a:rPr>
              <a:t>Launched in 2016/17</a:t>
            </a:r>
          </a:p>
          <a:p>
            <a:pPr marL="528320" lvl="1" indent="-264160">
              <a:lnSpc>
                <a:spcPts val="5600"/>
              </a:lnSpc>
              <a:buFont typeface="Arial"/>
              <a:buChar char="•"/>
            </a:pPr>
            <a:r>
              <a:rPr lang="en-US" sz="3200" spc="160">
                <a:solidFill>
                  <a:srgbClr val="4D4A46"/>
                </a:solidFill>
                <a:latin typeface="Aileron Regular"/>
              </a:rPr>
              <a:t>Campaign to encourage sustained reading amongst students</a:t>
            </a:r>
          </a:p>
        </p:txBody>
      </p:sp>
      <p:sp>
        <p:nvSpPr>
          <p:cNvPr id="4" name="AutoShape 4"/>
          <p:cNvSpPr/>
          <p:nvPr/>
        </p:nvSpPr>
        <p:spPr>
          <a:xfrm>
            <a:off x="-145378" y="4659392"/>
            <a:ext cx="6275342" cy="86104"/>
          </a:xfrm>
          <a:prstGeom prst="rect">
            <a:avLst/>
          </a:prstGeom>
          <a:solidFill>
            <a:srgbClr val="FFFDFD"/>
          </a:solidFill>
        </p:spPr>
      </p:sp>
      <p:pic>
        <p:nvPicPr>
          <p:cNvPr id="5" name="Picture 5" descr="The power by Naomi Alderman&#10;In clood blood by Turman Capote&#10;The long way to a small angry planet by Becky Chambers&#10;The Good immigrant edited by Nickesh Shukla" title="Photo of books previously given out to student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562993" y="783769"/>
            <a:ext cx="8696307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4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hoto of books purchased through the Represent campaign"/>
          <p:cNvPicPr>
            <a:picLocks noChangeAspect="1"/>
          </p:cNvPicPr>
          <p:nvPr/>
        </p:nvPicPr>
        <p:blipFill>
          <a:blip r:embed="rId2"/>
          <a:srcRect t="12399" b="12399"/>
          <a:stretch>
            <a:fillRect/>
          </a:stretch>
        </p:blipFill>
        <p:spPr>
          <a:xfrm rot="2994681">
            <a:off x="-5445801" y="2581246"/>
            <a:ext cx="16200673" cy="9137355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617667" y="2086953"/>
            <a:ext cx="5336264" cy="9525"/>
          </a:xfrm>
          <a:prstGeom prst="rect">
            <a:avLst/>
          </a:prstGeom>
          <a:solidFill>
            <a:srgbClr val="4D4A46"/>
          </a:solidFill>
        </p:spPr>
      </p:sp>
      <p:sp>
        <p:nvSpPr>
          <p:cNvPr id="4" name="TextBox 4"/>
          <p:cNvSpPr txBox="1"/>
          <p:nvPr/>
        </p:nvSpPr>
        <p:spPr>
          <a:xfrm>
            <a:off x="10617667" y="1019175"/>
            <a:ext cx="6641633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6000" spc="179">
                <a:solidFill>
                  <a:srgbClr val="4D4A46"/>
                </a:solidFill>
                <a:latin typeface="Aileron Heavy"/>
              </a:rPr>
              <a:t>Future Plans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617667" y="2337435"/>
            <a:ext cx="6641633" cy="6920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4360" lvl="1" indent="-297180">
              <a:lnSpc>
                <a:spcPts val="6300"/>
              </a:lnSpc>
              <a:buFont typeface="Arial"/>
              <a:buChar char="•"/>
            </a:pPr>
            <a:r>
              <a:rPr lang="en-US" sz="3600" spc="179">
                <a:solidFill>
                  <a:srgbClr val="4D4A46"/>
                </a:solidFill>
                <a:latin typeface="Aileron Regular"/>
              </a:rPr>
              <a:t>Represent zine making workshop</a:t>
            </a:r>
          </a:p>
          <a:p>
            <a:pPr marL="594360" lvl="1" indent="-297180">
              <a:lnSpc>
                <a:spcPts val="6300"/>
              </a:lnSpc>
              <a:buFont typeface="Arial"/>
              <a:buChar char="•"/>
            </a:pPr>
            <a:r>
              <a:rPr lang="en-US" sz="3600" spc="179">
                <a:solidFill>
                  <a:srgbClr val="4D4A46"/>
                </a:solidFill>
                <a:latin typeface="Aileron Regular"/>
              </a:rPr>
              <a:t>Funding for next year</a:t>
            </a:r>
          </a:p>
          <a:p>
            <a:pPr marL="594360" lvl="1" indent="-297180">
              <a:lnSpc>
                <a:spcPts val="6300"/>
              </a:lnSpc>
              <a:buFont typeface="Arial"/>
              <a:buChar char="•"/>
            </a:pPr>
            <a:r>
              <a:rPr lang="en-US" sz="3600" spc="179">
                <a:solidFill>
                  <a:srgbClr val="4D4A46"/>
                </a:solidFill>
                <a:latin typeface="Aileron Regular"/>
              </a:rPr>
              <a:t>Research: Impact of the collection and the Represent campaign</a:t>
            </a:r>
          </a:p>
          <a:p>
            <a:pPr marL="594360" lvl="1" indent="-297180">
              <a:lnSpc>
                <a:spcPts val="6300"/>
              </a:lnSpc>
              <a:buFont typeface="Arial"/>
              <a:buChar char="•"/>
            </a:pPr>
            <a:r>
              <a:rPr lang="en-US" sz="3600" spc="179">
                <a:solidFill>
                  <a:srgbClr val="4D4A46"/>
                </a:solidFill>
                <a:latin typeface="Aileron Regular"/>
              </a:rPr>
              <a:t>More engagement opportunities</a:t>
            </a:r>
          </a:p>
          <a:p>
            <a:pPr>
              <a:lnSpc>
                <a:spcPts val="4550"/>
              </a:lnSpc>
            </a:pPr>
            <a:endParaRPr lang="en-US" sz="3600" spc="179">
              <a:solidFill>
                <a:srgbClr val="4D4A46"/>
              </a:solidFill>
              <a:latin typeface="Aileron Regular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4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82076" y="6768313"/>
            <a:ext cx="7120733" cy="2108285"/>
            <a:chOff x="0" y="0"/>
            <a:chExt cx="9494311" cy="2811046"/>
          </a:xfrm>
        </p:grpSpPr>
        <p:sp>
          <p:nvSpPr>
            <p:cNvPr id="3" name="TextBox 3"/>
            <p:cNvSpPr txBox="1"/>
            <p:nvPr/>
          </p:nvSpPr>
          <p:spPr>
            <a:xfrm>
              <a:off x="0" y="-123825"/>
              <a:ext cx="9494311" cy="723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60"/>
                </a:lnSpc>
              </a:pPr>
              <a:r>
                <a:rPr lang="en-US" sz="3000" spc="270">
                  <a:solidFill>
                    <a:srgbClr val="4D4A46"/>
                  </a:solidFill>
                  <a:latin typeface="Aileron Regular Italics"/>
                </a:rPr>
                <a:t>Twitter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624318"/>
              <a:ext cx="9494311" cy="21867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50"/>
                </a:lnSpc>
              </a:pPr>
              <a:r>
                <a:rPr lang="en-US" sz="2600" spc="130">
                  <a:solidFill>
                    <a:srgbClr val="4D4A46"/>
                  </a:solidFill>
                  <a:latin typeface="Aileron Regular"/>
                </a:rPr>
                <a:t>@UoLDWL</a:t>
              </a:r>
            </a:p>
            <a:p>
              <a:pPr>
                <a:lnSpc>
                  <a:spcPts val="4550"/>
                </a:lnSpc>
              </a:pPr>
              <a:r>
                <a:rPr lang="en-US" sz="2600" spc="130">
                  <a:solidFill>
                    <a:srgbClr val="4D4A46"/>
                  </a:solidFill>
                  <a:latin typeface="Aileron Regular"/>
                </a:rPr>
                <a:t>@heenakaravadra</a:t>
              </a:r>
            </a:p>
            <a:p>
              <a:pPr>
                <a:lnSpc>
                  <a:spcPts val="4550"/>
                </a:lnSpc>
              </a:pPr>
              <a:r>
                <a:rPr lang="en-US" sz="2600" spc="130">
                  <a:solidFill>
                    <a:srgbClr val="4D4A46"/>
                  </a:solidFill>
                  <a:latin typeface="Aileron Regular"/>
                </a:rPr>
                <a:t>@hannahcongrave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82076" y="4420941"/>
            <a:ext cx="7120733" cy="1536785"/>
            <a:chOff x="0" y="0"/>
            <a:chExt cx="9494311" cy="2049046"/>
          </a:xfrm>
        </p:grpSpPr>
        <p:sp>
          <p:nvSpPr>
            <p:cNvPr id="6" name="TextBox 6"/>
            <p:cNvSpPr txBox="1"/>
            <p:nvPr/>
          </p:nvSpPr>
          <p:spPr>
            <a:xfrm>
              <a:off x="0" y="-123825"/>
              <a:ext cx="9494311" cy="723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60"/>
                </a:lnSpc>
              </a:pPr>
              <a:r>
                <a:rPr lang="en-US" sz="3000" spc="270">
                  <a:solidFill>
                    <a:srgbClr val="4D4A46"/>
                  </a:solidFill>
                  <a:latin typeface="Aileron Regular Italics"/>
                </a:rPr>
                <a:t>Email Address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624318"/>
              <a:ext cx="9494311" cy="14247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50"/>
                </a:lnSpc>
              </a:pPr>
              <a:r>
                <a:rPr lang="en-US" sz="2600" spc="130">
                  <a:solidFill>
                    <a:srgbClr val="4D4A46"/>
                  </a:solidFill>
                  <a:latin typeface="Aileron Regular"/>
                </a:rPr>
                <a:t>heena.karavadra@le.ac.uk</a:t>
              </a:r>
            </a:p>
            <a:p>
              <a:pPr>
                <a:lnSpc>
                  <a:spcPts val="4550"/>
                </a:lnSpc>
              </a:pPr>
              <a:r>
                <a:rPr lang="en-US" sz="2600" spc="130">
                  <a:solidFill>
                    <a:srgbClr val="4D4A46"/>
                  </a:solidFill>
                  <a:latin typeface="Aileron Regular"/>
                </a:rPr>
                <a:t>hlc48@le.ac.uk</a:t>
              </a:r>
            </a:p>
          </p:txBody>
        </p:sp>
      </p:grpSp>
      <p:pic>
        <p:nvPicPr>
          <p:cNvPr id="8" name="Picture 8" descr="Photo of David WIlson library"/>
          <p:cNvPicPr>
            <a:picLocks noChangeAspect="1"/>
          </p:cNvPicPr>
          <p:nvPr/>
        </p:nvPicPr>
        <p:blipFill>
          <a:blip r:embed="rId2"/>
          <a:srcRect l="19624" b="69"/>
          <a:stretch>
            <a:fillRect/>
          </a:stretch>
        </p:blipFill>
        <p:spPr>
          <a:xfrm>
            <a:off x="8002809" y="0"/>
            <a:ext cx="12709330" cy="10551882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882076" y="2701386"/>
            <a:ext cx="7120733" cy="965285"/>
            <a:chOff x="0" y="0"/>
            <a:chExt cx="9494311" cy="1287046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123825"/>
              <a:ext cx="9494311" cy="723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60"/>
                </a:lnSpc>
              </a:pPr>
              <a:r>
                <a:rPr lang="en-US" sz="3000" spc="270">
                  <a:solidFill>
                    <a:srgbClr val="4D4A46"/>
                  </a:solidFill>
                  <a:latin typeface="Aileron Regular Italics"/>
                </a:rPr>
                <a:t>Website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624318"/>
              <a:ext cx="9494311" cy="6627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50"/>
                </a:lnSpc>
              </a:pPr>
              <a:r>
                <a:rPr lang="en-US" sz="2600" spc="130">
                  <a:solidFill>
                    <a:srgbClr val="4D4A46"/>
                  </a:solidFill>
                  <a:latin typeface="Aileron Regular"/>
                </a:rPr>
                <a:t>readatleicester.le.ac.uk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4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weet about LGBT+ history month&#10;Tweet about giving out books at open days&#10;Tweet about The Good Immigrant author event" title="Screen shots of David Wilson library tweets about Read at Leicester event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12093" y="-77425"/>
            <a:ext cx="6187854" cy="5378396"/>
          </a:xfrm>
          <a:prstGeom prst="rect">
            <a:avLst/>
          </a:prstGeom>
        </p:spPr>
      </p:pic>
      <p:pic>
        <p:nvPicPr>
          <p:cNvPr id="3" name="Picture 3" descr="Tweet about LGBT+ history month&#10;Tweet about giving out books at open days&#10;Tweet about The Good Immigrant author event" title="Screen shots of David Wilson library tweets about Read at Leicester event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986682" y="0"/>
            <a:ext cx="6314635" cy="10287000"/>
          </a:xfrm>
          <a:prstGeom prst="rect">
            <a:avLst/>
          </a:prstGeom>
        </p:spPr>
      </p:pic>
      <p:pic>
        <p:nvPicPr>
          <p:cNvPr id="4" name="Picture 4" descr="Tweet about LGBT+ history month&#10;Tweet about giving out books at open days&#10;Tweet about The Good Immigrant author event" title="Screen shots of David Wilson library tweets about Read at Leicester events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4444386"/>
            <a:ext cx="6623712" cy="5842614"/>
          </a:xfrm>
          <a:prstGeom prst="rect">
            <a:avLst/>
          </a:prstGeom>
        </p:spPr>
      </p:pic>
      <p:pic>
        <p:nvPicPr>
          <p:cNvPr id="5" name="Picture 5" descr="Tweet about LGBT+ history month&#10;Tweet about giving out books at open days&#10;Tweet about The Good Immigrant author event" title="Screen shots of David Wilson library tweets about Read at Leicester events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041124" y="0"/>
            <a:ext cx="6246876" cy="5551021"/>
          </a:xfrm>
          <a:prstGeom prst="rect">
            <a:avLst/>
          </a:prstGeom>
        </p:spPr>
      </p:pic>
      <p:pic>
        <p:nvPicPr>
          <p:cNvPr id="6" name="Picture 6" descr="Tweet about LGBT+ history month&#10;Tweet about giving out books at open days&#10;Tweet about The Good Immigrant author event" title="Screen shots of David Wilson library tweets about Read at Leicester events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282379" y="5143500"/>
            <a:ext cx="6005621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4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ad at Leicester stand in the library foyer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584384" y="680916"/>
            <a:ext cx="6433038" cy="857738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19774" y="467095"/>
            <a:ext cx="9328401" cy="2062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3200" spc="160">
                <a:solidFill>
                  <a:srgbClr val="4D4A46"/>
                </a:solidFill>
                <a:latin typeface="Aileron Regular"/>
              </a:rPr>
              <a:t>Frontline staff engagement discussing the campaign and wellbeing study tips more generally</a:t>
            </a:r>
          </a:p>
        </p:txBody>
      </p:sp>
      <p:pic>
        <p:nvPicPr>
          <p:cNvPr id="4" name="Picture 4" descr="Read at Leicester stand in students union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700" y="2886060"/>
            <a:ext cx="8439824" cy="632986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4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hoto from the Good Immigrant author event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286500" y="1028700"/>
            <a:ext cx="10972800" cy="82296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74844" y="2969260"/>
            <a:ext cx="9328401" cy="4177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endParaRPr/>
          </a:p>
          <a:p>
            <a:pPr marL="528320" lvl="1" indent="-264160">
              <a:lnSpc>
                <a:spcPts val="5600"/>
              </a:lnSpc>
              <a:buFont typeface="Arial"/>
              <a:buChar char="•"/>
            </a:pPr>
            <a:r>
              <a:rPr lang="en-US" sz="3200" spc="160">
                <a:solidFill>
                  <a:srgbClr val="4D4A46"/>
                </a:solidFill>
                <a:latin typeface="Aileron Regular"/>
              </a:rPr>
              <a:t>Book clubs</a:t>
            </a:r>
          </a:p>
          <a:p>
            <a:pPr marL="528320" lvl="1" indent="-264160">
              <a:lnSpc>
                <a:spcPts val="5600"/>
              </a:lnSpc>
              <a:buFont typeface="Arial"/>
              <a:buChar char="•"/>
            </a:pPr>
            <a:r>
              <a:rPr lang="en-US" sz="3200" spc="160">
                <a:solidFill>
                  <a:srgbClr val="4D4A46"/>
                </a:solidFill>
                <a:latin typeface="Aileron Regular"/>
              </a:rPr>
              <a:t>Round table discussions</a:t>
            </a:r>
          </a:p>
          <a:p>
            <a:pPr marL="528320" lvl="1" indent="-264160">
              <a:lnSpc>
                <a:spcPts val="5600"/>
              </a:lnSpc>
              <a:buFont typeface="Arial"/>
              <a:buChar char="•"/>
            </a:pPr>
            <a:r>
              <a:rPr lang="en-US" sz="3200" spc="160">
                <a:solidFill>
                  <a:srgbClr val="4D4A46"/>
                </a:solidFill>
                <a:latin typeface="Aileron Regular"/>
              </a:rPr>
              <a:t>Walking tours</a:t>
            </a:r>
          </a:p>
          <a:p>
            <a:pPr marL="528320" lvl="1" indent="-264160">
              <a:lnSpc>
                <a:spcPts val="5600"/>
              </a:lnSpc>
              <a:buFont typeface="Arial"/>
              <a:buChar char="•"/>
            </a:pPr>
            <a:r>
              <a:rPr lang="en-US" sz="3200" spc="160">
                <a:solidFill>
                  <a:srgbClr val="4D4A46"/>
                </a:solidFill>
                <a:latin typeface="Aileron Regular"/>
              </a:rPr>
              <a:t>Author event</a:t>
            </a:r>
          </a:p>
          <a:p>
            <a:pPr>
              <a:lnSpc>
                <a:spcPts val="5600"/>
              </a:lnSpc>
            </a:pPr>
            <a:endParaRPr lang="en-US" sz="3200" spc="160">
              <a:solidFill>
                <a:srgbClr val="4D4A46"/>
              </a:solidFill>
              <a:latin typeface="Aileron Regular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4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hotos of the Kendrew Barracks discussing the Good Immigrant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6440" y="1424372"/>
            <a:ext cx="11397168" cy="8532474"/>
          </a:xfrm>
          <a:prstGeom prst="rect">
            <a:avLst/>
          </a:prstGeom>
        </p:spPr>
      </p:pic>
      <p:pic>
        <p:nvPicPr>
          <p:cNvPr id="3" name="Picture 3" descr="Photos of the Kendrew Barracks discussing the Good Immigrant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983231" y="1424372"/>
            <a:ext cx="5835279" cy="4253270"/>
          </a:xfrm>
          <a:prstGeom prst="rect">
            <a:avLst/>
          </a:prstGeom>
        </p:spPr>
      </p:pic>
      <p:pic>
        <p:nvPicPr>
          <p:cNvPr id="4" name="Picture 4" descr="Photos of the Kendrew Barracks discussing the Good Immigrant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983231" y="5677641"/>
            <a:ext cx="5835279" cy="427920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19774" y="375920"/>
            <a:ext cx="9328401" cy="652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3200" spc="160">
                <a:solidFill>
                  <a:srgbClr val="4D4A46"/>
                </a:solidFill>
                <a:latin typeface="Aileron Regular Bold"/>
              </a:rPr>
              <a:t>Outreach work with Kendrew Barracks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4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20768" y="3267707"/>
            <a:ext cx="9328401" cy="6291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8320" lvl="1" indent="-264160">
              <a:lnSpc>
                <a:spcPts val="5600"/>
              </a:lnSpc>
              <a:buFont typeface="Arial"/>
              <a:buChar char="•"/>
            </a:pPr>
            <a:r>
              <a:rPr lang="en-US" sz="3200" spc="160">
                <a:solidFill>
                  <a:srgbClr val="4D4A46"/>
                </a:solidFill>
                <a:latin typeface="Aileron Regular"/>
              </a:rPr>
              <a:t>There is no free book - budget restrictions</a:t>
            </a:r>
          </a:p>
          <a:p>
            <a:pPr marL="528320" lvl="1" indent="-264160">
              <a:lnSpc>
                <a:spcPts val="5600"/>
              </a:lnSpc>
              <a:buFont typeface="Arial"/>
              <a:buChar char="•"/>
            </a:pPr>
            <a:r>
              <a:rPr lang="en-US" sz="3200" spc="160">
                <a:solidFill>
                  <a:srgbClr val="4D4A46"/>
                </a:solidFill>
                <a:latin typeface="Aileron Regular"/>
              </a:rPr>
              <a:t>Campaign to encourage reading for pleasure as an aid to positive mental wellbeing and therefore their studies</a:t>
            </a:r>
          </a:p>
          <a:p>
            <a:pPr marL="528320" lvl="1" indent="-264160">
              <a:lnSpc>
                <a:spcPts val="5600"/>
              </a:lnSpc>
              <a:buFont typeface="Arial"/>
              <a:buChar char="•"/>
            </a:pPr>
            <a:r>
              <a:rPr lang="en-US" sz="3200" spc="160">
                <a:solidFill>
                  <a:srgbClr val="4D4A46"/>
                </a:solidFill>
                <a:latin typeface="Aileron Regular"/>
              </a:rPr>
              <a:t>Programme of events throughout the academic year - Read at Leicester Passport</a:t>
            </a:r>
          </a:p>
          <a:p>
            <a:pPr marL="528320" lvl="1" indent="-264160">
              <a:lnSpc>
                <a:spcPts val="5600"/>
              </a:lnSpc>
              <a:buFont typeface="Arial"/>
              <a:buChar char="•"/>
            </a:pPr>
            <a:r>
              <a:rPr lang="en-US" sz="3200" spc="160">
                <a:solidFill>
                  <a:srgbClr val="4D4A46"/>
                </a:solidFill>
                <a:latin typeface="Aileron Regular"/>
              </a:rPr>
              <a:t>Bringing students together across the naturally formed boarders of student experience</a:t>
            </a:r>
          </a:p>
        </p:txBody>
      </p:sp>
      <p:pic>
        <p:nvPicPr>
          <p:cNvPr id="3" name="Picture 3" descr="Photo of the Read at Leicester passport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087100" y="936851"/>
            <a:ext cx="6172200" cy="82296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18008" y="1028700"/>
            <a:ext cx="5757881" cy="2154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83"/>
              </a:lnSpc>
            </a:pPr>
            <a:r>
              <a:rPr lang="en-US" sz="7069" spc="212">
                <a:solidFill>
                  <a:srgbClr val="4D4A46"/>
                </a:solidFill>
                <a:latin typeface="Aileron Heavy"/>
              </a:rPr>
              <a:t>Current campaign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4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hotos of students playing video game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073202" y="0"/>
            <a:ext cx="7023310" cy="5267483"/>
          </a:xfrm>
          <a:prstGeom prst="rect">
            <a:avLst/>
          </a:prstGeom>
        </p:spPr>
      </p:pic>
      <p:pic>
        <p:nvPicPr>
          <p:cNvPr id="3" name="Picture 3" descr="Photos of students playing video game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73202" y="5019517"/>
            <a:ext cx="7023310" cy="5267483"/>
          </a:xfrm>
          <a:prstGeom prst="rect">
            <a:avLst/>
          </a:prstGeom>
        </p:spPr>
      </p:pic>
      <p:pic>
        <p:nvPicPr>
          <p:cNvPr id="4" name="Picture 4" descr="Photos of students playing video games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208639" y="5019517"/>
            <a:ext cx="7023310" cy="5267483"/>
          </a:xfrm>
          <a:prstGeom prst="rect">
            <a:avLst/>
          </a:prstGeom>
        </p:spPr>
      </p:pic>
      <p:pic>
        <p:nvPicPr>
          <p:cNvPr id="5" name="Picture 5" descr="Photos of students playing video games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208639" y="-93659"/>
            <a:ext cx="6982879" cy="523715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761191" y="498385"/>
            <a:ext cx="4320076" cy="652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3200" spc="160">
                <a:solidFill>
                  <a:srgbClr val="000000"/>
                </a:solidFill>
                <a:latin typeface="Aileron Regular Bold"/>
              </a:rPr>
              <a:t>Welcome tent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93795" y="1492830"/>
            <a:ext cx="5455435" cy="8406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8320" lvl="1" indent="-264160">
              <a:lnSpc>
                <a:spcPts val="5600"/>
              </a:lnSpc>
              <a:buFont typeface="Arial"/>
              <a:buChar char="•"/>
            </a:pPr>
            <a:r>
              <a:rPr lang="en-US" sz="3200" spc="160">
                <a:solidFill>
                  <a:srgbClr val="4D4A46"/>
                </a:solidFill>
                <a:latin typeface="Aileron Regular"/>
              </a:rPr>
              <a:t>Scrolling Story</a:t>
            </a:r>
          </a:p>
          <a:p>
            <a:pPr marL="528320" lvl="1" indent="-264160">
              <a:lnSpc>
                <a:spcPts val="5600"/>
              </a:lnSpc>
              <a:buFont typeface="Arial"/>
              <a:buChar char="•"/>
            </a:pPr>
            <a:r>
              <a:rPr lang="en-US" sz="3200" spc="160">
                <a:solidFill>
                  <a:srgbClr val="4D4A46"/>
                </a:solidFill>
                <a:latin typeface="Aileron Regular"/>
              </a:rPr>
              <a:t>Advertisement of events</a:t>
            </a:r>
          </a:p>
          <a:p>
            <a:pPr marL="528320" lvl="1" indent="-264160">
              <a:lnSpc>
                <a:spcPts val="5600"/>
              </a:lnSpc>
              <a:buFont typeface="Arial"/>
              <a:buChar char="•"/>
            </a:pPr>
            <a:r>
              <a:rPr lang="en-US" sz="3200" spc="160">
                <a:solidFill>
                  <a:srgbClr val="4D4A46"/>
                </a:solidFill>
                <a:latin typeface="Aileron Regular"/>
              </a:rPr>
              <a:t>Games console set up to draw people in (it was relevant though!)</a:t>
            </a:r>
          </a:p>
          <a:p>
            <a:pPr marL="528320" lvl="1" indent="-264160">
              <a:lnSpc>
                <a:spcPts val="5600"/>
              </a:lnSpc>
              <a:buFont typeface="Arial"/>
              <a:buChar char="•"/>
            </a:pPr>
            <a:r>
              <a:rPr lang="en-US" sz="3200" spc="160">
                <a:solidFill>
                  <a:srgbClr val="4D4A46"/>
                </a:solidFill>
                <a:latin typeface="Aileron Regular"/>
              </a:rPr>
              <a:t>Opportunity to cascade further library information</a:t>
            </a:r>
          </a:p>
          <a:p>
            <a:pPr marL="528320" lvl="1" indent="-264160">
              <a:lnSpc>
                <a:spcPts val="5600"/>
              </a:lnSpc>
              <a:buFont typeface="Arial"/>
              <a:buChar char="•"/>
            </a:pPr>
            <a:r>
              <a:rPr lang="en-US" sz="3200" spc="160">
                <a:solidFill>
                  <a:srgbClr val="4D4A46"/>
                </a:solidFill>
                <a:latin typeface="Aileron Regular"/>
              </a:rPr>
              <a:t>Good opportunity to have frontline staff engaging positively with students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4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hotos of the Never-ending scrolling story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4030910"/>
            <a:ext cx="8892548" cy="6669411"/>
          </a:xfrm>
          <a:prstGeom prst="rect">
            <a:avLst/>
          </a:prstGeom>
        </p:spPr>
      </p:pic>
      <p:pic>
        <p:nvPicPr>
          <p:cNvPr id="3" name="Picture 3" descr="Photos of the Never-ending scrolling story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892548" y="-94295"/>
            <a:ext cx="9395452" cy="704658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17362" y="308908"/>
            <a:ext cx="8057823" cy="3472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3200" spc="160">
                <a:solidFill>
                  <a:srgbClr val="4D4A46"/>
                </a:solidFill>
                <a:latin typeface="Aileron Regular Bold"/>
              </a:rPr>
              <a:t>The Never-ending Scrolling Story</a:t>
            </a:r>
          </a:p>
          <a:p>
            <a:pPr marL="528320" lvl="1" indent="-264160">
              <a:lnSpc>
                <a:spcPts val="5600"/>
              </a:lnSpc>
              <a:buFont typeface="Arial"/>
              <a:buChar char="•"/>
            </a:pPr>
            <a:r>
              <a:rPr lang="en-US" sz="3200" spc="160">
                <a:solidFill>
                  <a:srgbClr val="4D4A46"/>
                </a:solidFill>
                <a:latin typeface="Aileron Regular"/>
              </a:rPr>
              <a:t>Contributed to by numerous people across the University</a:t>
            </a:r>
          </a:p>
          <a:p>
            <a:pPr marL="528320" lvl="1" indent="-264160">
              <a:lnSpc>
                <a:spcPts val="5600"/>
              </a:lnSpc>
              <a:buFont typeface="Arial"/>
              <a:buChar char="•"/>
            </a:pPr>
            <a:r>
              <a:rPr lang="en-US" sz="3200" spc="160">
                <a:solidFill>
                  <a:srgbClr val="4D4A46"/>
                </a:solidFill>
                <a:latin typeface="Aileron Regular"/>
              </a:rPr>
              <a:t>Everyone's voice has the opportunity to be heard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685854" y="7655245"/>
            <a:ext cx="8131810" cy="2062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3200" spc="160">
                <a:solidFill>
                  <a:srgbClr val="000000"/>
                </a:solidFill>
                <a:latin typeface="Aileron Regular"/>
              </a:rPr>
              <a:t>Will be published on the Read at Leicester website in April</a:t>
            </a:r>
          </a:p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3200" spc="160">
                <a:solidFill>
                  <a:srgbClr val="000000"/>
                </a:solidFill>
                <a:latin typeface="Aileron Regular Bold"/>
              </a:rPr>
              <a:t>readatleicester.le.ac.uk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E0F3D251C89446B75DB89CE14E3EA4" ma:contentTypeVersion="4" ma:contentTypeDescription="Create a new document." ma:contentTypeScope="" ma:versionID="057f23ca7754395f4edbbb49e5165be2">
  <xsd:schema xmlns:xsd="http://www.w3.org/2001/XMLSchema" xmlns:xs="http://www.w3.org/2001/XMLSchema" xmlns:p="http://schemas.microsoft.com/office/2006/metadata/properties" xmlns:ns2="16ff7e0e-ace3-4dfc-9cd2-7b1169d32197" xmlns:ns3="6ab3ada6-6cc4-4ec2-bd9f-de139cdef869" targetNamespace="http://schemas.microsoft.com/office/2006/metadata/properties" ma:root="true" ma:fieldsID="644ee45e01562e47f45f7854ab46e0bf" ns2:_="" ns3:_="">
    <xsd:import namespace="16ff7e0e-ace3-4dfc-9cd2-7b1169d32197"/>
    <xsd:import namespace="6ab3ada6-6cc4-4ec2-bd9f-de139cdef86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ff7e0e-ace3-4dfc-9cd2-7b1169d321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b3ada6-6cc4-4ec2-bd9f-de139cdef86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9EB6260-0B56-4461-92D7-69DC8161F414}">
  <ds:schemaRefs>
    <ds:schemaRef ds:uri="16ff7e0e-ace3-4dfc-9cd2-7b1169d32197"/>
    <ds:schemaRef ds:uri="http://schemas.microsoft.com/office/2006/documentManagement/types"/>
    <ds:schemaRef ds:uri="http://schemas.microsoft.com/office/infopath/2007/PartnerControls"/>
    <ds:schemaRef ds:uri="6ab3ada6-6cc4-4ec2-bd9f-de139cdef869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2B64FC4-0448-476F-A815-474003C9838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8CFB3DF-9A88-43F2-9CF8-33A9760A9DF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6ff7e0e-ace3-4dfc-9cd2-7b1169d32197"/>
    <ds:schemaRef ds:uri="6ab3ada6-6cc4-4ec2-bd9f-de139cdef86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358</Words>
  <Application>Microsoft Office PowerPoint</Application>
  <PresentationFormat>Custom</PresentationFormat>
  <Paragraphs>72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Calibri</vt:lpstr>
      <vt:lpstr>Aileron Heavy Bold</vt:lpstr>
      <vt:lpstr>Aileron Regular</vt:lpstr>
      <vt:lpstr>Aileron Regular Italics</vt:lpstr>
      <vt:lpstr>Aileron Heavy</vt:lpstr>
      <vt:lpstr>Aileron Regular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Read at Leicester</dc:title>
  <dc:creator>Loughran, Helen</dc:creator>
  <cp:lastModifiedBy>Loughran, Helen</cp:lastModifiedBy>
  <cp:revision>13</cp:revision>
  <dcterms:created xsi:type="dcterms:W3CDTF">2006-08-16T00:00:00Z</dcterms:created>
  <dcterms:modified xsi:type="dcterms:W3CDTF">2020-02-07T10:47:27Z</dcterms:modified>
  <dc:identifier>DADpx3fx2t0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0x01010035E0F3D251C89446B75DB89CE14E3EA4</vt:lpwstr>
  </property>
</Properties>
</file>