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57" r:id="rId7"/>
    <p:sldId id="283" r:id="rId8"/>
    <p:sldId id="258" r:id="rId9"/>
    <p:sldId id="268" r:id="rId10"/>
    <p:sldId id="269" r:id="rId11"/>
    <p:sldId id="270" r:id="rId12"/>
    <p:sldId id="271" r:id="rId13"/>
    <p:sldId id="262" r:id="rId14"/>
    <p:sldId id="272" r:id="rId15"/>
    <p:sldId id="277" r:id="rId16"/>
    <p:sldId id="278" r:id="rId17"/>
    <p:sldId id="259" r:id="rId18"/>
    <p:sldId id="274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0E636-41E6-CB54-9026-7D3206DA25EC}" v="17" dt="2020-01-28T14:30:1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>
                <a:solidFill>
                  <a:sysClr val="windowText" lastClr="000000"/>
                </a:solidFill>
              </a:rPr>
              <a:t>Total books repaired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books repaired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Sept 2018 - Aug 2019</c:v>
                </c:pt>
                <c:pt idx="1">
                  <c:v>Sept 2017 – Aug 2018</c:v>
                </c:pt>
                <c:pt idx="2">
                  <c:v>Sept 2016 – Aug 2017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1904</c:v>
                </c:pt>
                <c:pt idx="1">
                  <c:v>1878</c:v>
                </c:pt>
                <c:pt idx="2">
                  <c:v>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A-4875-9305-E8E70C16EF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04838680"/>
        <c:axId val="304839072"/>
        <c:axId val="0"/>
      </c:bar3DChart>
      <c:catAx>
        <c:axId val="30483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39072"/>
        <c:crosses val="autoZero"/>
        <c:auto val="1"/>
        <c:lblAlgn val="ctr"/>
        <c:lblOffset val="100"/>
        <c:noMultiLvlLbl val="0"/>
      </c:catAx>
      <c:valAx>
        <c:axId val="304839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483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9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7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3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0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9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4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A12E-C2B5-46C8-AF30-02B553E4851D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E3B8-C6D5-4F74-9705-C98500399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4660" r="4109" b="23113"/>
          <a:stretch/>
        </p:blipFill>
        <p:spPr bwMode="auto">
          <a:xfrm>
            <a:off x="63500" y="9442"/>
            <a:ext cx="12128500" cy="1681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9443"/>
            <a:ext cx="10807700" cy="1681244"/>
          </a:xfrm>
        </p:spPr>
        <p:txBody>
          <a:bodyPr>
            <a:normAutofit/>
          </a:bodyPr>
          <a:lstStyle/>
          <a:p>
            <a:r>
              <a:rPr lang="en-GB" sz="7500" b="1" dirty="0">
                <a:latin typeface="+mn-lt"/>
                <a:cs typeface="Times New Roman" panose="02020603050405020304" pitchFamily="18" charset="0"/>
              </a:rPr>
              <a:t>Help Stop Book Damage</a:t>
            </a:r>
            <a:endParaRPr lang="en-GB" sz="75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58451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21581" r="5141" b="6054"/>
          <a:stretch/>
        </p:blipFill>
        <p:spPr>
          <a:xfrm>
            <a:off x="2062163" y="1584522"/>
            <a:ext cx="7779406" cy="4366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2400" y="1584522"/>
            <a:ext cx="4318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@ Senate House Library</a:t>
            </a:r>
          </a:p>
          <a:p>
            <a:r>
              <a:rPr lang="en-GB" sz="3200" b="1" dirty="0"/>
              <a:t>    University of London</a:t>
            </a:r>
          </a:p>
        </p:txBody>
      </p:sp>
    </p:spTree>
    <p:extLst>
      <p:ext uri="{BB962C8B-B14F-4D97-AF65-F5344CB8AC3E}">
        <p14:creationId xmlns:p14="http://schemas.microsoft.com/office/powerpoint/2010/main" val="31048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58800"/>
            <a:ext cx="10756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u="sng" dirty="0"/>
              <a:t>We also: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Created a library account for damaged books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Composed procedures for staff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Designed an email template to send to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Included the campaign in library inductions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Keep information updated </a:t>
            </a:r>
          </a:p>
          <a:p>
            <a:endParaRPr lang="en-GB" sz="2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5888038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7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900738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800" y="0"/>
            <a:ext cx="722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cs typeface="Arial" panose="020B0604020202020204" pitchFamily="34" charset="0"/>
              </a:rPr>
              <a:t>Issues we face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800" y="1104563"/>
            <a:ext cx="1153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+mj-lt"/>
              </a:rPr>
              <a:t>How we gather data: malicious damage vs repairs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14593"/>
              </p:ext>
            </p:extLst>
          </p:nvPr>
        </p:nvGraphicFramePr>
        <p:xfrm>
          <a:off x="2563586" y="2080823"/>
          <a:ext cx="8922883" cy="520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129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04" y="31520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How to identify responsibility for the book damage 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37147" r="6088" b="30469"/>
          <a:stretch/>
        </p:blipFill>
        <p:spPr>
          <a:xfrm>
            <a:off x="507704" y="1257300"/>
            <a:ext cx="10825833" cy="3251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704" y="4924931"/>
            <a:ext cx="12097954" cy="965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“These books were already like this when I took them out on loan 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5" y="5890131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0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72" y="819149"/>
            <a:ext cx="10515600" cy="993776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latin typeface="+mn-lt"/>
              </a:rPr>
              <a:t>Results of the campaign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472" y="2019300"/>
            <a:ext cx="10633528" cy="3390899"/>
          </a:xfrm>
        </p:spPr>
        <p:txBody>
          <a:bodyPr>
            <a:noAutofit/>
          </a:bodyPr>
          <a:lstStyle/>
          <a:p>
            <a:pPr marL="457200" indent="-457200"/>
            <a:r>
              <a:rPr lang="en-GB" sz="3200" dirty="0">
                <a:cs typeface="Arial" panose="020B0604020202020204" pitchFamily="34" charset="0"/>
              </a:rPr>
              <a:t>Savings in money and staff time</a:t>
            </a:r>
          </a:p>
          <a:p>
            <a:pPr marL="457200" indent="-457200"/>
            <a:r>
              <a:rPr lang="en-GB" sz="3200" dirty="0">
                <a:cs typeface="Arial" panose="020B0604020202020204" pitchFamily="34" charset="0"/>
              </a:rPr>
              <a:t>Increased awareness of the consequences of book damage</a:t>
            </a:r>
          </a:p>
          <a:p>
            <a:pPr marL="457200" indent="-457200"/>
            <a:r>
              <a:rPr lang="en-GB" sz="3200" dirty="0">
                <a:cs typeface="Arial" panose="020B0604020202020204" pitchFamily="34" charset="0"/>
              </a:rPr>
              <a:t>Working on the campaign brought staff from different departments together</a:t>
            </a:r>
          </a:p>
          <a:p>
            <a:pPr marL="457200" indent="-457200"/>
            <a:r>
              <a:rPr lang="en-GB" sz="3200" dirty="0">
                <a:cs typeface="Arial" panose="020B0604020202020204" pitchFamily="34" charset="0"/>
              </a:rPr>
              <a:t>Readers appreciate that we are working to prevent book damage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980112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84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Summary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2" y="58451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4545" y="1873251"/>
            <a:ext cx="9960655" cy="3371849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We started the project because t</a:t>
            </a:r>
            <a:r>
              <a:rPr lang="en-GB" sz="3200" dirty="0">
                <a:ea typeface="+mj-ea"/>
                <a:cs typeface="Arial" panose="020B0604020202020204" pitchFamily="34" charset="0"/>
              </a:rPr>
              <a:t>oo many books were returned in a bad condition</a:t>
            </a:r>
          </a:p>
          <a:p>
            <a:r>
              <a:rPr lang="en-GB" sz="3200" dirty="0"/>
              <a:t>We started publicity campaign to increase awareness  </a:t>
            </a:r>
          </a:p>
          <a:p>
            <a:r>
              <a:rPr lang="en-GB" sz="3200" dirty="0"/>
              <a:t>Difficulties we face are mainly around how to collect data and how to identify responsibility </a:t>
            </a:r>
          </a:p>
          <a:p>
            <a:r>
              <a:rPr lang="en-GB" sz="3200" dirty="0"/>
              <a:t>Results of the campaign are evident in lower number of books returned in a bad condition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55" y="1379577"/>
            <a:ext cx="119761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800" dirty="0">
              <a:ea typeface="Calibri" panose="020F0502020204030204" pitchFamily="34" charset="0"/>
            </a:endParaRPr>
          </a:p>
          <a:p>
            <a:r>
              <a:rPr lang="en-GB" sz="3200" dirty="0"/>
              <a:t>“I think this is really good, and it is long overdue!”</a:t>
            </a:r>
          </a:p>
          <a:p>
            <a:r>
              <a:rPr lang="en-GB" sz="2800" dirty="0"/>
              <a:t>							- </a:t>
            </a:r>
            <a:r>
              <a:rPr lang="en-GB" sz="2400" dirty="0"/>
              <a:t>library supervisor</a:t>
            </a:r>
          </a:p>
          <a:p>
            <a:endParaRPr lang="en-GB" sz="1200" dirty="0"/>
          </a:p>
          <a:p>
            <a:r>
              <a:rPr lang="en-GB" sz="3200" dirty="0"/>
              <a:t>“This is great. I think you’re right to keep it succinct and catchy and I think you’ve covered most things.” </a:t>
            </a:r>
          </a:p>
          <a:p>
            <a:r>
              <a:rPr lang="en-GB" sz="2800" dirty="0"/>
              <a:t>							- </a:t>
            </a:r>
            <a:r>
              <a:rPr lang="en-GB" sz="2400" dirty="0"/>
              <a:t>senior conservator</a:t>
            </a:r>
          </a:p>
          <a:p>
            <a:endParaRPr lang="en-GB" sz="1200" dirty="0"/>
          </a:p>
          <a:p>
            <a:pPr>
              <a:spcAft>
                <a:spcPts val="0"/>
              </a:spcAft>
            </a:pPr>
            <a:r>
              <a:rPr lang="en-GB" sz="3200" dirty="0">
                <a:ea typeface="Calibri" panose="020F0502020204030204" pitchFamily="34" charset="0"/>
              </a:rPr>
              <a:t>“I particularly like the display case with the defaced pages! I hope our researchers will take that on board.”</a:t>
            </a:r>
          </a:p>
          <a:p>
            <a:pPr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</a:rPr>
              <a:t>							- </a:t>
            </a:r>
            <a:r>
              <a:rPr lang="en-GB" sz="2400" dirty="0">
                <a:ea typeface="Calibri" panose="020F0502020204030204" pitchFamily="34" charset="0"/>
              </a:rPr>
              <a:t>subject librarian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5" y="5849483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75386" y="139700"/>
            <a:ext cx="10403814" cy="1612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latin typeface="+mn-lt"/>
              </a:rPr>
              <a:t>Damaged Books Campaign </a:t>
            </a:r>
            <a:br>
              <a:rPr lang="en-GB" sz="6000" b="1" dirty="0">
                <a:latin typeface="+mn-lt"/>
              </a:rPr>
            </a:br>
            <a:r>
              <a:rPr lang="en-GB" sz="6000" b="1" dirty="0">
                <a:latin typeface="+mn-lt"/>
              </a:rPr>
              <a:t>It’s worth it!</a:t>
            </a:r>
            <a:endParaRPr lang="en-GB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85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6" r="1938"/>
          <a:stretch/>
        </p:blipFill>
        <p:spPr bwMode="auto">
          <a:xfrm>
            <a:off x="2476500" y="3848100"/>
            <a:ext cx="68580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29" b="74386"/>
          <a:stretch/>
        </p:blipFill>
        <p:spPr bwMode="auto">
          <a:xfrm>
            <a:off x="2476500" y="1229290"/>
            <a:ext cx="6858000" cy="261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5" y="5849483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0050" y="236417"/>
            <a:ext cx="354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Thank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3350" y="6313003"/>
            <a:ext cx="41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Aleksandra.Piotrowska@London.ac.uk</a:t>
            </a:r>
          </a:p>
        </p:txBody>
      </p:sp>
    </p:spTree>
    <p:extLst>
      <p:ext uri="{BB962C8B-B14F-4D97-AF65-F5344CB8AC3E}">
        <p14:creationId xmlns:p14="http://schemas.microsoft.com/office/powerpoint/2010/main" val="326078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b="1" dirty="0">
                <a:latin typeface="+mn-lt"/>
              </a:rPr>
              <a:t>Damaged Books Campaign </a:t>
            </a:r>
            <a:br>
              <a:rPr lang="en-GB" sz="5400" b="1" dirty="0">
                <a:latin typeface="+mn-lt"/>
              </a:rPr>
            </a:br>
            <a:r>
              <a:rPr lang="en-GB" sz="5400" b="1" dirty="0">
                <a:latin typeface="+mn-lt"/>
              </a:rPr>
              <a:t>It’s worth it!</a:t>
            </a:r>
            <a:endParaRPr lang="en-GB" sz="54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156" y="1847777"/>
            <a:ext cx="5172529" cy="3724102"/>
          </a:xfrm>
        </p:spPr>
        <p:txBody>
          <a:bodyPr/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“Please accept my sincere apologies -- and thank you very much for bringing this to my attention.”</a:t>
            </a:r>
          </a:p>
          <a:p>
            <a:pPr marL="0" indent="0">
              <a:buNone/>
            </a:pPr>
            <a:endParaRPr lang="en-GB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“I will most certainly avoid this practice in future”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85" y="1825625"/>
            <a:ext cx="2810315" cy="3746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7" y="5832628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63029" y="4356100"/>
            <a:ext cx="736600" cy="4445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21300" y="2763044"/>
            <a:ext cx="774700" cy="5207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066801"/>
            <a:ext cx="8864600" cy="149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Aleksandra Piotrowska </a:t>
            </a:r>
          </a:p>
          <a:p>
            <a:pPr marL="0" indent="0">
              <a:buNone/>
            </a:pPr>
            <a:r>
              <a:rPr lang="en-GB" sz="4000" dirty="0"/>
              <a:t>Library Assistant at Senate House Library</a:t>
            </a:r>
          </a:p>
          <a:p>
            <a:pPr marL="0" indent="0">
              <a:buNone/>
            </a:pPr>
            <a:endParaRPr lang="en-GB" sz="1600" b="1" u="sng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1" y="5913028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r="1" b="19495"/>
          <a:stretch/>
        </p:blipFill>
        <p:spPr>
          <a:xfrm>
            <a:off x="4492347" y="2802228"/>
            <a:ext cx="5845453" cy="31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4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00" y="1143000"/>
            <a:ext cx="1028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u="sng" dirty="0"/>
              <a:t>Things we’ll cover:</a:t>
            </a:r>
          </a:p>
          <a:p>
            <a:endParaRPr lang="en-GB" sz="900" b="1" u="sng" dirty="0"/>
          </a:p>
          <a:p>
            <a:endParaRPr lang="en-GB" sz="900" b="1" u="sng" dirty="0"/>
          </a:p>
          <a:p>
            <a:endParaRPr lang="en-GB" sz="900" b="1" u="sng" dirty="0"/>
          </a:p>
          <a:p>
            <a:endParaRPr lang="en-GB" sz="9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Help Stop Book Damage – why we started the campaign?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we did to make it happen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Issues that come with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Results of the campaign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1" y="5913028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3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41301"/>
            <a:ext cx="11188700" cy="1449388"/>
          </a:xfrm>
        </p:spPr>
        <p:txBody>
          <a:bodyPr>
            <a:normAutofit fontScale="90000"/>
          </a:bodyPr>
          <a:lstStyle/>
          <a:p>
            <a:br>
              <a:rPr lang="en-GB" sz="6600" b="1" dirty="0">
                <a:latin typeface="+mn-lt"/>
              </a:rPr>
            </a:br>
            <a:r>
              <a:rPr lang="en-GB" sz="6700" b="1" dirty="0">
                <a:latin typeface="+mn-lt"/>
              </a:rPr>
              <a:t>Why we started the campaign?</a:t>
            </a:r>
            <a:br>
              <a:rPr lang="en-GB" sz="6600" b="1" dirty="0">
                <a:latin typeface="+mn-lt"/>
              </a:rPr>
            </a:br>
            <a:endParaRPr lang="en-GB" sz="6600" b="1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8451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-584" r="-1003" b="35425"/>
          <a:stretch/>
        </p:blipFill>
        <p:spPr>
          <a:xfrm>
            <a:off x="1026434" y="2042660"/>
            <a:ext cx="5860443" cy="28232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07" y="1448934"/>
            <a:ext cx="3546021" cy="47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8090"/>
          <a:stretch/>
        </p:blipFill>
        <p:spPr>
          <a:xfrm>
            <a:off x="946604" y="1224340"/>
            <a:ext cx="5098665" cy="401713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8197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2" y="821519"/>
            <a:ext cx="391500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7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8197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656" y="229433"/>
            <a:ext cx="3915000" cy="52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16667"/>
          <a:stretch/>
        </p:blipFill>
        <p:spPr>
          <a:xfrm>
            <a:off x="6567486" y="824066"/>
            <a:ext cx="4616569" cy="51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13" y="1244015"/>
            <a:ext cx="3567402" cy="504551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8705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025" y="292714"/>
            <a:ext cx="680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What we did?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7455" y="4306239"/>
            <a:ext cx="401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Poster</a:t>
            </a:r>
            <a:r>
              <a:rPr lang="en-GB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6111" r="31728" b="5741"/>
          <a:stretch/>
        </p:blipFill>
        <p:spPr>
          <a:xfrm rot="739485">
            <a:off x="3899273" y="1807230"/>
            <a:ext cx="1417544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0156" y="2099422"/>
            <a:ext cx="635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Bookmarks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79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4E0F153-4300-438B-BEC1-A20556A0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870575"/>
            <a:ext cx="1592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9" t="23579" r="2907" b="17304"/>
          <a:stretch/>
        </p:blipFill>
        <p:spPr>
          <a:xfrm>
            <a:off x="649968" y="2115562"/>
            <a:ext cx="6248400" cy="3146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968" y="1340494"/>
            <a:ext cx="635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Web page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9662" y="471190"/>
            <a:ext cx="402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Display Cabinet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62" y="1304418"/>
            <a:ext cx="3915000" cy="52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567" y="163413"/>
            <a:ext cx="680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What we did?</a:t>
            </a:r>
          </a:p>
        </p:txBody>
      </p:sp>
    </p:spTree>
    <p:extLst>
      <p:ext uri="{BB962C8B-B14F-4D97-AF65-F5344CB8AC3E}">
        <p14:creationId xmlns:p14="http://schemas.microsoft.com/office/powerpoint/2010/main" val="32281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0F3D251C89446B75DB89CE14E3EA4" ma:contentTypeVersion="4" ma:contentTypeDescription="Create a new document." ma:contentTypeScope="" ma:versionID="057f23ca7754395f4edbbb49e5165be2">
  <xsd:schema xmlns:xsd="http://www.w3.org/2001/XMLSchema" xmlns:xs="http://www.w3.org/2001/XMLSchema" xmlns:p="http://schemas.microsoft.com/office/2006/metadata/properties" xmlns:ns2="16ff7e0e-ace3-4dfc-9cd2-7b1169d32197" xmlns:ns3="6ab3ada6-6cc4-4ec2-bd9f-de139cdef869" targetNamespace="http://schemas.microsoft.com/office/2006/metadata/properties" ma:root="true" ma:fieldsID="644ee45e01562e47f45f7854ab46e0bf" ns2:_="" ns3:_="">
    <xsd:import namespace="16ff7e0e-ace3-4dfc-9cd2-7b1169d32197"/>
    <xsd:import namespace="6ab3ada6-6cc4-4ec2-bd9f-de139cdef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f7e0e-ace3-4dfc-9cd2-7b1169d32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3ada6-6cc4-4ec2-bd9f-de139cdef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8D491-BB94-4ECF-977A-7615CD6FE1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03F5B-EE8C-44CD-8020-E77FC8180F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16ff7e0e-ace3-4dfc-9cd2-7b1169d32197"/>
    <ds:schemaRef ds:uri="http://purl.org/dc/elements/1.1/"/>
    <ds:schemaRef ds:uri="http://www.w3.org/XML/1998/namespace"/>
    <ds:schemaRef ds:uri="http://schemas.microsoft.com/office/infopath/2007/PartnerControls"/>
    <ds:schemaRef ds:uri="6ab3ada6-6cc4-4ec2-bd9f-de139cdef86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E45CEC-5494-43BB-9952-92DD91BDD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f7e0e-ace3-4dfc-9cd2-7b1169d32197"/>
    <ds:schemaRef ds:uri="6ab3ada6-6cc4-4ec2-bd9f-de139cdef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287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Help Stop Book Damage</vt:lpstr>
      <vt:lpstr>Damaged Books Campaign  It’s worth it!</vt:lpstr>
      <vt:lpstr>PowerPoint Presentation</vt:lpstr>
      <vt:lpstr>PowerPoint Presentation</vt:lpstr>
      <vt:lpstr> Why we started the campaign?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identify responsibility for the book damage  </vt:lpstr>
      <vt:lpstr>Results of the campaign  </vt:lpstr>
      <vt:lpstr>Summary</vt:lpstr>
      <vt:lpstr>PowerPoint Presentation</vt:lpstr>
      <vt:lpstr>PowerPoint Presentation</vt:lpstr>
    </vt:vector>
  </TitlesOfParts>
  <Company>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Stop Book Damage</dc:title>
  <dc:creator>Aleksandra Piotrowska</dc:creator>
  <cp:lastModifiedBy>Loughran, Helen</cp:lastModifiedBy>
  <cp:revision>169</cp:revision>
  <dcterms:created xsi:type="dcterms:W3CDTF">2019-12-13T11:25:15Z</dcterms:created>
  <dcterms:modified xsi:type="dcterms:W3CDTF">2020-02-07T10:45:22Z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0x01010035E0F3D251C89446B75DB89CE14E3EA4</vt:lpwstr>
  </property>
</Properties>
</file>