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0" r:id="rId7"/>
    <p:sldId id="258" r:id="rId8"/>
    <p:sldId id="259" r:id="rId9"/>
    <p:sldId id="260" r:id="rId10"/>
    <p:sldId id="261" r:id="rId11"/>
    <p:sldId id="262" r:id="rId12"/>
    <p:sldId id="263" r:id="rId13"/>
    <p:sldId id="26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D54292-9D32-4EFC-6A47-49C90C806DE4}" v="246" dt="2021-03-24T14:07:44.481"/>
    <p1510:client id="{7CB0FD91-76F2-2697-625E-87888B2753D8}" v="91" dt="2021-03-24T14:29:58.682"/>
    <p1510:client id="{DB34BE31-7DAB-1F28-075A-ADCD888D426E}" v="81" dt="2021-03-26T10:34:27.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63072" y="263071"/>
            <a:ext cx="11615890" cy="6286010"/>
          </a:xfrm>
          <a:prstGeom prst="rect">
            <a:avLst/>
          </a:prstGeom>
          <a:solidFill>
            <a:srgbClr val="28333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283335"/>
              </a:solidFill>
            </a:endParaRPr>
          </a:p>
        </p:txBody>
      </p:sp>
      <p:sp>
        <p:nvSpPr>
          <p:cNvPr id="2" name="Title 1"/>
          <p:cNvSpPr>
            <a:spLocks noGrp="1"/>
          </p:cNvSpPr>
          <p:nvPr>
            <p:ph type="ctrTitle"/>
          </p:nvPr>
        </p:nvSpPr>
        <p:spPr>
          <a:xfrm>
            <a:off x="838200" y="1711154"/>
            <a:ext cx="10422924" cy="1199206"/>
          </a:xfrm>
        </p:spPr>
        <p:txBody>
          <a:bodyPr anchor="b">
            <a:normAutofit/>
          </a:bodyPr>
          <a:lstStyle>
            <a:lvl1pPr algn="ct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524000" y="3050102"/>
            <a:ext cx="9144000" cy="1134720"/>
          </a:xfr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538912"/>
            <a:ext cx="2743200" cy="319088"/>
          </a:xfrm>
        </p:spPr>
        <p:txBody>
          <a:bodyPr/>
          <a:lstStyle/>
          <a:p>
            <a:fld id="{0F932186-4477-422A-8817-1D981EADEC02}" type="datetimeFigureOut">
              <a:rPr lang="en-GB" smtClean="0"/>
              <a:t>29/03/2021</a:t>
            </a:fld>
            <a:endParaRPr lang="en-GB"/>
          </a:p>
        </p:txBody>
      </p:sp>
      <p:sp>
        <p:nvSpPr>
          <p:cNvPr id="5" name="Footer Placeholder 4"/>
          <p:cNvSpPr>
            <a:spLocks noGrp="1"/>
          </p:cNvSpPr>
          <p:nvPr>
            <p:ph type="ftr" sz="quarter" idx="11"/>
          </p:nvPr>
        </p:nvSpPr>
        <p:spPr>
          <a:xfrm>
            <a:off x="4038600" y="6538912"/>
            <a:ext cx="4114800" cy="319088"/>
          </a:xfrm>
        </p:spPr>
        <p:txBody>
          <a:bodyPr/>
          <a:lstStyle/>
          <a:p>
            <a:endParaRPr lang="en-GB"/>
          </a:p>
        </p:txBody>
      </p:sp>
      <p:sp>
        <p:nvSpPr>
          <p:cNvPr id="6" name="Slide Number Placeholder 5"/>
          <p:cNvSpPr>
            <a:spLocks noGrp="1"/>
          </p:cNvSpPr>
          <p:nvPr>
            <p:ph type="sldNum" sz="quarter" idx="12"/>
          </p:nvPr>
        </p:nvSpPr>
        <p:spPr>
          <a:xfrm>
            <a:off x="8610600" y="6538912"/>
            <a:ext cx="2743200" cy="319088"/>
          </a:xfrm>
        </p:spPr>
        <p:txBody>
          <a:bodyPr/>
          <a:lstStyle/>
          <a:p>
            <a:fld id="{576268BA-51E1-40A1-8A35-474934DB6901}" type="slidenum">
              <a:rPr lang="en-GB" smtClean="0"/>
              <a:t>‹#›</a:t>
            </a:fld>
            <a:endParaRPr lang="en-GB"/>
          </a:p>
        </p:txBody>
      </p:sp>
      <p:pic>
        <p:nvPicPr>
          <p:cNvPr id="8" name="Picture 7" descr="SALFORD LOGO_white.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34734" y="636890"/>
            <a:ext cx="1834249" cy="870634"/>
          </a:xfrm>
          <a:prstGeom prst="rect">
            <a:avLst/>
          </a:prstGeom>
        </p:spPr>
      </p:pic>
      <p:pic>
        <p:nvPicPr>
          <p:cNvPr id="9" name="Picture 8"/>
          <p:cNvPicPr>
            <a:picLocks noChangeAspect="1"/>
          </p:cNvPicPr>
          <p:nvPr/>
        </p:nvPicPr>
        <p:blipFill rotWithShape="1">
          <a:blip r:embed="rId3"/>
          <a:srcRect b="20069"/>
          <a:stretch/>
        </p:blipFill>
        <p:spPr>
          <a:xfrm>
            <a:off x="6418469" y="4569084"/>
            <a:ext cx="5460493" cy="1978066"/>
          </a:xfrm>
          <a:prstGeom prst="rect">
            <a:avLst/>
          </a:prstGeom>
        </p:spPr>
      </p:pic>
      <p:sp>
        <p:nvSpPr>
          <p:cNvPr id="10" name="TextBox 9"/>
          <p:cNvSpPr txBox="1"/>
          <p:nvPr/>
        </p:nvSpPr>
        <p:spPr>
          <a:xfrm>
            <a:off x="523102" y="5450422"/>
            <a:ext cx="3700162" cy="978729"/>
          </a:xfrm>
          <a:prstGeom prst="rect">
            <a:avLst/>
          </a:prstGeom>
          <a:noFill/>
        </p:spPr>
        <p:txBody>
          <a:bodyPr wrap="square" rtlCol="0">
            <a:spAutoFit/>
          </a:bodyPr>
          <a:lstStyle/>
          <a:p>
            <a:pPr>
              <a:lnSpc>
                <a:spcPct val="80000"/>
              </a:lnSpc>
            </a:pPr>
            <a:r>
              <a:rPr lang="en-US" sz="3600">
                <a:solidFill>
                  <a:srgbClr val="B50E20"/>
                </a:solidFill>
                <a:latin typeface="Arial" panose="020B0604020202020204" pitchFamily="34" charset="0"/>
                <a:cs typeface="Arial" panose="020B0604020202020204" pitchFamily="34" charset="0"/>
              </a:rPr>
              <a:t>BECOME </a:t>
            </a:r>
          </a:p>
          <a:p>
            <a:pPr>
              <a:lnSpc>
                <a:spcPct val="80000"/>
              </a:lnSpc>
            </a:pPr>
            <a:r>
              <a:rPr lang="en-US" sz="3600">
                <a:solidFill>
                  <a:srgbClr val="B50E20"/>
                </a:solidFill>
                <a:latin typeface="Arial" panose="020B0604020202020204" pitchFamily="34" charset="0"/>
                <a:cs typeface="Arial" panose="020B0604020202020204" pitchFamily="34" charset="0"/>
              </a:rPr>
              <a:t>UNSTOPPABLE</a:t>
            </a:r>
          </a:p>
        </p:txBody>
      </p:sp>
    </p:spTree>
    <p:extLst>
      <p:ext uri="{BB962C8B-B14F-4D97-AF65-F5344CB8AC3E}">
        <p14:creationId xmlns:p14="http://schemas.microsoft.com/office/powerpoint/2010/main" val="565533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32186-4477-422A-8817-1D981EADEC02}"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940449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1549" y="1515762"/>
            <a:ext cx="2628900" cy="466120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833051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32186-4477-422A-8817-1D981EADEC02}"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20133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20069"/>
          <a:stretch/>
        </p:blipFill>
        <p:spPr>
          <a:xfrm>
            <a:off x="8723870" y="5601668"/>
            <a:ext cx="3468130" cy="1256332"/>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932186-4477-422A-8817-1D981EADEC02}"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1074461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20069"/>
          <a:stretch/>
        </p:blipFill>
        <p:spPr>
          <a:xfrm>
            <a:off x="8723870" y="5601668"/>
            <a:ext cx="3468130" cy="1256332"/>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932186-4477-422A-8817-1D981EADEC02}" type="datetimeFigureOut">
              <a:rPr lang="en-GB" smtClean="0"/>
              <a:t>29/03/2021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1187453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20069"/>
          <a:stretch/>
        </p:blipFill>
        <p:spPr>
          <a:xfrm>
            <a:off x="8723870" y="5601668"/>
            <a:ext cx="3468130" cy="1256332"/>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932186-4477-422A-8817-1D981EADEC02}"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3089391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b="20069"/>
          <a:stretch/>
        </p:blipFill>
        <p:spPr>
          <a:xfrm>
            <a:off x="8723870" y="5601668"/>
            <a:ext cx="3468130" cy="1256332"/>
          </a:xfrm>
          <a:prstGeom prst="rect">
            <a:avLst/>
          </a:prstGeom>
        </p:spPr>
      </p:pic>
      <p:sp>
        <p:nvSpPr>
          <p:cNvPr id="2" name="Title 1"/>
          <p:cNvSpPr>
            <a:spLocks noGrp="1"/>
          </p:cNvSpPr>
          <p:nvPr>
            <p:ph type="title"/>
          </p:nvPr>
        </p:nvSpPr>
        <p:spPr>
          <a:xfrm>
            <a:off x="839788" y="365125"/>
            <a:ext cx="8559585"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932186-4477-422A-8817-1D981EADEC02}" type="datetimeFigureOut">
              <a:rPr lang="en-GB" smtClean="0"/>
              <a:t>29/03/2021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139582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20069"/>
          <a:stretch/>
        </p:blipFill>
        <p:spPr>
          <a:xfrm>
            <a:off x="8723870" y="5601668"/>
            <a:ext cx="3468130" cy="1256332"/>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932186-4477-422A-8817-1D981EADEC02}" type="datetimeFigureOut">
              <a:rPr lang="en-GB" smtClean="0"/>
              <a:t>29/03/2021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125559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32186-4477-422A-8817-1D981EADEC02}" type="datetimeFigureOut">
              <a:rPr lang="en-GB" smtClean="0"/>
              <a:t>29/03/2021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3776766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32186-4477-422A-8817-1D981EADEC02}"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323632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932186-4477-422A-8817-1D981EADEC02}" type="datetimeFigureOut">
              <a:rPr lang="en-GB" smtClean="0"/>
              <a:t>29/03/2021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6268BA-51E1-40A1-8A35-474934DB6901}" type="slidenum">
              <a:rPr lang="en-GB" smtClean="0"/>
              <a:t>‹#›</a:t>
            </a:fld>
            <a:endParaRPr lang="en-GB"/>
          </a:p>
        </p:txBody>
      </p:sp>
    </p:spTree>
    <p:extLst>
      <p:ext uri="{BB962C8B-B14F-4D97-AF65-F5344CB8AC3E}">
        <p14:creationId xmlns:p14="http://schemas.microsoft.com/office/powerpoint/2010/main" val="251874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852822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2186-4477-422A-8817-1D981EADEC02}" type="datetimeFigureOut">
              <a:rPr lang="en-GB" smtClean="0"/>
              <a:t>29/03/2021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6268BA-51E1-40A1-8A35-474934DB6901}" type="slidenum">
              <a:rPr lang="en-GB" smtClean="0"/>
              <a:t>‹#›</a:t>
            </a:fld>
            <a:endParaRPr lang="en-GB"/>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l="15232" t="12584" r="13611" b="16259"/>
          <a:stretch/>
        </p:blipFill>
        <p:spPr>
          <a:xfrm>
            <a:off x="9464848" y="365125"/>
            <a:ext cx="2039292" cy="1270685"/>
          </a:xfrm>
          <a:prstGeom prst="rect">
            <a:avLst/>
          </a:prstGeom>
        </p:spPr>
      </p:pic>
    </p:spTree>
    <p:extLst>
      <p:ext uri="{BB962C8B-B14F-4D97-AF65-F5344CB8AC3E}">
        <p14:creationId xmlns:p14="http://schemas.microsoft.com/office/powerpoint/2010/main" val="2855153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748B7-7D71-4712-8854-696B3BE05538}"/>
              </a:ext>
            </a:extLst>
          </p:cNvPr>
          <p:cNvSpPr>
            <a:spLocks noGrp="1"/>
          </p:cNvSpPr>
          <p:nvPr>
            <p:ph type="ctrTitle"/>
          </p:nvPr>
        </p:nvSpPr>
        <p:spPr/>
        <p:txBody>
          <a:bodyPr/>
          <a:lstStyle/>
          <a:p>
            <a:r>
              <a:rPr lang="en-GB"/>
              <a:t>Inspired from the sharp end</a:t>
            </a:r>
          </a:p>
        </p:txBody>
      </p:sp>
      <p:sp>
        <p:nvSpPr>
          <p:cNvPr id="3" name="Subtitle 2">
            <a:extLst>
              <a:ext uri="{FF2B5EF4-FFF2-40B4-BE49-F238E27FC236}">
                <a16:creationId xmlns:a16="http://schemas.microsoft.com/office/drawing/2014/main" id="{7DAEE1D6-5383-4EC1-BB2B-14368DCA97FA}"/>
              </a:ext>
            </a:extLst>
          </p:cNvPr>
          <p:cNvSpPr>
            <a:spLocks noGrp="1"/>
          </p:cNvSpPr>
          <p:nvPr>
            <p:ph type="subTitle" idx="1"/>
          </p:nvPr>
        </p:nvSpPr>
        <p:spPr/>
        <p:txBody>
          <a:bodyPr>
            <a:normAutofit fontScale="47500" lnSpcReduction="20000"/>
          </a:bodyPr>
          <a:lstStyle/>
          <a:p>
            <a:pPr fontAlgn="base"/>
            <a:r>
              <a:rPr lang="en-GB"/>
              <a:t>My name is Catherine Kenyon and I work as a Information Support Assistant at the University of Salford. I work in the Library Services team, on the frontline, and this presentation will discuss the re-opening of the library, management of health and safety and how we kept our staff and students safe over the past year</a:t>
            </a:r>
          </a:p>
          <a:p>
            <a:endParaRPr lang="en-GB"/>
          </a:p>
        </p:txBody>
      </p:sp>
    </p:spTree>
    <p:extLst>
      <p:ext uri="{BB962C8B-B14F-4D97-AF65-F5344CB8AC3E}">
        <p14:creationId xmlns:p14="http://schemas.microsoft.com/office/powerpoint/2010/main" val="2866913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4A0A-B1D9-47D3-AE85-70C95093A9B0}"/>
              </a:ext>
            </a:extLst>
          </p:cNvPr>
          <p:cNvSpPr>
            <a:spLocks noGrp="1"/>
          </p:cNvSpPr>
          <p:nvPr>
            <p:ph type="title"/>
          </p:nvPr>
        </p:nvSpPr>
        <p:spPr/>
        <p:txBody>
          <a:bodyPr/>
          <a:lstStyle/>
          <a:p>
            <a:r>
              <a:rPr lang="en-GB" dirty="0">
                <a:latin typeface="Arial"/>
                <a:cs typeface="Arial"/>
              </a:rPr>
              <a:t>Thank you any questions</a:t>
            </a:r>
            <a:endParaRPr lang="en-GB" dirty="0"/>
          </a:p>
        </p:txBody>
      </p:sp>
      <p:pic>
        <p:nvPicPr>
          <p:cNvPr id="4" name="Picture 4" descr="A picture containing text, sky, outdoor&#10;&#10;Description automatically generated">
            <a:extLst>
              <a:ext uri="{FF2B5EF4-FFF2-40B4-BE49-F238E27FC236}">
                <a16:creationId xmlns:a16="http://schemas.microsoft.com/office/drawing/2014/main" id="{694AEF47-83EF-47EA-8A74-5F741BF45977}"/>
              </a:ext>
            </a:extLst>
          </p:cNvPr>
          <p:cNvPicPr>
            <a:picLocks noGrp="1" noChangeAspect="1"/>
          </p:cNvPicPr>
          <p:nvPr>
            <p:ph idx="1"/>
          </p:nvPr>
        </p:nvPicPr>
        <p:blipFill>
          <a:blip r:embed="rId2"/>
          <a:stretch>
            <a:fillRect/>
          </a:stretch>
        </p:blipFill>
        <p:spPr>
          <a:xfrm>
            <a:off x="1903809" y="1718469"/>
            <a:ext cx="6527007" cy="4351338"/>
          </a:xfrm>
        </p:spPr>
      </p:pic>
    </p:spTree>
    <p:extLst>
      <p:ext uri="{BB962C8B-B14F-4D97-AF65-F5344CB8AC3E}">
        <p14:creationId xmlns:p14="http://schemas.microsoft.com/office/powerpoint/2010/main" val="337810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74D11-D9BC-44AD-8264-56B57A5BC44A}"/>
              </a:ext>
            </a:extLst>
          </p:cNvPr>
          <p:cNvSpPr>
            <a:spLocks noGrp="1"/>
          </p:cNvSpPr>
          <p:nvPr>
            <p:ph type="title"/>
          </p:nvPr>
        </p:nvSpPr>
        <p:spPr/>
        <p:txBody>
          <a:bodyPr/>
          <a:lstStyle/>
          <a:p>
            <a:r>
              <a:rPr lang="en-GB"/>
              <a:t>About the University of Salford</a:t>
            </a:r>
          </a:p>
        </p:txBody>
      </p:sp>
      <p:sp>
        <p:nvSpPr>
          <p:cNvPr id="3" name="Content Placeholder 2">
            <a:extLst>
              <a:ext uri="{FF2B5EF4-FFF2-40B4-BE49-F238E27FC236}">
                <a16:creationId xmlns:a16="http://schemas.microsoft.com/office/drawing/2014/main" id="{9B9B7E5F-8958-4B5A-9F19-402BB5BE23B3}"/>
              </a:ext>
            </a:extLst>
          </p:cNvPr>
          <p:cNvSpPr>
            <a:spLocks noGrp="1"/>
          </p:cNvSpPr>
          <p:nvPr>
            <p:ph idx="1"/>
          </p:nvPr>
        </p:nvSpPr>
        <p:spPr/>
        <p:txBody>
          <a:bodyPr vert="horz" lIns="91440" tIns="45720" rIns="91440" bIns="45720" rtlCol="0" anchor="t">
            <a:normAutofit/>
          </a:bodyPr>
          <a:lstStyle/>
          <a:p>
            <a:r>
              <a:rPr lang="en-GB" sz="1900" dirty="0"/>
              <a:t>Our University community encompasses over 23,000 students, 2,500 staff and 170,000 Alumni who come from all over the world to study, teach and conduct research.  We have leading schools in Science, Engineering and the Environment, Health and Society, Business and Arts and Media, with a wide range of courses available.</a:t>
            </a:r>
            <a:endParaRPr lang="en-GB" sz="1900" dirty="0">
              <a:cs typeface="Calibri"/>
            </a:endParaRPr>
          </a:p>
          <a:p>
            <a:r>
              <a:rPr lang="en-GB" sz="1900" dirty="0"/>
              <a:t>We are a located in Salford, Greater Manchester, with our campus being based next to Peel Park and Salford Crescent railway station. There are fantastic travel links to the University</a:t>
            </a:r>
            <a:endParaRPr lang="en-GB" sz="1900" dirty="0">
              <a:cs typeface="Calibri"/>
            </a:endParaRPr>
          </a:p>
          <a:p>
            <a:pPr fontAlgn="base"/>
            <a:r>
              <a:rPr lang="en-GB" sz="1900" dirty="0"/>
              <a:t>Clifford Whitworth Library is located on our Peel Park campus. After a recent refurbishment, it offers technology-equipped library spaces and bright, modern study rooms. To support our students, we have services such as bookable study spaces and PC’s along with our Click &amp; Collect service for books. For students who are not based on campus, we offer laptop loans and we have a Live Chat and Email system responding to all queries.</a:t>
            </a:r>
            <a:endParaRPr lang="en-GB" sz="1900" dirty="0">
              <a:cs typeface="Calibri"/>
            </a:endParaRPr>
          </a:p>
          <a:p>
            <a:endParaRPr lang="en-GB" sz="1900" dirty="0">
              <a:cs typeface="Calibri"/>
            </a:endParaRPr>
          </a:p>
          <a:p>
            <a:pPr fontAlgn="base"/>
            <a:endParaRPr lang="en-GB" sz="1900">
              <a:cs typeface="Calibri" panose="020F0502020204030204"/>
            </a:endParaRPr>
          </a:p>
          <a:p>
            <a:endParaRPr lang="en-GB" sz="1800">
              <a:cs typeface="Calibri" panose="020F0502020204030204"/>
            </a:endParaRPr>
          </a:p>
        </p:txBody>
      </p:sp>
    </p:spTree>
    <p:extLst>
      <p:ext uri="{BB962C8B-B14F-4D97-AF65-F5344CB8AC3E}">
        <p14:creationId xmlns:p14="http://schemas.microsoft.com/office/powerpoint/2010/main" val="3781920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F4B2-88BD-4721-9A01-87BFDA247354}"/>
              </a:ext>
            </a:extLst>
          </p:cNvPr>
          <p:cNvSpPr>
            <a:spLocks noGrp="1"/>
          </p:cNvSpPr>
          <p:nvPr>
            <p:ph type="title"/>
          </p:nvPr>
        </p:nvSpPr>
        <p:spPr/>
        <p:txBody>
          <a:bodyPr/>
          <a:lstStyle/>
          <a:p>
            <a:r>
              <a:rPr lang="en-GB">
                <a:latin typeface="Arial"/>
                <a:cs typeface="Arial"/>
              </a:rPr>
              <a:t>Clifford Whitworth library</a:t>
            </a:r>
            <a:endParaRPr lang="en-GB"/>
          </a:p>
        </p:txBody>
      </p:sp>
      <p:pic>
        <p:nvPicPr>
          <p:cNvPr id="4" name="Picture 4" descr="A picture containing text, library, room, shelf&#10;&#10;Description automatically generated">
            <a:extLst>
              <a:ext uri="{FF2B5EF4-FFF2-40B4-BE49-F238E27FC236}">
                <a16:creationId xmlns:a16="http://schemas.microsoft.com/office/drawing/2014/main" id="{FA8C60AE-D8CA-4E9B-A67B-D46743988E62}"/>
              </a:ext>
            </a:extLst>
          </p:cNvPr>
          <p:cNvPicPr>
            <a:picLocks noGrp="1" noChangeAspect="1"/>
          </p:cNvPicPr>
          <p:nvPr>
            <p:ph idx="1"/>
          </p:nvPr>
        </p:nvPicPr>
        <p:blipFill>
          <a:blip r:embed="rId2"/>
          <a:stretch>
            <a:fillRect/>
          </a:stretch>
        </p:blipFill>
        <p:spPr>
          <a:xfrm>
            <a:off x="756047" y="1432634"/>
            <a:ext cx="5655467" cy="3178968"/>
          </a:xfrm>
        </p:spPr>
      </p:pic>
      <p:pic>
        <p:nvPicPr>
          <p:cNvPr id="3" name="Picture 4">
            <a:extLst>
              <a:ext uri="{FF2B5EF4-FFF2-40B4-BE49-F238E27FC236}">
                <a16:creationId xmlns:a16="http://schemas.microsoft.com/office/drawing/2014/main" id="{C44BC18F-1F5C-46A8-83D8-44C4891E7C5C}"/>
              </a:ext>
            </a:extLst>
          </p:cNvPr>
          <p:cNvPicPr>
            <a:picLocks noChangeAspect="1"/>
          </p:cNvPicPr>
          <p:nvPr/>
        </p:nvPicPr>
        <p:blipFill>
          <a:blip r:embed="rId3"/>
          <a:stretch>
            <a:fillRect/>
          </a:stretch>
        </p:blipFill>
        <p:spPr>
          <a:xfrm>
            <a:off x="6749654" y="1504155"/>
            <a:ext cx="4145757" cy="2732088"/>
          </a:xfrm>
          <a:prstGeom prst="rect">
            <a:avLst/>
          </a:prstGeom>
        </p:spPr>
      </p:pic>
    </p:spTree>
    <p:extLst>
      <p:ext uri="{BB962C8B-B14F-4D97-AF65-F5344CB8AC3E}">
        <p14:creationId xmlns:p14="http://schemas.microsoft.com/office/powerpoint/2010/main" val="41531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72C89-1FDF-444C-B77D-1A1EAFFE8B47}"/>
              </a:ext>
            </a:extLst>
          </p:cNvPr>
          <p:cNvSpPr>
            <a:spLocks noGrp="1"/>
          </p:cNvSpPr>
          <p:nvPr>
            <p:ph type="title"/>
          </p:nvPr>
        </p:nvSpPr>
        <p:spPr/>
        <p:txBody>
          <a:bodyPr/>
          <a:lstStyle/>
          <a:p>
            <a:r>
              <a:rPr lang="en-GB"/>
              <a:t>Covid-19 safety measures</a:t>
            </a:r>
          </a:p>
        </p:txBody>
      </p:sp>
      <p:sp>
        <p:nvSpPr>
          <p:cNvPr id="3" name="Content Placeholder 2">
            <a:extLst>
              <a:ext uri="{FF2B5EF4-FFF2-40B4-BE49-F238E27FC236}">
                <a16:creationId xmlns:a16="http://schemas.microsoft.com/office/drawing/2014/main" id="{0A07D146-D23F-4277-A8E3-E76A07A1D3C9}"/>
              </a:ext>
            </a:extLst>
          </p:cNvPr>
          <p:cNvSpPr>
            <a:spLocks noGrp="1"/>
          </p:cNvSpPr>
          <p:nvPr>
            <p:ph idx="1"/>
          </p:nvPr>
        </p:nvSpPr>
        <p:spPr/>
        <p:txBody>
          <a:bodyPr>
            <a:normAutofit fontScale="92500" lnSpcReduction="20000"/>
          </a:bodyPr>
          <a:lstStyle/>
          <a:p>
            <a:pPr fontAlgn="base"/>
            <a:r>
              <a:rPr lang="en-US" sz="2400" u="sng"/>
              <a:t>Limiting of library spaces</a:t>
            </a:r>
            <a:r>
              <a:rPr lang="en-US" sz="2400"/>
              <a:t> - Ground floor and first floor only open ​</a:t>
            </a:r>
          </a:p>
          <a:p>
            <a:pPr fontAlgn="base"/>
            <a:r>
              <a:rPr lang="en-US" sz="2400" u="sng"/>
              <a:t>Monitoring demand </a:t>
            </a:r>
            <a:r>
              <a:rPr lang="en-US" sz="2400"/>
              <a:t>- Restricted opening hours (normally open 24 hours) but currently open Monday to Friday 9am-7pm / Saturday 10am-3pm. Pre-bookings for study spaces (bookings mandatory)</a:t>
            </a:r>
          </a:p>
          <a:p>
            <a:pPr fontAlgn="base"/>
            <a:r>
              <a:rPr lang="en-US" sz="2400" u="sng"/>
              <a:t>Additional cleaners/cleaning materials</a:t>
            </a:r>
            <a:r>
              <a:rPr lang="en-US" sz="2400"/>
              <a:t> – Hand gel dispensaries, cleaning product and tissue, handing out student care packages (with masks and gel). Additional cleaners in the library </a:t>
            </a:r>
            <a:endParaRPr lang="en-US" sz="2400" u="sng"/>
          </a:p>
          <a:p>
            <a:pPr fontAlgn="base"/>
            <a:r>
              <a:rPr lang="en-US" sz="2400" u="sng"/>
              <a:t>Social distancing </a:t>
            </a:r>
            <a:r>
              <a:rPr lang="en-US" sz="2400"/>
              <a:t>– All study spaces reimagined to have a 2-metre distance, social distancing at all times in the library (supporting my signage and library communications)</a:t>
            </a:r>
          </a:p>
          <a:p>
            <a:pPr fontAlgn="base"/>
            <a:r>
              <a:rPr lang="en-US" sz="2400" u="sng"/>
              <a:t>One-way systems </a:t>
            </a:r>
            <a:r>
              <a:rPr lang="en-US" sz="2400"/>
              <a:t>– For all people in the library, one-way staircases and </a:t>
            </a:r>
            <a:r>
              <a:rPr lang="en-US" sz="2400" err="1"/>
              <a:t>Tensa</a:t>
            </a:r>
            <a:r>
              <a:rPr lang="en-US" sz="2400"/>
              <a:t> barriers to support this</a:t>
            </a:r>
          </a:p>
          <a:p>
            <a:pPr fontAlgn="base"/>
            <a:r>
              <a:rPr lang="en-US" sz="2400" u="sng"/>
              <a:t>Food and drink </a:t>
            </a:r>
            <a:r>
              <a:rPr lang="en-US" sz="2400"/>
              <a:t>– No food allowed whilst in the library. Drinks allowed but masks need to be put back on afterwards</a:t>
            </a:r>
          </a:p>
          <a:p>
            <a:pPr fontAlgn="base"/>
            <a:r>
              <a:rPr lang="en-US" sz="2400"/>
              <a:t>​</a:t>
            </a:r>
            <a:r>
              <a:rPr lang="en-US" sz="2400" u="sng"/>
              <a:t>Contact free returns </a:t>
            </a:r>
            <a:r>
              <a:rPr lang="en-US" sz="2400"/>
              <a:t>- Book bin outside the library</a:t>
            </a:r>
          </a:p>
        </p:txBody>
      </p:sp>
    </p:spTree>
    <p:extLst>
      <p:ext uri="{BB962C8B-B14F-4D97-AF65-F5344CB8AC3E}">
        <p14:creationId xmlns:p14="http://schemas.microsoft.com/office/powerpoint/2010/main" val="423444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B801B-B6B6-41CC-9B29-4E7C5A138648}"/>
              </a:ext>
            </a:extLst>
          </p:cNvPr>
          <p:cNvSpPr>
            <a:spLocks noGrp="1"/>
          </p:cNvSpPr>
          <p:nvPr>
            <p:ph type="title"/>
          </p:nvPr>
        </p:nvSpPr>
        <p:spPr/>
        <p:txBody>
          <a:bodyPr/>
          <a:lstStyle/>
          <a:p>
            <a:r>
              <a:rPr lang="en-GB"/>
              <a:t>Covid-19 safety measures</a:t>
            </a:r>
          </a:p>
        </p:txBody>
      </p:sp>
      <p:sp>
        <p:nvSpPr>
          <p:cNvPr id="3" name="Content Placeholder 2">
            <a:extLst>
              <a:ext uri="{FF2B5EF4-FFF2-40B4-BE49-F238E27FC236}">
                <a16:creationId xmlns:a16="http://schemas.microsoft.com/office/drawing/2014/main" id="{C7C882DE-E90A-4C49-A812-17803B818193}"/>
              </a:ext>
            </a:extLst>
          </p:cNvPr>
          <p:cNvSpPr>
            <a:spLocks noGrp="1"/>
          </p:cNvSpPr>
          <p:nvPr>
            <p:ph idx="1"/>
          </p:nvPr>
        </p:nvSpPr>
        <p:spPr/>
        <p:txBody>
          <a:bodyPr vert="horz" lIns="91440" tIns="45720" rIns="91440" bIns="45720" rtlCol="0" anchor="t">
            <a:normAutofit lnSpcReduction="10000"/>
          </a:bodyPr>
          <a:lstStyle/>
          <a:p>
            <a:pPr fontAlgn="base"/>
            <a:r>
              <a:rPr lang="en-US" sz="1800" u="sng" dirty="0"/>
              <a:t>Face masks </a:t>
            </a:r>
            <a:r>
              <a:rPr lang="en-US" sz="1800" dirty="0"/>
              <a:t>- Masks must be worn at all times unless exempt (including staff). All students informed at the host desk when they first check in to the library (also supported by signage)</a:t>
            </a:r>
            <a:endParaRPr lang="en-US" sz="1800" dirty="0">
              <a:cs typeface="Calibri"/>
            </a:endParaRPr>
          </a:p>
          <a:p>
            <a:pPr marL="0" indent="0" fontAlgn="base">
              <a:buNone/>
            </a:pPr>
            <a:endParaRPr lang="en-US" sz="1800" dirty="0">
              <a:cs typeface="Calibri"/>
            </a:endParaRPr>
          </a:p>
          <a:p>
            <a:pPr fontAlgn="base"/>
            <a:r>
              <a:rPr lang="en-US" sz="1800" u="sng" dirty="0"/>
              <a:t>Track and Trace </a:t>
            </a:r>
            <a:r>
              <a:rPr lang="en-US" sz="1800" dirty="0"/>
              <a:t>- NHS/library Track and Trace located outside of the entrance and at the host desk</a:t>
            </a:r>
            <a:endParaRPr lang="en-US" sz="1800" dirty="0">
              <a:cs typeface="Calibri"/>
            </a:endParaRPr>
          </a:p>
          <a:p>
            <a:pPr marL="0" indent="0" fontAlgn="base">
              <a:buNone/>
            </a:pPr>
            <a:r>
              <a:rPr lang="en-US" sz="1800" dirty="0"/>
              <a:t> ​</a:t>
            </a:r>
            <a:endParaRPr lang="en-US" sz="1800" dirty="0">
              <a:cs typeface="Calibri"/>
            </a:endParaRPr>
          </a:p>
          <a:p>
            <a:pPr fontAlgn="base"/>
            <a:r>
              <a:rPr lang="en-US" sz="1800" dirty="0"/>
              <a:t>​</a:t>
            </a:r>
            <a:r>
              <a:rPr lang="en-US" sz="1800" u="sng" dirty="0"/>
              <a:t>Staff equipment and screen protectors – </a:t>
            </a:r>
            <a:r>
              <a:rPr lang="en-US" sz="1800" dirty="0"/>
              <a:t>Each staff member has their own laptop which reduces the need to share equipment. Screen protectors are placed at each frontline staff desk. Visors provided for all staff. </a:t>
            </a:r>
          </a:p>
          <a:p>
            <a:pPr fontAlgn="base"/>
            <a:endParaRPr lang="en-US" sz="1800" dirty="0">
              <a:cs typeface="Calibri"/>
            </a:endParaRPr>
          </a:p>
          <a:p>
            <a:pPr fontAlgn="base"/>
            <a:r>
              <a:rPr lang="en-US" sz="1800" u="sng" dirty="0"/>
              <a:t>Printing</a:t>
            </a:r>
            <a:r>
              <a:rPr lang="en-US" sz="1800" dirty="0"/>
              <a:t> - Printing stations all have cleaning materials next to them. Students are encouraged to send print jobs from home before coming into the library ​</a:t>
            </a:r>
            <a:endParaRPr lang="en-US" sz="1800" dirty="0">
              <a:cs typeface="Calibri"/>
            </a:endParaRPr>
          </a:p>
          <a:p>
            <a:pPr marL="0" indent="0" fontAlgn="base">
              <a:buNone/>
            </a:pPr>
            <a:r>
              <a:rPr lang="en-US" sz="1800" dirty="0"/>
              <a:t>​</a:t>
            </a:r>
            <a:endParaRPr lang="en-US" sz="1800" dirty="0">
              <a:cs typeface="Calibri"/>
            </a:endParaRPr>
          </a:p>
          <a:p>
            <a:pPr fontAlgn="base"/>
            <a:r>
              <a:rPr lang="en-US" sz="1800" u="sng" dirty="0"/>
              <a:t>Staff meetings</a:t>
            </a:r>
            <a:r>
              <a:rPr lang="en-US" sz="1800" dirty="0"/>
              <a:t> – Daily staff huddles before we open and encouraged to contact each </a:t>
            </a:r>
            <a:endParaRPr lang="en-US" sz="1800" dirty="0">
              <a:cs typeface="Calibri"/>
            </a:endParaRPr>
          </a:p>
          <a:p>
            <a:pPr marL="0" indent="0" fontAlgn="base">
              <a:buNone/>
            </a:pPr>
            <a:r>
              <a:rPr lang="en-US" sz="1800" dirty="0"/>
              <a:t>other via chat. All large meetings online​​</a:t>
            </a:r>
            <a:endParaRPr lang="en-US" sz="1800" dirty="0">
              <a:cs typeface="Calibri"/>
            </a:endParaRPr>
          </a:p>
          <a:p>
            <a:pPr fontAlgn="base"/>
            <a:endParaRPr lang="en-US" sz="1800" b="1" u="sng"/>
          </a:p>
          <a:p>
            <a:endParaRPr lang="en-GB"/>
          </a:p>
        </p:txBody>
      </p:sp>
    </p:spTree>
    <p:extLst>
      <p:ext uri="{BB962C8B-B14F-4D97-AF65-F5344CB8AC3E}">
        <p14:creationId xmlns:p14="http://schemas.microsoft.com/office/powerpoint/2010/main" val="1419408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F1939-1B06-4C55-B84D-43FC8A9212DB}"/>
              </a:ext>
            </a:extLst>
          </p:cNvPr>
          <p:cNvSpPr>
            <a:spLocks noGrp="1"/>
          </p:cNvSpPr>
          <p:nvPr>
            <p:ph type="title"/>
          </p:nvPr>
        </p:nvSpPr>
        <p:spPr/>
        <p:txBody>
          <a:bodyPr/>
          <a:lstStyle/>
          <a:p>
            <a:r>
              <a:rPr lang="en-GB"/>
              <a:t>Library facilities</a:t>
            </a:r>
          </a:p>
        </p:txBody>
      </p:sp>
      <p:sp>
        <p:nvSpPr>
          <p:cNvPr id="3" name="Content Placeholder 2">
            <a:extLst>
              <a:ext uri="{FF2B5EF4-FFF2-40B4-BE49-F238E27FC236}">
                <a16:creationId xmlns:a16="http://schemas.microsoft.com/office/drawing/2014/main" id="{30C237CE-10C2-4A77-87B2-5F6B1B1BE481}"/>
              </a:ext>
            </a:extLst>
          </p:cNvPr>
          <p:cNvSpPr>
            <a:spLocks noGrp="1"/>
          </p:cNvSpPr>
          <p:nvPr>
            <p:ph idx="1"/>
          </p:nvPr>
        </p:nvSpPr>
        <p:spPr>
          <a:xfrm>
            <a:off x="838200" y="1435100"/>
            <a:ext cx="10515600" cy="4351338"/>
          </a:xfrm>
        </p:spPr>
        <p:txBody>
          <a:bodyPr vert="horz" lIns="91440" tIns="45720" rIns="91440" bIns="45720" rtlCol="0" anchor="t">
            <a:noAutofit/>
          </a:bodyPr>
          <a:lstStyle/>
          <a:p>
            <a:pPr fontAlgn="base"/>
            <a:r>
              <a:rPr lang="en-US" sz="1600" dirty="0"/>
              <a:t>Students have to book individual study spaces/pc or study rooms online (only one person allowed in each of the study rooms). Bookings are mandatory and students are strongly encouraged to pre-book before they arrive at the library.</a:t>
            </a:r>
            <a:endParaRPr lang="en-US" sz="1600">
              <a:cs typeface="Calibri"/>
            </a:endParaRPr>
          </a:p>
          <a:p>
            <a:pPr fontAlgn="base"/>
            <a:r>
              <a:rPr lang="en-US" sz="1600" dirty="0"/>
              <a:t>The student then shows their spaces booking confirmation and ID card on arrival at the host desk to ensure that only current University of Salford students are using the space.​</a:t>
            </a:r>
            <a:endParaRPr lang="en-US" sz="1600">
              <a:cs typeface="Calibri"/>
            </a:endParaRPr>
          </a:p>
          <a:p>
            <a:pPr fontAlgn="base"/>
            <a:r>
              <a:rPr lang="en-US" sz="1600" dirty="0"/>
              <a:t>Student takes/is handed  a cleaning card to take to the space that they have booked </a:t>
            </a:r>
            <a:endParaRPr lang="en-US" sz="1600" dirty="0">
              <a:cs typeface="Calibri"/>
            </a:endParaRPr>
          </a:p>
          <a:p>
            <a:pPr fontAlgn="base"/>
            <a:r>
              <a:rPr lang="en-US" sz="1600" dirty="0"/>
              <a:t>​The current rules of the library (social distancing, masks, no food) is explained on check in.</a:t>
            </a:r>
            <a:endParaRPr lang="en-US" sz="1600">
              <a:cs typeface="Calibri"/>
            </a:endParaRPr>
          </a:p>
          <a:p>
            <a:pPr fontAlgn="base"/>
            <a:r>
              <a:rPr lang="en-US" sz="1600" dirty="0"/>
              <a:t>The student must stay in their designated space and leave their designated space when their time is up. Staff do regular sweeps of the floor and bookings to support this. </a:t>
            </a:r>
            <a:endParaRPr lang="en-US" sz="1600">
              <a:cs typeface="Calibri"/>
            </a:endParaRPr>
          </a:p>
          <a:p>
            <a:pPr fontAlgn="base"/>
            <a:r>
              <a:rPr lang="en-US" sz="1600" dirty="0"/>
              <a:t>We have a list of the study spaces which have sockets on each floor in case the student has booked a space without one so the booking can be amended at the host desk rather than the student using the space and then coming back to the desk ​</a:t>
            </a:r>
            <a:endParaRPr lang="en-US" sz="1600">
              <a:cs typeface="Calibri"/>
            </a:endParaRPr>
          </a:p>
          <a:p>
            <a:pPr fontAlgn="base"/>
            <a:r>
              <a:rPr lang="en-US" sz="1600" dirty="0"/>
              <a:t>Students can contact the library via chat or e-mail us if they are going to be late for their space booking otherwise after 30 minutes the  booking is cancelled. ​</a:t>
            </a:r>
            <a:endParaRPr lang="en-US" sz="1600">
              <a:cs typeface="Calibri"/>
            </a:endParaRPr>
          </a:p>
          <a:p>
            <a:pPr fontAlgn="base"/>
            <a:r>
              <a:rPr lang="en-US" sz="1600" dirty="0"/>
              <a:t>Students can get in touch with us regarding all library enquiries via chat or by e-mail ​</a:t>
            </a:r>
            <a:endParaRPr lang="en-US" sz="1600">
              <a:cs typeface="Calibri"/>
            </a:endParaRPr>
          </a:p>
          <a:p>
            <a:pPr fontAlgn="base"/>
            <a:r>
              <a:rPr lang="en-US" sz="1600" dirty="0"/>
              <a:t>We also have an out of hours chat service available for library enquiries ​</a:t>
            </a:r>
            <a:endParaRPr lang="en-US" sz="1600">
              <a:cs typeface="Calibri"/>
            </a:endParaRPr>
          </a:p>
          <a:p>
            <a:endParaRPr lang="en-GB" sz="500"/>
          </a:p>
        </p:txBody>
      </p:sp>
    </p:spTree>
    <p:extLst>
      <p:ext uri="{BB962C8B-B14F-4D97-AF65-F5344CB8AC3E}">
        <p14:creationId xmlns:p14="http://schemas.microsoft.com/office/powerpoint/2010/main" val="358398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E3FB-F203-42B4-884C-B0CFA0A1CBB4}"/>
              </a:ext>
            </a:extLst>
          </p:cNvPr>
          <p:cNvSpPr>
            <a:spLocks noGrp="1"/>
          </p:cNvSpPr>
          <p:nvPr>
            <p:ph type="title"/>
          </p:nvPr>
        </p:nvSpPr>
        <p:spPr/>
        <p:txBody>
          <a:bodyPr>
            <a:normAutofit fontScale="90000"/>
          </a:bodyPr>
          <a:lstStyle/>
          <a:p>
            <a:r>
              <a:rPr lang="en-GB" sz="3600"/>
              <a:t>Click and Collect book service and laptop loans</a:t>
            </a:r>
            <a:br>
              <a:rPr lang="en-GB" sz="2800"/>
            </a:br>
            <a:endParaRPr lang="en-GB" sz="2800"/>
          </a:p>
        </p:txBody>
      </p:sp>
      <p:sp>
        <p:nvSpPr>
          <p:cNvPr id="3" name="Content Placeholder 2">
            <a:extLst>
              <a:ext uri="{FF2B5EF4-FFF2-40B4-BE49-F238E27FC236}">
                <a16:creationId xmlns:a16="http://schemas.microsoft.com/office/drawing/2014/main" id="{C49C1685-F4D0-467D-BB22-03D3DFD4D061}"/>
              </a:ext>
            </a:extLst>
          </p:cNvPr>
          <p:cNvSpPr>
            <a:spLocks noGrp="1"/>
          </p:cNvSpPr>
          <p:nvPr>
            <p:ph idx="1"/>
          </p:nvPr>
        </p:nvSpPr>
        <p:spPr/>
        <p:txBody>
          <a:bodyPr vert="horz" lIns="91440" tIns="45720" rIns="91440" bIns="45720" rtlCol="0" anchor="t">
            <a:normAutofit/>
          </a:bodyPr>
          <a:lstStyle/>
          <a:p>
            <a:pPr fontAlgn="base"/>
            <a:r>
              <a:rPr lang="en-US" sz="1800"/>
              <a:t>There are no browsing of bookshelves. Students now request books on-line via the  library search catalogue and arrange a time/date on the  calendar to collect their books.   Only 10 books can be requested at a time. The bookshelves have hazard tape around the shelves to stop students browsing ​</a:t>
            </a:r>
          </a:p>
          <a:p>
            <a:pPr fontAlgn="base"/>
            <a:endParaRPr lang="en-US" sz="1800"/>
          </a:p>
          <a:p>
            <a:pPr fontAlgn="base"/>
            <a:r>
              <a:rPr lang="en-US" sz="1800"/>
              <a:t>Laptops – previously 24-hour laptop loans, we have extended loan dates to support students. We also purchased 212 dedicated trimester laptops available to loan to students.  When the students return the laptops we </a:t>
            </a:r>
            <a:r>
              <a:rPr lang="en-US" sz="1800" err="1"/>
              <a:t>santise</a:t>
            </a:r>
            <a:r>
              <a:rPr lang="en-US" sz="1800"/>
              <a:t> the laptop and the charger, with disposable gloves, </a:t>
            </a:r>
            <a:r>
              <a:rPr lang="en-US" sz="1800" err="1"/>
              <a:t>sanitiser</a:t>
            </a:r>
            <a:r>
              <a:rPr lang="en-US" sz="1800"/>
              <a:t> and blue roll.</a:t>
            </a:r>
          </a:p>
          <a:p>
            <a:pPr marL="0" indent="0" fontAlgn="base">
              <a:buNone/>
            </a:pPr>
            <a:endParaRPr lang="en-US" sz="1800"/>
          </a:p>
          <a:p>
            <a:pPr fontAlgn="base"/>
            <a:r>
              <a:rPr lang="en-US" sz="1800"/>
              <a:t>We do not give out any other items, such as print outs or stationery ​</a:t>
            </a:r>
            <a:endParaRPr lang="en-US" sz="1800">
              <a:cs typeface="Calibri"/>
            </a:endParaRPr>
          </a:p>
          <a:p>
            <a:pPr fontAlgn="base"/>
            <a:endParaRPr lang="en-US" sz="1800"/>
          </a:p>
          <a:p>
            <a:pPr fontAlgn="base"/>
            <a:r>
              <a:rPr lang="en-US" sz="1800"/>
              <a:t>Due dates for items on loan have been regularly reviewed and rolled over to support lockdown measures. We do except postal returns on books. We have suspended all fines and invoices. </a:t>
            </a:r>
          </a:p>
          <a:p>
            <a:endParaRPr lang="en-GB"/>
          </a:p>
        </p:txBody>
      </p:sp>
    </p:spTree>
    <p:extLst>
      <p:ext uri="{BB962C8B-B14F-4D97-AF65-F5344CB8AC3E}">
        <p14:creationId xmlns:p14="http://schemas.microsoft.com/office/powerpoint/2010/main" val="3775321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62032-3C2D-4330-9638-E394C48CA6C2}"/>
              </a:ext>
            </a:extLst>
          </p:cNvPr>
          <p:cNvSpPr>
            <a:spLocks noGrp="1"/>
          </p:cNvSpPr>
          <p:nvPr>
            <p:ph type="title"/>
          </p:nvPr>
        </p:nvSpPr>
        <p:spPr/>
        <p:txBody>
          <a:bodyPr/>
          <a:lstStyle/>
          <a:p>
            <a:r>
              <a:rPr lang="en-GB"/>
              <a:t>Staff roving</a:t>
            </a:r>
          </a:p>
        </p:txBody>
      </p:sp>
      <p:sp>
        <p:nvSpPr>
          <p:cNvPr id="3" name="Content Placeholder 2">
            <a:extLst>
              <a:ext uri="{FF2B5EF4-FFF2-40B4-BE49-F238E27FC236}">
                <a16:creationId xmlns:a16="http://schemas.microsoft.com/office/drawing/2014/main" id="{00BD70B1-8B0B-459B-9211-D6EDEEDF7D6E}"/>
              </a:ext>
            </a:extLst>
          </p:cNvPr>
          <p:cNvSpPr>
            <a:spLocks noGrp="1"/>
          </p:cNvSpPr>
          <p:nvPr>
            <p:ph idx="1"/>
          </p:nvPr>
        </p:nvSpPr>
        <p:spPr/>
        <p:txBody>
          <a:bodyPr vert="horz" lIns="91440" tIns="45720" rIns="91440" bIns="45720" rtlCol="0" anchor="t">
            <a:normAutofit/>
          </a:bodyPr>
          <a:lstStyle/>
          <a:p>
            <a:pPr fontAlgn="base"/>
            <a:r>
              <a:rPr lang="en-US" sz="2400"/>
              <a:t>Staff sweep (rove) the floor on a regular basis to check compliance with social distancing and mask wearing. Staff also ensure that bookings are amended/cancelled to free up bookable study spaces.</a:t>
            </a:r>
          </a:p>
          <a:p>
            <a:pPr fontAlgn="base"/>
            <a:endParaRPr lang="en-US" sz="2400"/>
          </a:p>
          <a:p>
            <a:pPr fontAlgn="base"/>
            <a:r>
              <a:rPr lang="en-US" sz="2400"/>
              <a:t>We have implemented a misconduct system for students who regularly break current library rules - we have a friendly conversation with the person the 1st time (and inform them of expectations on them in the library space) and then any continued misconduct is escalated.</a:t>
            </a:r>
          </a:p>
          <a:p>
            <a:pPr fontAlgn="base"/>
            <a:endParaRPr lang="en-US" sz="2400"/>
          </a:p>
          <a:p>
            <a:pPr fontAlgn="base"/>
            <a:r>
              <a:rPr lang="en-US" sz="2400"/>
              <a:t>We make any wellbeing referrals directly to the University wellbeing team.</a:t>
            </a:r>
            <a:endParaRPr lang="en-GB" sz="3600"/>
          </a:p>
        </p:txBody>
      </p:sp>
    </p:spTree>
    <p:extLst>
      <p:ext uri="{BB962C8B-B14F-4D97-AF65-F5344CB8AC3E}">
        <p14:creationId xmlns:p14="http://schemas.microsoft.com/office/powerpoint/2010/main" val="10391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CE4FD-FC21-459A-99CC-3819212BB3BF}"/>
              </a:ext>
            </a:extLst>
          </p:cNvPr>
          <p:cNvSpPr>
            <a:spLocks noGrp="1"/>
          </p:cNvSpPr>
          <p:nvPr>
            <p:ph type="title"/>
          </p:nvPr>
        </p:nvSpPr>
        <p:spPr>
          <a:xfrm>
            <a:off x="890392" y="292057"/>
            <a:ext cx="8528222" cy="1325563"/>
          </a:xfrm>
        </p:spPr>
        <p:txBody>
          <a:bodyPr/>
          <a:lstStyle/>
          <a:p>
            <a:r>
              <a:rPr lang="en-GB"/>
              <a:t>Campus wide Covid-19 safety measures</a:t>
            </a:r>
          </a:p>
        </p:txBody>
      </p:sp>
      <p:sp>
        <p:nvSpPr>
          <p:cNvPr id="3" name="Content Placeholder 2">
            <a:extLst>
              <a:ext uri="{FF2B5EF4-FFF2-40B4-BE49-F238E27FC236}">
                <a16:creationId xmlns:a16="http://schemas.microsoft.com/office/drawing/2014/main" id="{2548881E-8F0F-40B2-9841-019B6FCEEAB3}"/>
              </a:ext>
            </a:extLst>
          </p:cNvPr>
          <p:cNvSpPr>
            <a:spLocks noGrp="1"/>
          </p:cNvSpPr>
          <p:nvPr>
            <p:ph idx="1"/>
          </p:nvPr>
        </p:nvSpPr>
        <p:spPr/>
        <p:txBody>
          <a:bodyPr vert="horz" lIns="91440" tIns="45720" rIns="91440" bIns="45720" rtlCol="0" anchor="t">
            <a:normAutofit fontScale="77500" lnSpcReduction="20000"/>
          </a:bodyPr>
          <a:lstStyle/>
          <a:p>
            <a:pPr fontAlgn="base"/>
            <a:r>
              <a:rPr lang="en-US" sz="2100" dirty="0"/>
              <a:t>Staff and students who are on campus have access to regular Covid-19 tests.  Test results are quick and usually sent within half an hour</a:t>
            </a:r>
          </a:p>
          <a:p>
            <a:pPr fontAlgn="base"/>
            <a:endParaRPr lang="en-US" sz="2100"/>
          </a:p>
          <a:p>
            <a:pPr fontAlgn="base"/>
            <a:r>
              <a:rPr lang="en-US" sz="2100" dirty="0"/>
              <a:t>Security available on campus to support staff.</a:t>
            </a:r>
            <a:endParaRPr lang="en-US" sz="2100" dirty="0">
              <a:cs typeface="Calibri"/>
            </a:endParaRPr>
          </a:p>
          <a:p>
            <a:pPr fontAlgn="base"/>
            <a:endParaRPr lang="en-US" sz="2100"/>
          </a:p>
          <a:p>
            <a:pPr fontAlgn="base"/>
            <a:r>
              <a:rPr lang="en-US" sz="2100" dirty="0"/>
              <a:t>Face mask wardens (student led) are on campus to encourage students to wear masks when in buildings</a:t>
            </a:r>
            <a:endParaRPr lang="en-US" sz="2100" dirty="0">
              <a:cs typeface="Calibri"/>
            </a:endParaRPr>
          </a:p>
          <a:p>
            <a:pPr marL="0" indent="0" fontAlgn="base">
              <a:buNone/>
            </a:pPr>
            <a:endParaRPr lang="en-US" sz="2100"/>
          </a:p>
          <a:p>
            <a:pPr fontAlgn="base"/>
            <a:r>
              <a:rPr lang="en-US" sz="2100" dirty="0"/>
              <a:t>We have Sunflower exemption badges that we can give out to students with exemptions of wearing masks.</a:t>
            </a:r>
            <a:endParaRPr lang="en-US" sz="2100" dirty="0">
              <a:cs typeface="Calibri"/>
            </a:endParaRPr>
          </a:p>
          <a:p>
            <a:pPr fontAlgn="base"/>
            <a:endParaRPr lang="en-US" sz="2100">
              <a:cs typeface="Calibri"/>
            </a:endParaRPr>
          </a:p>
          <a:p>
            <a:pPr fontAlgn="base"/>
            <a:r>
              <a:rPr lang="en-US" sz="2100" dirty="0"/>
              <a:t>Rent Relief Funds and Student Education Technology Funds have been set up to provide support for students.</a:t>
            </a:r>
            <a:endParaRPr lang="en-US" sz="2100" dirty="0">
              <a:cs typeface="Calibri"/>
            </a:endParaRPr>
          </a:p>
          <a:p>
            <a:pPr fontAlgn="base"/>
            <a:endParaRPr lang="en-US" sz="2100">
              <a:cs typeface="Calibri"/>
            </a:endParaRPr>
          </a:p>
          <a:p>
            <a:pPr fontAlgn="base"/>
            <a:r>
              <a:rPr lang="en-US" sz="2100" dirty="0"/>
              <a:t>Lectures and workshops are online apart from designated courses.  We have a Skills for Learning website where students can book virtual one to ones with subject support for Academic subject support.  We have a student hub online with information about Covid-19 and staying safe. Students can access detailed information and an updated Student FAQ online. </a:t>
            </a:r>
            <a:endParaRPr lang="en-GB" dirty="0"/>
          </a:p>
        </p:txBody>
      </p:sp>
    </p:spTree>
    <p:extLst>
      <p:ext uri="{BB962C8B-B14F-4D97-AF65-F5344CB8AC3E}">
        <p14:creationId xmlns:p14="http://schemas.microsoft.com/office/powerpoint/2010/main" val="3136422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AA9A2AD-674D-4EE9-AB05-FD5BC3A135A8}" vid="{9997D991-3138-4A8D-B658-96F52B74FB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EFD225EE6B304CA9B1EF0FB3A6A975" ma:contentTypeVersion="11" ma:contentTypeDescription="Create a new document." ma:contentTypeScope="" ma:versionID="329149bb0f9e23ef924a592bf6654e20">
  <xsd:schema xmlns:xsd="http://www.w3.org/2001/XMLSchema" xmlns:xs="http://www.w3.org/2001/XMLSchema" xmlns:p="http://schemas.microsoft.com/office/2006/metadata/properties" xmlns:ns3="bebd8602-dd01-46fd-bccf-4f87acedef08" xmlns:ns4="51a4e66f-275e-4636-8bb1-88d98bd15a5b" targetNamespace="http://schemas.microsoft.com/office/2006/metadata/properties" ma:root="true" ma:fieldsID="ff71b3bb817186227c77a1dbdf4eea8b" ns3:_="" ns4:_="">
    <xsd:import namespace="bebd8602-dd01-46fd-bccf-4f87acedef08"/>
    <xsd:import namespace="51a4e66f-275e-4636-8bb1-88d98bd15a5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d8602-dd01-46fd-bccf-4f87acedef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a4e66f-275e-4636-8bb1-88d98bd15a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9FD1F9-2B36-4130-AEEB-63095726FA4E}">
  <ds:schemaRefs>
    <ds:schemaRef ds:uri="51a4e66f-275e-4636-8bb1-88d98bd15a5b"/>
    <ds:schemaRef ds:uri="bebd8602-dd01-46fd-bccf-4f87acedef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4BC6ED4-59F8-49EB-A5A8-6F820FB21234}">
  <ds:schemaRefs>
    <ds:schemaRef ds:uri="http://schemas.microsoft.com/sharepoint/v3/contenttype/forms"/>
  </ds:schemaRefs>
</ds:datastoreItem>
</file>

<file path=customXml/itemProps3.xml><?xml version="1.0" encoding="utf-8"?>
<ds:datastoreItem xmlns:ds="http://schemas.openxmlformats.org/officeDocument/2006/customXml" ds:itemID="{28A33835-BC20-47FB-9355-3A85556C5F88}">
  <ds:schemaRefs>
    <ds:schemaRef ds:uri="51a4e66f-275e-4636-8bb1-88d98bd15a5b"/>
    <ds:schemaRef ds:uri="bebd8602-dd01-46fd-bccf-4f87acedef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UoS template</Template>
  <TotalTime>0</TotalTime>
  <Words>1230</Words>
  <Application>Microsoft Office PowerPoint</Application>
  <PresentationFormat>Widescreen</PresentationFormat>
  <Paragraphs>64</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Theme1</vt:lpstr>
      <vt:lpstr>Inspired from the sharp end</vt:lpstr>
      <vt:lpstr>About the University of Salford</vt:lpstr>
      <vt:lpstr>Clifford Whitworth library</vt:lpstr>
      <vt:lpstr>Covid-19 safety measures</vt:lpstr>
      <vt:lpstr>Covid-19 safety measures</vt:lpstr>
      <vt:lpstr>Library facilities</vt:lpstr>
      <vt:lpstr>Click and Collect book service and laptop loans </vt:lpstr>
      <vt:lpstr>Staff roving</vt:lpstr>
      <vt:lpstr>Campus wide Covid-19 safety measures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Inspired from the sharp end</dc:title>
  <dc:creator>Catherine Kenyon</dc:creator>
  <cp:lastModifiedBy>Loughran, Helen</cp:lastModifiedBy>
  <cp:revision>46</cp:revision>
  <dcterms:created xsi:type="dcterms:W3CDTF">2021-03-22T10:40:41Z</dcterms:created>
  <dcterms:modified xsi:type="dcterms:W3CDTF">2021-03-29T07:10:52Z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0x010100B1EFD225EE6B304CA9B1EF0FB3A6A975</vt:lpwstr>
  </property>
</Properties>
</file>