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91" r:id="rId5"/>
    <p:sldMasterId id="2147483688" r:id="rId6"/>
    <p:sldMasterId id="2147483696" r:id="rId7"/>
    <p:sldMasterId id="2147483712" r:id="rId8"/>
    <p:sldMasterId id="2147483715" r:id="rId9"/>
  </p:sldMasterIdLst>
  <p:notesMasterIdLst>
    <p:notesMasterId r:id="rId19"/>
  </p:notesMasterIdLst>
  <p:sldIdLst>
    <p:sldId id="280" r:id="rId10"/>
    <p:sldId id="292" r:id="rId11"/>
    <p:sldId id="355" r:id="rId12"/>
    <p:sldId id="356" r:id="rId13"/>
    <p:sldId id="348" r:id="rId14"/>
    <p:sldId id="357" r:id="rId15"/>
    <p:sldId id="296" r:id="rId16"/>
    <p:sldId id="358" r:id="rId17"/>
    <p:sldId id="3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372"/>
    <a:srgbClr val="91CD85"/>
    <a:srgbClr val="8AD0E5"/>
    <a:srgbClr val="8FBF48"/>
    <a:srgbClr val="F67F21"/>
    <a:srgbClr val="7B704F"/>
    <a:srgbClr val="6C2686"/>
    <a:srgbClr val="082140"/>
    <a:srgbClr val="CA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4"/>
    <p:restoredTop sz="87059"/>
  </p:normalViewPr>
  <p:slideViewPr>
    <p:cSldViewPr snapToGrid="0">
      <p:cViewPr varScale="1">
        <p:scale>
          <a:sx n="99" d="100"/>
          <a:sy n="99" d="100"/>
        </p:scale>
        <p:origin x="118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4A33-1090-EC4D-8812-6652BA30441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F67-0900-1547-96D2-E921F3F76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9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37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2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1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9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417019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373052"/>
            <a:ext cx="11536018" cy="401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1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02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1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6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417019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373052"/>
            <a:ext cx="11536018" cy="401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996396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545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545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417019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373052"/>
            <a:ext cx="11536018" cy="401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134055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545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11571"/>
            <a:ext cx="9144000" cy="1298391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rgbClr val="F67F2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312251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11571"/>
            <a:ext cx="9144000" cy="1298391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rgbClr val="F67F2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167501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417019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373052"/>
            <a:ext cx="11536018" cy="401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545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417019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373052"/>
            <a:ext cx="11536018" cy="401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1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0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4E783-D9E0-6241-AC66-828FC1F710C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31489-7C9A-BF4C-BA3F-E1A925B6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f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7E5C21-7AE4-4391-BC34-C3B87A98E381}"/>
              </a:ext>
            </a:extLst>
          </p:cNvPr>
          <p:cNvSpPr/>
          <p:nvPr/>
        </p:nvSpPr>
        <p:spPr>
          <a:xfrm>
            <a:off x="0" y="5136335"/>
            <a:ext cx="12192001" cy="173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6188A85-7884-4EF1-BE85-5F8FA84D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46171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62051" y="110864"/>
            <a:ext cx="8467898" cy="1029914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8AD0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“Twisting at Teesside”</a:t>
            </a: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595426" y="3513272"/>
            <a:ext cx="4469218" cy="117198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rgbClr val="F67F2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GB" altLang="en-US" b="1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30" y="182150"/>
            <a:ext cx="1156391" cy="1175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545" y="5885990"/>
            <a:ext cx="1981200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1ABDA-5F3D-47FC-9039-8F8E82EFBA17}"/>
              </a:ext>
            </a:extLst>
          </p:cNvPr>
          <p:cNvSpPr txBox="1"/>
          <p:nvPr/>
        </p:nvSpPr>
        <p:spPr>
          <a:xfrm>
            <a:off x="7556828" y="3885788"/>
            <a:ext cx="2052587" cy="469459"/>
          </a:xfrm>
          <a:prstGeom prst="rect">
            <a:avLst/>
          </a:prstGeom>
        </p:spPr>
        <p:txBody>
          <a:bodyPr wrap="none" rtlCol="0" anchor="ctr" anchorCtr="0">
            <a:normAutofit/>
          </a:bodyPr>
          <a:lstStyle/>
          <a:p>
            <a:r>
              <a:rPr lang="en-GB" sz="24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Jackie Oliver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D7204-1894-402E-AD26-FD57A99A0051}"/>
              </a:ext>
            </a:extLst>
          </p:cNvPr>
          <p:cNvSpPr txBox="1"/>
          <p:nvPr/>
        </p:nvSpPr>
        <p:spPr>
          <a:xfrm>
            <a:off x="116378" y="2781993"/>
            <a:ext cx="11599026" cy="1307869"/>
          </a:xfrm>
          <a:prstGeom prst="rect">
            <a:avLst/>
          </a:prstGeom>
        </p:spPr>
        <p:txBody>
          <a:bodyPr wrap="square" rtlCol="0" anchor="ctr" anchorCtr="0">
            <a:normAutofit/>
          </a:bodyPr>
          <a:lstStyle/>
          <a:p>
            <a:endParaRPr lang="en-GB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38574" y="6217962"/>
            <a:ext cx="4997300" cy="551074"/>
          </a:xfrm>
          <a:solidFill>
            <a:srgbClr val="FBB372">
              <a:alpha val="70000"/>
            </a:srgbClr>
          </a:solidFill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GB" altLang="en-US" b="1" dirty="0">
                <a:solidFill>
                  <a:schemeClr val="bg1"/>
                </a:solidFill>
              </a:rPr>
              <a:t>CSGUK Annual Conference 2021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49AB2-F413-4A17-81AA-39013828B812}"/>
              </a:ext>
            </a:extLst>
          </p:cNvPr>
          <p:cNvSpPr txBox="1"/>
          <p:nvPr/>
        </p:nvSpPr>
        <p:spPr>
          <a:xfrm>
            <a:off x="2490934" y="1403167"/>
            <a:ext cx="2963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Neal Harper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7D8A1-BF88-483E-A316-995FA24A8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437" y="2002779"/>
            <a:ext cx="667951" cy="6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FFFCE-2840-4D66-B42C-173883C360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001" y="2680629"/>
            <a:ext cx="667951" cy="649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BE29D2-2AE1-4091-A191-1F064E4279E7}"/>
              </a:ext>
            </a:extLst>
          </p:cNvPr>
          <p:cNvSpPr txBox="1"/>
          <p:nvPr/>
        </p:nvSpPr>
        <p:spPr>
          <a:xfrm>
            <a:off x="2470952" y="2039904"/>
            <a:ext cx="261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@nealharper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8EBA8-D196-4A09-AD4D-499590D3BCF2}"/>
              </a:ext>
            </a:extLst>
          </p:cNvPr>
          <p:cNvSpPr txBox="1"/>
          <p:nvPr/>
        </p:nvSpPr>
        <p:spPr>
          <a:xfrm>
            <a:off x="2490934" y="2715626"/>
            <a:ext cx="4954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www.linkedin.com/in/nealharper</a:t>
            </a:r>
            <a:endParaRPr lang="en-US" sz="2000" b="1" dirty="0">
              <a:solidFill>
                <a:srgbClr val="FBB3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23C92F2-31FB-4D46-8190-4D45F873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817344" y="1354835"/>
            <a:ext cx="584138" cy="584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783B8EF-5049-47BB-AB31-ED2B6DAA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9693228" y="3864160"/>
            <a:ext cx="584138" cy="584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12B2BD-6A2A-4CE7-AAFC-5742D70BBFA1}"/>
              </a:ext>
            </a:extLst>
          </p:cNvPr>
          <p:cNvSpPr txBox="1"/>
          <p:nvPr/>
        </p:nvSpPr>
        <p:spPr>
          <a:xfrm>
            <a:off x="5351267" y="5266285"/>
            <a:ext cx="4297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www.linkedin.com/in/jackie-oliver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44F6A3-81B4-4704-8BD2-2A00BA2E64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732" y="4511079"/>
            <a:ext cx="667951" cy="650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ACE699-66A1-4DF6-9A5E-CF6086A8FD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415" y="5175283"/>
            <a:ext cx="667951" cy="6493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7A1B18-490C-4E89-BBC2-7433ECB9F8AA}"/>
              </a:ext>
            </a:extLst>
          </p:cNvPr>
          <p:cNvSpPr txBox="1"/>
          <p:nvPr/>
        </p:nvSpPr>
        <p:spPr>
          <a:xfrm>
            <a:off x="7296370" y="4584768"/>
            <a:ext cx="2239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BB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@jackoliver40</a:t>
            </a:r>
          </a:p>
        </p:txBody>
      </p:sp>
    </p:spTree>
    <p:extLst>
      <p:ext uri="{BB962C8B-B14F-4D97-AF65-F5344CB8AC3E}">
        <p14:creationId xmlns:p14="http://schemas.microsoft.com/office/powerpoint/2010/main" val="19054329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65" y="1151884"/>
            <a:ext cx="11536018" cy="4238824"/>
          </a:xfrm>
        </p:spPr>
        <p:txBody>
          <a:bodyPr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Background &amp;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Converged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Student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Service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Future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F5141-B38F-4483-926A-5B857F54242E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5434856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 &amp; context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65" y="1270250"/>
            <a:ext cx="11536018" cy="4120458"/>
          </a:xfrm>
        </p:spPr>
        <p:txBody>
          <a:bodyPr anchor="t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Teesside University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Our students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#TeamTeesside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Student Voice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F5141-B38F-4483-926A-5B857F54242E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1188435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65" y="1151883"/>
            <a:ext cx="11536018" cy="4703971"/>
          </a:xfrm>
        </p:spPr>
        <p:txBody>
          <a:bodyPr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Joining of Student and Library Services in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Combined Enquiry Management Team for frontline customer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Launch of Student Life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 new building, a new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Library-based “Pilot”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Hub and spoke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“One-stop shop for help, support and well-being outside of the classroom”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~20 student-facing services accessible from one 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Significant online offer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400" dirty="0"/>
              <a:t>Enquiries Management System + tiered approach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400" dirty="0"/>
              <a:t>Knowledgebase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400" dirty="0"/>
              <a:t>Web portal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400" dirty="0"/>
              <a:t>App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400" dirty="0"/>
              <a:t>Self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00" dirty="0"/>
              <a:t>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F5141-B38F-4483-926A-5B857F54242E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673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8807" y="840546"/>
            <a:ext cx="5810248" cy="640191"/>
          </a:xfrm>
        </p:spPr>
        <p:txBody>
          <a:bodyPr/>
          <a:lstStyle/>
          <a:p>
            <a:r>
              <a:rPr lang="en-US" dirty="0"/>
              <a:t>Launch of Student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78" y="655819"/>
            <a:ext cx="3513006" cy="3571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C11EE-3F39-5040-A514-C79BAD82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89" y="1646381"/>
            <a:ext cx="6442533" cy="483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5340A7-8413-DF4E-AA20-F710D7AFA9C7}"/>
              </a:ext>
            </a:extLst>
          </p:cNvPr>
          <p:cNvSpPr txBox="1">
            <a:spLocks/>
          </p:cNvSpPr>
          <p:nvPr/>
        </p:nvSpPr>
        <p:spPr>
          <a:xfrm>
            <a:off x="2072989" y="5913459"/>
            <a:ext cx="2619084" cy="56482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January 2020</a:t>
            </a:r>
          </a:p>
        </p:txBody>
      </p:sp>
    </p:spTree>
    <p:extLst>
      <p:ext uri="{BB962C8B-B14F-4D97-AF65-F5344CB8AC3E}">
        <p14:creationId xmlns:p14="http://schemas.microsoft.com/office/powerpoint/2010/main" val="1925326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65" y="1151884"/>
            <a:ext cx="11536018" cy="4238824"/>
          </a:xfrm>
        </p:spPr>
        <p:txBody>
          <a:bodyPr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Buildings closed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Switched to entirely home-based working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Virtual customer services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Extensive use of MS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Online support &amp; virtual appointments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Moving through lifting of restrictions…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Restricted opening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Individual &amp; bookable study 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Reserve &amp; collect for printed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Returned to normal operations – Sep ‘21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F5141-B38F-4483-926A-5B857F54242E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E94D2-4703-684B-8275-E1CE11A1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922" y="276513"/>
            <a:ext cx="29591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351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Service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One-stop shop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First-line / triage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Appointment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Referrals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Face to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712AB9-9F8F-CC42-B490-23EBF6EF3915}"/>
              </a:ext>
            </a:extLst>
          </p:cNvPr>
          <p:cNvGrpSpPr/>
          <p:nvPr/>
        </p:nvGrpSpPr>
        <p:grpSpPr>
          <a:xfrm>
            <a:off x="5710984" y="443336"/>
            <a:ext cx="3323293" cy="2373948"/>
            <a:chOff x="5655378" y="493265"/>
            <a:chExt cx="3323293" cy="23739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C3BF72-D9FD-414D-8A03-F9E9055D1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493265"/>
              <a:ext cx="2254052" cy="23739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23F5D-1D0F-6E4C-BC86-DC38336FFCEA}"/>
                </a:ext>
              </a:extLst>
            </p:cNvPr>
            <p:cNvSpPr/>
            <p:nvPr/>
          </p:nvSpPr>
          <p:spPr>
            <a:xfrm>
              <a:off x="5655378" y="968925"/>
              <a:ext cx="332329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Self</a:t>
              </a:r>
            </a:p>
            <a:p>
              <a:pPr algn="ctr"/>
              <a:r>
                <a:rPr lang="en-GB" sz="3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service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5EECA-8DB7-A947-927D-48C06AA5E071}"/>
              </a:ext>
            </a:extLst>
          </p:cNvPr>
          <p:cNvGrpSpPr/>
          <p:nvPr/>
        </p:nvGrpSpPr>
        <p:grpSpPr>
          <a:xfrm>
            <a:off x="7981569" y="1731076"/>
            <a:ext cx="3323293" cy="2654085"/>
            <a:chOff x="7981569" y="1731076"/>
            <a:chExt cx="3323293" cy="26540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B272A9-541E-4843-823D-852ADFCF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7067" y="1731076"/>
              <a:ext cx="2496417" cy="265408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8B42DC-5BF5-C54C-847F-9CA99C37CFFB}"/>
                </a:ext>
              </a:extLst>
            </p:cNvPr>
            <p:cNvSpPr/>
            <p:nvPr/>
          </p:nvSpPr>
          <p:spPr>
            <a:xfrm>
              <a:off x="7981569" y="2558629"/>
              <a:ext cx="332329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0" dirty="0">
                  <a:ln w="22225">
                    <a:solidFill>
                      <a:schemeClr val="accent1"/>
                    </a:solidFill>
                    <a:prstDash val="solid"/>
                  </a:ln>
                  <a:solidFill>
                    <a:srgbClr val="8AD0E5"/>
                  </a:solidFill>
                  <a:effectLst/>
                </a:rPr>
                <a:t>Assisted</a:t>
              </a:r>
            </a:p>
            <a:p>
              <a:pPr algn="ctr"/>
              <a:r>
                <a:rPr lang="en-GB" sz="3600" b="1" dirty="0">
                  <a:ln w="22225">
                    <a:solidFill>
                      <a:schemeClr val="accent1"/>
                    </a:solidFill>
                    <a:prstDash val="solid"/>
                  </a:ln>
                  <a:solidFill>
                    <a:srgbClr val="8AD0E5"/>
                  </a:solidFill>
                </a:rPr>
                <a:t>service</a:t>
              </a:r>
              <a:endParaRPr lang="en-GB" sz="3600" b="1" cap="none" spc="0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rgbClr val="8AD0E5"/>
                </a:solidFill>
                <a:effectLst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89E43D-9A51-FF4B-A06F-0A279938EA3A}"/>
              </a:ext>
            </a:extLst>
          </p:cNvPr>
          <p:cNvGrpSpPr/>
          <p:nvPr/>
        </p:nvGrpSpPr>
        <p:grpSpPr>
          <a:xfrm>
            <a:off x="5232544" y="3200266"/>
            <a:ext cx="3323293" cy="2416125"/>
            <a:chOff x="5232544" y="3200266"/>
            <a:chExt cx="3323293" cy="24161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4FF5DD-B5AF-F044-A489-AD40EC58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2960" y="3200266"/>
              <a:ext cx="2477626" cy="241612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E143FF-3599-564E-AA5E-146DFF077E16}"/>
                </a:ext>
              </a:extLst>
            </p:cNvPr>
            <p:cNvSpPr/>
            <p:nvPr/>
          </p:nvSpPr>
          <p:spPr>
            <a:xfrm>
              <a:off x="5232544" y="3867832"/>
              <a:ext cx="332329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0">
                  <a:ln w="22225">
                    <a:solidFill>
                      <a:schemeClr val="accent6"/>
                    </a:solidFill>
                    <a:prstDash val="solid"/>
                  </a:ln>
                  <a:solidFill>
                    <a:srgbClr val="91CD85"/>
                  </a:solidFill>
                  <a:effectLst/>
                </a:rPr>
                <a:t>Attended</a:t>
              </a:r>
            </a:p>
            <a:p>
              <a:pPr algn="ctr"/>
              <a:r>
                <a:rPr lang="en-GB" sz="3600" b="1">
                  <a:ln w="22225">
                    <a:solidFill>
                      <a:schemeClr val="accent6"/>
                    </a:solidFill>
                    <a:prstDash val="solid"/>
                  </a:ln>
                  <a:solidFill>
                    <a:srgbClr val="91CD85"/>
                  </a:solidFill>
                </a:rPr>
                <a:t>service</a:t>
              </a:r>
              <a:endParaRPr lang="en-GB" sz="3600" b="1" cap="none" spc="0">
                <a:ln w="22225">
                  <a:solidFill>
                    <a:schemeClr val="accent6"/>
                  </a:solidFill>
                  <a:prstDash val="solid"/>
                </a:ln>
                <a:solidFill>
                  <a:srgbClr val="91CD85"/>
                </a:solidFill>
                <a:effectLst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53B63-45E8-EE4D-9362-9CB41808ECF6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005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Service Excellence - Language Resource Centre - Newcastle  University">
            <a:extLst>
              <a:ext uri="{FF2B5EF4-FFF2-40B4-BE49-F238E27FC236}">
                <a16:creationId xmlns:a16="http://schemas.microsoft.com/office/drawing/2014/main" id="{28964138-293D-AC43-8342-7AB20115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055" y="166823"/>
            <a:ext cx="1734328" cy="229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the future look like?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65" y="1151884"/>
            <a:ext cx="11536018" cy="4238824"/>
          </a:xfrm>
        </p:spPr>
        <p:txBody>
          <a:bodyPr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F5141-B38F-4483-926A-5B857F54242E}"/>
              </a:ext>
            </a:extLst>
          </p:cNvPr>
          <p:cNvSpPr/>
          <p:nvPr/>
        </p:nvSpPr>
        <p:spPr>
          <a:xfrm>
            <a:off x="7414953" y="6031695"/>
            <a:ext cx="4621877" cy="73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D8583E-5A7E-7148-9416-872901920312}"/>
              </a:ext>
            </a:extLst>
          </p:cNvPr>
          <p:cNvSpPr txBox="1">
            <a:spLocks/>
          </p:cNvSpPr>
          <p:nvPr/>
        </p:nvSpPr>
        <p:spPr>
          <a:xfrm>
            <a:off x="473765" y="1304284"/>
            <a:ext cx="11536018" cy="440183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Much more emphasis on digital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600" dirty="0"/>
              <a:t>90% enquiries now virtual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600" dirty="0"/>
              <a:t>50/50 pre-pandemic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600" dirty="0"/>
              <a:t>Staffing resource / service priorities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Digital first in service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Using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Constantly improving online offer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1600" dirty="0"/>
              <a:t>Web &amp; Knowledgebase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Answering as many questions as possible at the first time of asking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Being responsive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Customer Service Excellence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7401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203" y="5797352"/>
            <a:ext cx="5618797" cy="68646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altLang="en-US" b="1" dirty="0"/>
              <a:t>Thank you!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GB" alt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23" y="821334"/>
            <a:ext cx="3384501" cy="3441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7F5281-2485-4A46-A6DC-C770C031117D}"/>
              </a:ext>
            </a:extLst>
          </p:cNvPr>
          <p:cNvSpPr/>
          <p:nvPr/>
        </p:nvSpPr>
        <p:spPr>
          <a:xfrm>
            <a:off x="6030998" y="2080301"/>
            <a:ext cx="208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2951706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oloured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y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loure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y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loured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50DC08B1CBE4B81BFCD7CA083BE68" ma:contentTypeVersion="7" ma:contentTypeDescription="Create a new document." ma:contentTypeScope="" ma:versionID="cae3e59581ea1463cb611f88f4d3867e">
  <xsd:schema xmlns:xsd="http://www.w3.org/2001/XMLSchema" xmlns:xs="http://www.w3.org/2001/XMLSchema" xmlns:p="http://schemas.microsoft.com/office/2006/metadata/properties" xmlns:ns2="95cf76f8-b957-4fd1-b88e-cb5d8d304221" targetNamespace="http://schemas.microsoft.com/office/2006/metadata/properties" ma:root="true" ma:fieldsID="1fcfaa3cfb440b0d913106f042306129" ns2:_="">
    <xsd:import namespace="95cf76f8-b957-4fd1-b88e-cb5d8d3042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f76f8-b957-4fd1-b88e-cb5d8d3042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27244B-A571-4CC6-BA5A-08571F8799A4}">
  <ds:schemaRefs>
    <ds:schemaRef ds:uri="http://schemas.microsoft.com/office/infopath/2007/PartnerControls"/>
    <ds:schemaRef ds:uri="http://schemas.openxmlformats.org/package/2006/metadata/core-properties"/>
    <ds:schemaRef ds:uri="95cf76f8-b957-4fd1-b88e-cb5d8d304221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0CB40D-C237-43B4-BF42-05DC05DE8A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cf76f8-b957-4fd1-b88e-cb5d8d3042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2EB36D-D3BC-47F3-84D0-ED23155F03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289</Words>
  <Application>Microsoft Office PowerPoint</Application>
  <PresentationFormat>Widescreen</PresentationFormat>
  <Paragraphs>107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Courier New</vt:lpstr>
      <vt:lpstr>Coloured lines</vt:lpstr>
      <vt:lpstr>Grey lines</vt:lpstr>
      <vt:lpstr>Coloured background</vt:lpstr>
      <vt:lpstr>Blank</vt:lpstr>
      <vt:lpstr>1_Grey lines</vt:lpstr>
      <vt:lpstr>1_Coloured lines</vt:lpstr>
      <vt:lpstr>“Twisting at Teesside”</vt:lpstr>
      <vt:lpstr>Contents</vt:lpstr>
      <vt:lpstr>Background &amp; context</vt:lpstr>
      <vt:lpstr>History</vt:lpstr>
      <vt:lpstr>Launch of Student Life</vt:lpstr>
      <vt:lpstr>Covid-19</vt:lpstr>
      <vt:lpstr>Service model</vt:lpstr>
      <vt:lpstr>What does the future look like?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Loughran, Helen</cp:lastModifiedBy>
  <cp:revision>22</cp:revision>
  <cp:lastPrinted>2019-11-11T10:30:09Z</cp:lastPrinted>
  <dcterms:created xsi:type="dcterms:W3CDTF">2017-07-13T14:47:43Z</dcterms:created>
  <dcterms:modified xsi:type="dcterms:W3CDTF">2021-11-26T08:15:26Z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0x010100C4450DC08B1CBE4B81BFCD7CA083BE68</vt:lpwstr>
  </property>
</Properties>
</file>