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70" r:id="rId10"/>
    <p:sldId id="264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B697B-DBAF-4541-A97A-252B1EE1E56F}" v="67" dt="2022-06-26T16:25:00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3D995-1558-4D49-ACA5-4ADFC2C859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7C9F66-FAB6-4EEB-A61A-7B604A854089}">
      <dgm:prSet/>
      <dgm:spPr/>
      <dgm:t>
        <a:bodyPr/>
        <a:lstStyle/>
        <a:p>
          <a:r>
            <a:rPr lang="en-GB"/>
            <a:t>General collections: Scan &amp; Deliver.</a:t>
          </a:r>
          <a:endParaRPr lang="en-US"/>
        </a:p>
      </dgm:t>
    </dgm:pt>
    <dgm:pt modelId="{3F66ACC0-F05F-453A-AE70-6B0ECE872E82}" type="parTrans" cxnId="{1B3B9ECA-D01E-40B6-A82B-3DDD0E42CA16}">
      <dgm:prSet/>
      <dgm:spPr/>
      <dgm:t>
        <a:bodyPr/>
        <a:lstStyle/>
        <a:p>
          <a:endParaRPr lang="en-US"/>
        </a:p>
      </dgm:t>
    </dgm:pt>
    <dgm:pt modelId="{B8A05042-9F10-492A-9BDF-884A76F7C02E}" type="sibTrans" cxnId="{1B3B9ECA-D01E-40B6-A82B-3DDD0E42CA16}">
      <dgm:prSet/>
      <dgm:spPr/>
      <dgm:t>
        <a:bodyPr/>
        <a:lstStyle/>
        <a:p>
          <a:endParaRPr lang="en-US"/>
        </a:p>
      </dgm:t>
    </dgm:pt>
    <dgm:pt modelId="{9A2614FB-B680-4F2F-9720-5E5B1BDDE675}">
      <dgm:prSet/>
      <dgm:spPr/>
      <dgm:t>
        <a:bodyPr/>
        <a:lstStyle/>
        <a:p>
          <a:r>
            <a:rPr lang="en-GB"/>
            <a:t>Free digitisation offerings: quick snaps by Research Services staff (10-20 pages, medium quality).</a:t>
          </a:r>
          <a:endParaRPr lang="en-US"/>
        </a:p>
      </dgm:t>
    </dgm:pt>
    <dgm:pt modelId="{1BB7A2E0-2638-4156-B254-3D35F7A60AC5}" type="parTrans" cxnId="{A1AA2896-074F-4C32-8F2F-B8BBC1704C8B}">
      <dgm:prSet/>
      <dgm:spPr/>
      <dgm:t>
        <a:bodyPr/>
        <a:lstStyle/>
        <a:p>
          <a:endParaRPr lang="en-US"/>
        </a:p>
      </dgm:t>
    </dgm:pt>
    <dgm:pt modelId="{9952DB94-D88C-4E25-910C-127C282298BF}" type="sibTrans" cxnId="{A1AA2896-074F-4C32-8F2F-B8BBC1704C8B}">
      <dgm:prSet/>
      <dgm:spPr/>
      <dgm:t>
        <a:bodyPr/>
        <a:lstStyle/>
        <a:p>
          <a:endParaRPr lang="en-US"/>
        </a:p>
      </dgm:t>
    </dgm:pt>
    <dgm:pt modelId="{93C73DE2-164D-43CA-B02D-C5164BD284C3}">
      <dgm:prSet/>
      <dgm:spPr/>
      <dgm:t>
        <a:bodyPr/>
        <a:lstStyle/>
        <a:p>
          <a:r>
            <a:rPr lang="en-GB" dirty="0"/>
            <a:t>Paid digitisation offerings: Book scans (£0.60 per page, plus VAT) or HQ (£8.00 per page, plus VAT).</a:t>
          </a:r>
          <a:endParaRPr lang="en-US" dirty="0"/>
        </a:p>
      </dgm:t>
    </dgm:pt>
    <dgm:pt modelId="{8233ABAA-C103-41B6-A120-EDD869A76C07}" type="parTrans" cxnId="{3AF9EBDB-7755-4921-95FE-317DAB650218}">
      <dgm:prSet/>
      <dgm:spPr/>
      <dgm:t>
        <a:bodyPr/>
        <a:lstStyle/>
        <a:p>
          <a:endParaRPr lang="en-US"/>
        </a:p>
      </dgm:t>
    </dgm:pt>
    <dgm:pt modelId="{20236872-A4CA-492A-A2D9-703CAA48F563}" type="sibTrans" cxnId="{3AF9EBDB-7755-4921-95FE-317DAB650218}">
      <dgm:prSet/>
      <dgm:spPr/>
      <dgm:t>
        <a:bodyPr/>
        <a:lstStyle/>
        <a:p>
          <a:endParaRPr lang="en-US"/>
        </a:p>
      </dgm:t>
    </dgm:pt>
    <dgm:pt modelId="{7F8EC8F0-6484-42E8-8223-CB2180C5D974}">
      <dgm:prSet/>
      <dgm:spPr/>
      <dgm:t>
        <a:bodyPr/>
        <a:lstStyle/>
        <a:p>
          <a:r>
            <a:rPr lang="en-GB"/>
            <a:t>Enquiries service: 1-hour of research per enquiry.</a:t>
          </a:r>
          <a:endParaRPr lang="en-US"/>
        </a:p>
      </dgm:t>
    </dgm:pt>
    <dgm:pt modelId="{4C979842-7BCB-40A3-85FD-42712F675D41}" type="parTrans" cxnId="{390DD20F-1ECC-449C-834F-BC09963922E3}">
      <dgm:prSet/>
      <dgm:spPr/>
      <dgm:t>
        <a:bodyPr/>
        <a:lstStyle/>
        <a:p>
          <a:endParaRPr lang="en-US"/>
        </a:p>
      </dgm:t>
    </dgm:pt>
    <dgm:pt modelId="{4CCE0D71-E44F-4736-8A39-5A6A6185E481}" type="sibTrans" cxnId="{390DD20F-1ECC-449C-834F-BC09963922E3}">
      <dgm:prSet/>
      <dgm:spPr/>
      <dgm:t>
        <a:bodyPr/>
        <a:lstStyle/>
        <a:p>
          <a:endParaRPr lang="en-US"/>
        </a:p>
      </dgm:t>
    </dgm:pt>
    <dgm:pt modelId="{A781C900-932E-4311-9A9A-0F1D46786E6B}">
      <dgm:prSet/>
      <dgm:spPr/>
      <dgm:t>
        <a:bodyPr/>
        <a:lstStyle/>
        <a:p>
          <a:r>
            <a:rPr lang="en-GB" dirty="0"/>
            <a:t>Streamer service: remote-listening for School of Scottish Studies Archive oral history and sound collections.</a:t>
          </a:r>
          <a:endParaRPr lang="en-US" dirty="0"/>
        </a:p>
      </dgm:t>
    </dgm:pt>
    <dgm:pt modelId="{04EA8937-4B51-4BD3-9096-F521E80A1880}" type="parTrans" cxnId="{E6C6A7E1-A1AF-4EA2-A2F6-D112E34C5ECD}">
      <dgm:prSet/>
      <dgm:spPr/>
      <dgm:t>
        <a:bodyPr/>
        <a:lstStyle/>
        <a:p>
          <a:endParaRPr lang="en-US"/>
        </a:p>
      </dgm:t>
    </dgm:pt>
    <dgm:pt modelId="{2F96184F-2659-4D6D-84A8-2BF0B974832A}" type="sibTrans" cxnId="{E6C6A7E1-A1AF-4EA2-A2F6-D112E34C5ECD}">
      <dgm:prSet/>
      <dgm:spPr/>
      <dgm:t>
        <a:bodyPr/>
        <a:lstStyle/>
        <a:p>
          <a:endParaRPr lang="en-US"/>
        </a:p>
      </dgm:t>
    </dgm:pt>
    <dgm:pt modelId="{F77A7212-06A7-484F-8725-4DA96319AF1E}" type="pres">
      <dgm:prSet presAssocID="{3423D995-1558-4D49-ACA5-4ADFC2C8597F}" presName="linear" presStyleCnt="0">
        <dgm:presLayoutVars>
          <dgm:animLvl val="lvl"/>
          <dgm:resizeHandles val="exact"/>
        </dgm:presLayoutVars>
      </dgm:prSet>
      <dgm:spPr/>
    </dgm:pt>
    <dgm:pt modelId="{17A4E22B-9F6A-404C-8974-F3E6F8CD7AD4}" type="pres">
      <dgm:prSet presAssocID="{F67C9F66-FAB6-4EEB-A61A-7B604A8540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DB45F3-219B-475B-9CC0-4856F60681EF}" type="pres">
      <dgm:prSet presAssocID="{B8A05042-9F10-492A-9BDF-884A76F7C02E}" presName="spacer" presStyleCnt="0"/>
      <dgm:spPr/>
    </dgm:pt>
    <dgm:pt modelId="{97190FDC-1CAA-44BB-B80F-9E028CAFACC2}" type="pres">
      <dgm:prSet presAssocID="{9A2614FB-B680-4F2F-9720-5E5B1BDDE6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044F2F-E9AF-427D-8622-FEBC829B50F8}" type="pres">
      <dgm:prSet presAssocID="{9952DB94-D88C-4E25-910C-127C282298BF}" presName="spacer" presStyleCnt="0"/>
      <dgm:spPr/>
    </dgm:pt>
    <dgm:pt modelId="{744262D4-E3B3-46DF-91D7-9EB34D26CCAF}" type="pres">
      <dgm:prSet presAssocID="{93C73DE2-164D-43CA-B02D-C5164BD284C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34C822-2720-4E4C-849E-F55D113482A4}" type="pres">
      <dgm:prSet presAssocID="{20236872-A4CA-492A-A2D9-703CAA48F563}" presName="spacer" presStyleCnt="0"/>
      <dgm:spPr/>
    </dgm:pt>
    <dgm:pt modelId="{09A50024-1680-437A-8FF3-D80844FC12FC}" type="pres">
      <dgm:prSet presAssocID="{7F8EC8F0-6484-42E8-8223-CB2180C5D97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91C685-26BB-4686-9EB1-5A4779B9640B}" type="pres">
      <dgm:prSet presAssocID="{4CCE0D71-E44F-4736-8A39-5A6A6185E481}" presName="spacer" presStyleCnt="0"/>
      <dgm:spPr/>
    </dgm:pt>
    <dgm:pt modelId="{2205DBEA-9B25-4307-856F-C3E313CFCC03}" type="pres">
      <dgm:prSet presAssocID="{A781C900-932E-4311-9A9A-0F1D46786E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90DD20F-1ECC-449C-834F-BC09963922E3}" srcId="{3423D995-1558-4D49-ACA5-4ADFC2C8597F}" destId="{7F8EC8F0-6484-42E8-8223-CB2180C5D974}" srcOrd="3" destOrd="0" parTransId="{4C979842-7BCB-40A3-85FD-42712F675D41}" sibTransId="{4CCE0D71-E44F-4736-8A39-5A6A6185E481}"/>
    <dgm:cxn modelId="{D5DF5414-F10E-444D-9262-6981406F6AF9}" type="presOf" srcId="{3423D995-1558-4D49-ACA5-4ADFC2C8597F}" destId="{F77A7212-06A7-484F-8725-4DA96319AF1E}" srcOrd="0" destOrd="0" presId="urn:microsoft.com/office/officeart/2005/8/layout/vList2"/>
    <dgm:cxn modelId="{884C2141-5EC7-435C-AD5E-F4AB3C3D0509}" type="presOf" srcId="{93C73DE2-164D-43CA-B02D-C5164BD284C3}" destId="{744262D4-E3B3-46DF-91D7-9EB34D26CCAF}" srcOrd="0" destOrd="0" presId="urn:microsoft.com/office/officeart/2005/8/layout/vList2"/>
    <dgm:cxn modelId="{C000F143-7EE5-4B12-8DE2-5BD0DFE49A6C}" type="presOf" srcId="{9A2614FB-B680-4F2F-9720-5E5B1BDDE675}" destId="{97190FDC-1CAA-44BB-B80F-9E028CAFACC2}" srcOrd="0" destOrd="0" presId="urn:microsoft.com/office/officeart/2005/8/layout/vList2"/>
    <dgm:cxn modelId="{92D22187-0AD7-4988-AA0A-48A10137BF6A}" type="presOf" srcId="{A781C900-932E-4311-9A9A-0F1D46786E6B}" destId="{2205DBEA-9B25-4307-856F-C3E313CFCC03}" srcOrd="0" destOrd="0" presId="urn:microsoft.com/office/officeart/2005/8/layout/vList2"/>
    <dgm:cxn modelId="{A1AA2896-074F-4C32-8F2F-B8BBC1704C8B}" srcId="{3423D995-1558-4D49-ACA5-4ADFC2C8597F}" destId="{9A2614FB-B680-4F2F-9720-5E5B1BDDE675}" srcOrd="1" destOrd="0" parTransId="{1BB7A2E0-2638-4156-B254-3D35F7A60AC5}" sibTransId="{9952DB94-D88C-4E25-910C-127C282298BF}"/>
    <dgm:cxn modelId="{7DFCF4C0-541D-48CB-B742-D6363912D219}" type="presOf" srcId="{7F8EC8F0-6484-42E8-8223-CB2180C5D974}" destId="{09A50024-1680-437A-8FF3-D80844FC12FC}" srcOrd="0" destOrd="0" presId="urn:microsoft.com/office/officeart/2005/8/layout/vList2"/>
    <dgm:cxn modelId="{1B3B9ECA-D01E-40B6-A82B-3DDD0E42CA16}" srcId="{3423D995-1558-4D49-ACA5-4ADFC2C8597F}" destId="{F67C9F66-FAB6-4EEB-A61A-7B604A854089}" srcOrd="0" destOrd="0" parTransId="{3F66ACC0-F05F-453A-AE70-6B0ECE872E82}" sibTransId="{B8A05042-9F10-492A-9BDF-884A76F7C02E}"/>
    <dgm:cxn modelId="{3AF9EBDB-7755-4921-95FE-317DAB650218}" srcId="{3423D995-1558-4D49-ACA5-4ADFC2C8597F}" destId="{93C73DE2-164D-43CA-B02D-C5164BD284C3}" srcOrd="2" destOrd="0" parTransId="{8233ABAA-C103-41B6-A120-EDD869A76C07}" sibTransId="{20236872-A4CA-492A-A2D9-703CAA48F563}"/>
    <dgm:cxn modelId="{E6C6A7E1-A1AF-4EA2-A2F6-D112E34C5ECD}" srcId="{3423D995-1558-4D49-ACA5-4ADFC2C8597F}" destId="{A781C900-932E-4311-9A9A-0F1D46786E6B}" srcOrd="4" destOrd="0" parTransId="{04EA8937-4B51-4BD3-9096-F521E80A1880}" sibTransId="{2F96184F-2659-4D6D-84A8-2BF0B974832A}"/>
    <dgm:cxn modelId="{A45333E6-EDCC-4B12-9D8E-B7BF1A4F6CFE}" type="presOf" srcId="{F67C9F66-FAB6-4EEB-A61A-7B604A854089}" destId="{17A4E22B-9F6A-404C-8974-F3E6F8CD7AD4}" srcOrd="0" destOrd="0" presId="urn:microsoft.com/office/officeart/2005/8/layout/vList2"/>
    <dgm:cxn modelId="{DDFB30B3-391D-4DD4-8B03-AFB5A852274D}" type="presParOf" srcId="{F77A7212-06A7-484F-8725-4DA96319AF1E}" destId="{17A4E22B-9F6A-404C-8974-F3E6F8CD7AD4}" srcOrd="0" destOrd="0" presId="urn:microsoft.com/office/officeart/2005/8/layout/vList2"/>
    <dgm:cxn modelId="{3EB684C5-E618-41E5-BE99-5430B475970A}" type="presParOf" srcId="{F77A7212-06A7-484F-8725-4DA96319AF1E}" destId="{5FDB45F3-219B-475B-9CC0-4856F60681EF}" srcOrd="1" destOrd="0" presId="urn:microsoft.com/office/officeart/2005/8/layout/vList2"/>
    <dgm:cxn modelId="{34C87076-F337-41BC-91E8-EA95AD7CC8B0}" type="presParOf" srcId="{F77A7212-06A7-484F-8725-4DA96319AF1E}" destId="{97190FDC-1CAA-44BB-B80F-9E028CAFACC2}" srcOrd="2" destOrd="0" presId="urn:microsoft.com/office/officeart/2005/8/layout/vList2"/>
    <dgm:cxn modelId="{3552052A-0576-49AC-9465-7B4BF52C125A}" type="presParOf" srcId="{F77A7212-06A7-484F-8725-4DA96319AF1E}" destId="{17044F2F-E9AF-427D-8622-FEBC829B50F8}" srcOrd="3" destOrd="0" presId="urn:microsoft.com/office/officeart/2005/8/layout/vList2"/>
    <dgm:cxn modelId="{CC4B2118-E12B-4556-A7EA-149F8D9CA42F}" type="presParOf" srcId="{F77A7212-06A7-484F-8725-4DA96319AF1E}" destId="{744262D4-E3B3-46DF-91D7-9EB34D26CCAF}" srcOrd="4" destOrd="0" presId="urn:microsoft.com/office/officeart/2005/8/layout/vList2"/>
    <dgm:cxn modelId="{8D3B0717-8E5D-4D4C-B384-BDF8BDB865CA}" type="presParOf" srcId="{F77A7212-06A7-484F-8725-4DA96319AF1E}" destId="{AB34C822-2720-4E4C-849E-F55D113482A4}" srcOrd="5" destOrd="0" presId="urn:microsoft.com/office/officeart/2005/8/layout/vList2"/>
    <dgm:cxn modelId="{1856E26D-3AA1-45B3-A6D4-5FE52597F7C3}" type="presParOf" srcId="{F77A7212-06A7-484F-8725-4DA96319AF1E}" destId="{09A50024-1680-437A-8FF3-D80844FC12FC}" srcOrd="6" destOrd="0" presId="urn:microsoft.com/office/officeart/2005/8/layout/vList2"/>
    <dgm:cxn modelId="{5D7E2845-391B-4B3F-B5A0-F7BF8A7D2599}" type="presParOf" srcId="{F77A7212-06A7-484F-8725-4DA96319AF1E}" destId="{BD91C685-26BB-4686-9EB1-5A4779B9640B}" srcOrd="7" destOrd="0" presId="urn:microsoft.com/office/officeart/2005/8/layout/vList2"/>
    <dgm:cxn modelId="{E4C86C51-3D7D-4566-BE33-E698B24CD918}" type="presParOf" srcId="{F77A7212-06A7-484F-8725-4DA96319AF1E}" destId="{2205DBEA-9B25-4307-856F-C3E313CFCC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E22B-9F6A-404C-8974-F3E6F8CD7AD4}">
      <dsp:nvSpPr>
        <dsp:cNvPr id="0" name=""/>
        <dsp:cNvSpPr/>
      </dsp:nvSpPr>
      <dsp:spPr>
        <a:xfrm>
          <a:off x="0" y="710415"/>
          <a:ext cx="5961345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General collections: Scan &amp; Deliver.</a:t>
          </a:r>
          <a:endParaRPr lang="en-US" sz="1900" kern="1200"/>
        </a:p>
      </dsp:txBody>
      <dsp:txXfrm>
        <a:off x="36845" y="747260"/>
        <a:ext cx="5887655" cy="681087"/>
      </dsp:txXfrm>
    </dsp:sp>
    <dsp:sp modelId="{97190FDC-1CAA-44BB-B80F-9E028CAFACC2}">
      <dsp:nvSpPr>
        <dsp:cNvPr id="0" name=""/>
        <dsp:cNvSpPr/>
      </dsp:nvSpPr>
      <dsp:spPr>
        <a:xfrm>
          <a:off x="0" y="1519913"/>
          <a:ext cx="5961345" cy="754777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Free digitisation offerings: quick snaps by Research Services staff (10-20 pages, medium quality).</a:t>
          </a:r>
          <a:endParaRPr lang="en-US" sz="1900" kern="1200"/>
        </a:p>
      </dsp:txBody>
      <dsp:txXfrm>
        <a:off x="36845" y="1556758"/>
        <a:ext cx="5887655" cy="681087"/>
      </dsp:txXfrm>
    </dsp:sp>
    <dsp:sp modelId="{744262D4-E3B3-46DF-91D7-9EB34D26CCAF}">
      <dsp:nvSpPr>
        <dsp:cNvPr id="0" name=""/>
        <dsp:cNvSpPr/>
      </dsp:nvSpPr>
      <dsp:spPr>
        <a:xfrm>
          <a:off x="0" y="2329411"/>
          <a:ext cx="5961345" cy="75477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Paid digitisation offerings: Book scans (£0.60 per page, plus VAT) or HQ (£8.00 per page, plus VAT).</a:t>
          </a:r>
          <a:endParaRPr lang="en-US" sz="1900" kern="1200" dirty="0"/>
        </a:p>
      </dsp:txBody>
      <dsp:txXfrm>
        <a:off x="36845" y="2366256"/>
        <a:ext cx="5887655" cy="681087"/>
      </dsp:txXfrm>
    </dsp:sp>
    <dsp:sp modelId="{09A50024-1680-437A-8FF3-D80844FC12FC}">
      <dsp:nvSpPr>
        <dsp:cNvPr id="0" name=""/>
        <dsp:cNvSpPr/>
      </dsp:nvSpPr>
      <dsp:spPr>
        <a:xfrm>
          <a:off x="0" y="3138908"/>
          <a:ext cx="5961345" cy="754777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Enquiries service: 1-hour of research per enquiry.</a:t>
          </a:r>
          <a:endParaRPr lang="en-US" sz="1900" kern="1200"/>
        </a:p>
      </dsp:txBody>
      <dsp:txXfrm>
        <a:off x="36845" y="3175753"/>
        <a:ext cx="5887655" cy="681087"/>
      </dsp:txXfrm>
    </dsp:sp>
    <dsp:sp modelId="{2205DBEA-9B25-4307-856F-C3E313CFCC03}">
      <dsp:nvSpPr>
        <dsp:cNvPr id="0" name=""/>
        <dsp:cNvSpPr/>
      </dsp:nvSpPr>
      <dsp:spPr>
        <a:xfrm>
          <a:off x="0" y="3948406"/>
          <a:ext cx="5961345" cy="7547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Streamer service: remote-listening for School of Scottish Studies Archive oral history and sound collections.</a:t>
          </a:r>
          <a:endParaRPr lang="en-US" sz="1900" kern="1200" dirty="0"/>
        </a:p>
      </dsp:txBody>
      <dsp:txXfrm>
        <a:off x="36845" y="3985251"/>
        <a:ext cx="5887655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8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8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3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0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2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9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3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E0C16-CFC9-45CD-BC53-5F88194AB0B8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C00D-4EE2-472C-BCDD-B72D38BA8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4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Fleming@ed.ac.uk" TargetMode="External"/><Relationship Id="rId2" Type="http://schemas.openxmlformats.org/officeDocument/2006/relationships/hyperlink" Target="mailto:Daisy.stafford@ed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uk.ac.uk/the-virtual-reading-room-vrr-virtual-teaching-space-vts-at-leeds-university-library/" TargetMode="External"/><Relationship Id="rId2" Type="http://schemas.openxmlformats.org/officeDocument/2006/relationships/hyperlink" Target="https://www.rluk.ac.uk/the-virtual-reading-room-vrr-at-the-university-of-manchester-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schooltravelorganiser.com/features/we-can-help-bring-the-archives-to-you-says-national-archives-education-team/8777.artic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840" b="909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77" name="Freeform: Shape 75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7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758" y="342006"/>
            <a:ext cx="4551219" cy="2248122"/>
          </a:xfrm>
        </p:spPr>
        <p:txBody>
          <a:bodyPr anchor="b">
            <a:normAutofit/>
          </a:bodyPr>
          <a:lstStyle/>
          <a:p>
            <a:pPr algn="l"/>
            <a:r>
              <a:rPr lang="en-GB" sz="2800" i="1" dirty="0"/>
              <a:t>“Going Virtual: Launching a Virtual Reading Room and Teaching Service at the Centre for Research Collections.”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874" y="2726652"/>
            <a:ext cx="3858490" cy="1155525"/>
          </a:xfrm>
        </p:spPr>
        <p:txBody>
          <a:bodyPr anchor="t">
            <a:noAutofit/>
          </a:bodyPr>
          <a:lstStyle/>
          <a:p>
            <a:pPr algn="l"/>
            <a:r>
              <a:rPr lang="en-GB" sz="1600" dirty="0"/>
              <a:t>Daisy Stafford, Research Services Supervisor</a:t>
            </a:r>
          </a:p>
          <a:p>
            <a:pPr algn="l"/>
            <a:r>
              <a:rPr lang="en-GB" sz="1600" dirty="0"/>
              <a:t>Paul Fleming, Archives &amp; Library Assistant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/>
              <a:t>#CSGUKinspired</a:t>
            </a:r>
          </a:p>
        </p:txBody>
      </p:sp>
    </p:spTree>
    <p:extLst>
      <p:ext uri="{BB962C8B-B14F-4D97-AF65-F5344CB8AC3E}">
        <p14:creationId xmlns:p14="http://schemas.microsoft.com/office/powerpoint/2010/main" val="108598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Other remote services…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52D920-2FD0-C33E-4359-2A7ADA416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27103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7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710127"/>
            <a:ext cx="3431650" cy="36663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6560" y="1335024"/>
            <a:ext cx="4581144" cy="441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/>
              <a:t>	@CRCEd_Uni</a:t>
            </a:r>
          </a:p>
          <a:p>
            <a:pPr algn="l"/>
            <a:r>
              <a:rPr lang="en-US" sz="2000" dirty="0"/>
              <a:t>	@EU_SSSA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>
                <a:hlinkClick r:id="rId2"/>
              </a:rPr>
              <a:t>Daisy.stafford@ed.ac.uk</a:t>
            </a:r>
            <a:endParaRPr lang="en-US" sz="2000" dirty="0"/>
          </a:p>
          <a:p>
            <a:pPr algn="l"/>
            <a:r>
              <a:rPr lang="en-US" sz="2000" dirty="0">
                <a:hlinkClick r:id="rId3"/>
              </a:rPr>
              <a:t>Paul.Fleming@ed.ac.uk</a:t>
            </a:r>
            <a:r>
              <a:rPr lang="en-US" sz="2000" dirty="0"/>
              <a:t> </a:t>
            </a:r>
          </a:p>
        </p:txBody>
      </p:sp>
      <p:pic>
        <p:nvPicPr>
          <p:cNvPr id="1028" name="Picture 4" descr="twitter logo - North Lanarkshire Council">
            <a:extLst>
              <a:ext uri="{FF2B5EF4-FFF2-40B4-BE49-F238E27FC236}">
                <a16:creationId xmlns:a16="http://schemas.microsoft.com/office/drawing/2014/main" id="{8A74A386-A16E-9A1A-FCD3-EC507CC7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82" y="2574038"/>
            <a:ext cx="867961" cy="8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4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Needs we were responding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674" y="800100"/>
            <a:ext cx="6024654" cy="5257800"/>
          </a:xfrm>
        </p:spPr>
        <p:txBody>
          <a:bodyPr anchor="ctr">
            <a:normAutofit/>
          </a:bodyPr>
          <a:lstStyle/>
          <a:p>
            <a:pPr lvl="0"/>
            <a:r>
              <a:rPr lang="en-GB" sz="2400" dirty="0"/>
              <a:t>Keeping users and staff safe.</a:t>
            </a:r>
          </a:p>
          <a:p>
            <a:pPr lvl="0"/>
            <a:r>
              <a:rPr lang="en-GB" sz="2400" dirty="0"/>
              <a:t>Alternative access whilst in-person visits weren’t possible.</a:t>
            </a:r>
          </a:p>
          <a:p>
            <a:pPr lvl="0"/>
            <a:r>
              <a:rPr lang="en-GB" sz="2400" dirty="0"/>
              <a:t>Increased demand for digital collections.</a:t>
            </a:r>
          </a:p>
          <a:p>
            <a:pPr lvl="0"/>
            <a:r>
              <a:rPr lang="en-GB" sz="2400" dirty="0"/>
              <a:t>Access for international researchers.</a:t>
            </a:r>
          </a:p>
          <a:p>
            <a:pPr lvl="0"/>
            <a:r>
              <a:rPr lang="en-GB" sz="2400" dirty="0"/>
              <a:t>Maintaining visibility of collections during closure.</a:t>
            </a:r>
          </a:p>
          <a:p>
            <a:pPr lvl="0"/>
            <a:r>
              <a:rPr lang="en-GB" sz="2400" dirty="0"/>
              <a:t>Academic need for hybrid teaching spaces.</a:t>
            </a:r>
          </a:p>
          <a:p>
            <a:pPr lvl="0"/>
            <a:r>
              <a:rPr lang="en-GB" sz="2400" dirty="0"/>
              <a:t>Creating open and sustainable service offerings.</a:t>
            </a:r>
          </a:p>
          <a:p>
            <a:pPr lvl="0"/>
            <a:r>
              <a:rPr lang="en-GB" sz="2400" dirty="0"/>
              <a:t>Maintaining excellent customer service – helpfulness, friendliness, ingenuity.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131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GB" sz="4000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John Rylands Library, University of Manchester</a:t>
            </a:r>
            <a:endParaRPr lang="en-GB" sz="2000" dirty="0"/>
          </a:p>
          <a:p>
            <a:r>
              <a:rPr lang="en-GB" sz="2000" dirty="0">
                <a:hlinkClick r:id="rId3"/>
              </a:rPr>
              <a:t>University of Leeds</a:t>
            </a:r>
            <a:endParaRPr lang="en-GB" sz="2000" dirty="0"/>
          </a:p>
          <a:p>
            <a:r>
              <a:rPr lang="en-GB" sz="2000" dirty="0">
                <a:hlinkClick r:id="rId4"/>
              </a:rPr>
              <a:t>National Archives (London)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FCE2F-DA17-F444-2FE3-6AD545234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205652"/>
            <a:ext cx="4959928" cy="40599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D7E65B-5BCA-9189-5AC0-317D3A91FB6F}"/>
              </a:ext>
            </a:extLst>
          </p:cNvPr>
          <p:cNvSpPr txBox="1"/>
          <p:nvPr/>
        </p:nvSpPr>
        <p:spPr>
          <a:xfrm>
            <a:off x="7021807" y="5375564"/>
            <a:ext cx="494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Virtual Reading Room at the John Rylands Library.</a:t>
            </a:r>
          </a:p>
        </p:txBody>
      </p:sp>
    </p:spTree>
    <p:extLst>
      <p:ext uri="{BB962C8B-B14F-4D97-AF65-F5344CB8AC3E}">
        <p14:creationId xmlns:p14="http://schemas.microsoft.com/office/powerpoint/2010/main" val="143224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GB" sz="400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pPr lvl="0"/>
            <a:r>
              <a:rPr lang="en-GB" sz="2000"/>
              <a:t>Staffing</a:t>
            </a:r>
          </a:p>
          <a:p>
            <a:pPr lvl="0"/>
            <a:r>
              <a:rPr lang="en-GB" sz="2000"/>
              <a:t>Capacity</a:t>
            </a:r>
          </a:p>
          <a:p>
            <a:pPr lvl="0"/>
            <a:r>
              <a:rPr lang="en-GB" sz="2000"/>
              <a:t>Space</a:t>
            </a:r>
          </a:p>
          <a:p>
            <a:pPr lvl="0"/>
            <a:r>
              <a:rPr lang="en-GB" sz="2000"/>
              <a:t>Booking process</a:t>
            </a:r>
          </a:p>
          <a:p>
            <a:pPr lvl="0"/>
            <a:r>
              <a:rPr lang="en-GB" sz="2000"/>
              <a:t>Staff training</a:t>
            </a:r>
          </a:p>
          <a:p>
            <a:pPr lvl="0"/>
            <a:r>
              <a:rPr lang="en-GB" sz="2000"/>
              <a:t>Trouble-shooting Tech</a:t>
            </a:r>
          </a:p>
          <a:p>
            <a:pPr lvl="0"/>
            <a:r>
              <a:rPr lang="en-GB" sz="2000"/>
              <a:t>Data protection legislation</a:t>
            </a:r>
          </a:p>
          <a:p>
            <a:pPr lvl="0"/>
            <a:r>
              <a:rPr lang="en-GB" sz="2000"/>
              <a:t>Promotion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BA5F4-959B-15ED-6033-E757E95E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79" y="1987256"/>
            <a:ext cx="5100256" cy="29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C70FB-65F0-9B7D-D5C1-316FD6F1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10" y="753631"/>
            <a:ext cx="11316250" cy="53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939D9-D24E-6347-BB63-1DA81491A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79" y="653294"/>
            <a:ext cx="10086550" cy="55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9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Learnings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98" y="800100"/>
            <a:ext cx="6437440" cy="52578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Successes/Benefits:</a:t>
            </a:r>
          </a:p>
          <a:p>
            <a:r>
              <a:rPr lang="en-GB" sz="2200" dirty="0"/>
              <a:t>Worldwide access during a time of travel restrictions and beyond - 50% of users in 2018/19 were external to UoE, many international.</a:t>
            </a:r>
          </a:p>
          <a:p>
            <a:r>
              <a:rPr lang="en-GB" sz="2200" dirty="0"/>
              <a:t>Allows users to scope material for digitisation - before ordering copies.</a:t>
            </a:r>
          </a:p>
          <a:p>
            <a:r>
              <a:rPr lang="en-GB" sz="2200" dirty="0"/>
              <a:t>Reduction of barriers such as travel - relevant for those with limited economic means or disabilities.</a:t>
            </a:r>
          </a:p>
          <a:p>
            <a:r>
              <a:rPr lang="en-GB" sz="2200" dirty="0"/>
              <a:t>Sustainable service offering - reduced carbon-cost of travel for in-person appointments.</a:t>
            </a:r>
          </a:p>
          <a:p>
            <a:r>
              <a:rPr lang="en-GB" sz="2200" dirty="0"/>
              <a:t>Complement to (not replacement of) in-person service - enhanced overall service catalogue.</a:t>
            </a:r>
          </a:p>
          <a:p>
            <a:pPr lvl="0"/>
            <a:r>
              <a:rPr lang="en-GB" sz="2200" dirty="0"/>
              <a:t>Enabled collections-based teaching curricula - excellent use of staff expertise and knowledge.</a:t>
            </a:r>
          </a:p>
          <a:p>
            <a:pPr lvl="0"/>
            <a:r>
              <a:rPr lang="en-GB" sz="2200" dirty="0"/>
              <a:t>Upskilling of staff.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2996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Learnings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311" y="640080"/>
            <a:ext cx="6999871" cy="581059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Challenges/Limitations:</a:t>
            </a:r>
          </a:p>
          <a:p>
            <a:pPr lvl="0"/>
            <a:r>
              <a:rPr lang="en-GB" sz="2000" dirty="0"/>
              <a:t>Training staff to use equipment – need to allow time for academic staff to practice and become confident.</a:t>
            </a:r>
          </a:p>
          <a:p>
            <a:pPr lvl="0"/>
            <a:r>
              <a:rPr lang="en-GB" sz="2000" dirty="0"/>
              <a:t>Digital divide – relies on users having home internet, digital skills, and own IT equipment.</a:t>
            </a:r>
          </a:p>
          <a:p>
            <a:pPr lvl="0"/>
            <a:r>
              <a:rPr lang="en-GB" sz="2000" dirty="0"/>
              <a:t>Time zones – scheduling challenges with researchers from some countries.</a:t>
            </a:r>
          </a:p>
          <a:p>
            <a:pPr lvl="0"/>
            <a:r>
              <a:rPr lang="en-GB" sz="2000" dirty="0"/>
              <a:t>Materiality – limitations with displaying the 3-dimensionality of objects and some other material elements.</a:t>
            </a:r>
          </a:p>
          <a:p>
            <a:pPr lvl="0"/>
            <a:r>
              <a:rPr lang="en-GB" sz="2000" dirty="0"/>
              <a:t>Promotion – steady (but not high) uptake.</a:t>
            </a:r>
          </a:p>
          <a:p>
            <a:pPr lvl="0"/>
            <a:r>
              <a:rPr lang="en-GB" sz="2000" dirty="0"/>
              <a:t>Time – service is currently offered whilst in-person Reading Room is closed, but may have to start running concurrently.</a:t>
            </a:r>
          </a:p>
          <a:p>
            <a:pPr lvl="0"/>
            <a:r>
              <a:rPr lang="en-GB" sz="2000" dirty="0"/>
              <a:t>Trouble-shooting – technical issues and general maintenance of equipment.</a:t>
            </a:r>
          </a:p>
          <a:p>
            <a:pPr lvl="0"/>
            <a:r>
              <a:rPr lang="en-GB" sz="2000" dirty="0"/>
              <a:t>Data protection – material with DP restrictions can’t be consulted in VRR (due to potential for screen-shots).</a:t>
            </a:r>
          </a:p>
          <a:p>
            <a:pPr lvl="0"/>
            <a:r>
              <a:rPr lang="en-GB" sz="2000" dirty="0"/>
              <a:t>Ongoing costs – for maintenance/upgrading of equipment and staff expertise (Virtual Access Assistant).</a:t>
            </a:r>
          </a:p>
          <a:p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64682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Learnings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Lessons:</a:t>
            </a:r>
          </a:p>
          <a:p>
            <a:r>
              <a:rPr lang="en-GB" sz="2400" dirty="0"/>
              <a:t>Be aware of the strengths/weaknesses of the format.</a:t>
            </a:r>
          </a:p>
          <a:p>
            <a:r>
              <a:rPr lang="en-GB" sz="2400" dirty="0"/>
              <a:t>Deliver consultations in a discrete space to reduce potential interruptions.</a:t>
            </a:r>
          </a:p>
          <a:p>
            <a:r>
              <a:rPr lang="en-GB" sz="2400" dirty="0"/>
              <a:t>Set a limit for item requests – for both consultations and teaching.</a:t>
            </a:r>
          </a:p>
          <a:p>
            <a:r>
              <a:rPr lang="en-GB" sz="2400" dirty="0"/>
              <a:t>Build in adequate time before and after appointment – for booking, item retrieval, consultation set-up, and follow-up research/photography.</a:t>
            </a:r>
          </a:p>
          <a:p>
            <a:r>
              <a:rPr lang="en-GB" sz="2400" dirty="0"/>
              <a:t>Treat it as a service addition, not a replacement.</a:t>
            </a:r>
          </a:p>
          <a:p>
            <a:r>
              <a:rPr lang="en-GB" sz="2400" dirty="0"/>
              <a:t>Trial and error!</a:t>
            </a:r>
          </a:p>
        </p:txBody>
      </p:sp>
    </p:spTree>
    <p:extLst>
      <p:ext uri="{BB962C8B-B14F-4D97-AF65-F5344CB8AC3E}">
        <p14:creationId xmlns:p14="http://schemas.microsoft.com/office/powerpoint/2010/main" val="49574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94759BDF4AD4BA4ACF5AA34AC89BB" ma:contentTypeVersion="14" ma:contentTypeDescription="Create a new document." ma:contentTypeScope="" ma:versionID="0fc1d33e01eaeaa7bda0d197becc60f0">
  <xsd:schema xmlns:xsd="http://www.w3.org/2001/XMLSchema" xmlns:xs="http://www.w3.org/2001/XMLSchema" xmlns:p="http://schemas.microsoft.com/office/2006/metadata/properties" xmlns:ns3="ce3cdc91-9d9d-4bca-88bf-cb69b6a00bef" xmlns:ns4="a922a67a-6a68-4d21-8cea-3ff1f1b78bcc" targetNamespace="http://schemas.microsoft.com/office/2006/metadata/properties" ma:root="true" ma:fieldsID="6675c402f3b7b887f9926f487da2004f" ns3:_="" ns4:_="">
    <xsd:import namespace="ce3cdc91-9d9d-4bca-88bf-cb69b6a00bef"/>
    <xsd:import namespace="a922a67a-6a68-4d21-8cea-3ff1f1b78b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cdc91-9d9d-4bca-88bf-cb69b6a00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2a67a-6a68-4d21-8cea-3ff1f1b78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0DF6DD-D1F1-4C54-B1D6-0534BF387D4E}">
  <ds:schemaRefs>
    <ds:schemaRef ds:uri="http://schemas.microsoft.com/office/2006/documentManagement/types"/>
    <ds:schemaRef ds:uri="http://purl.org/dc/dcmitype/"/>
    <ds:schemaRef ds:uri="ce3cdc91-9d9d-4bca-88bf-cb69b6a00bef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922a67a-6a68-4d21-8cea-3ff1f1b78b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DB8811-3395-4B8D-BB69-7FB58975B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AC559C-6AAB-41B3-9EDB-C0BEA7FD2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cdc91-9d9d-4bca-88bf-cb69b6a00bef"/>
    <ds:schemaRef ds:uri="a922a67a-6a68-4d21-8cea-3ff1f1b78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571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“Going Virtual: Launching a Virtual Reading Room and Teaching Service at the Centre for Research Collections.” </vt:lpstr>
      <vt:lpstr>Needs we were responding to…</vt:lpstr>
      <vt:lpstr>Research</vt:lpstr>
      <vt:lpstr>Planning</vt:lpstr>
      <vt:lpstr>PowerPoint Presentation</vt:lpstr>
      <vt:lpstr>PowerPoint Presentation</vt:lpstr>
      <vt:lpstr>Learnings</vt:lpstr>
      <vt:lpstr>Learnings</vt:lpstr>
      <vt:lpstr>Learnings</vt:lpstr>
      <vt:lpstr>Other remote services…</vt:lpstr>
      <vt:lpstr>Thank you!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</dc:title>
  <dc:creator>STAFFORD Daisy</dc:creator>
  <cp:lastModifiedBy>Claire Browne (Library Services)</cp:lastModifiedBy>
  <cp:revision>9</cp:revision>
  <dcterms:created xsi:type="dcterms:W3CDTF">2022-06-22T14:09:11Z</dcterms:created>
  <dcterms:modified xsi:type="dcterms:W3CDTF">2022-06-27T07:57:47Z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0x0101000D194759BDF4AD4BA4ACF5AA34AC89BB</vt:lpwstr>
  </property>
</Properties>
</file>