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2" r:id="rId3"/>
    <p:sldId id="264" r:id="rId4"/>
    <p:sldId id="271" r:id="rId5"/>
    <p:sldId id="275" r:id="rId6"/>
    <p:sldId id="273" r:id="rId7"/>
    <p:sldId id="272" r:id="rId8"/>
    <p:sldId id="274" r:id="rId9"/>
    <p:sldId id="27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9" autoAdjust="0"/>
    <p:restoredTop sz="67403" autoAdjust="0"/>
  </p:normalViewPr>
  <p:slideViewPr>
    <p:cSldViewPr snapToGrid="0">
      <p:cViewPr varScale="1">
        <p:scale>
          <a:sx n="49" d="100"/>
          <a:sy n="49" d="100"/>
        </p:scale>
        <p:origin x="139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37D3E-A245-468B-BF9A-75B7ABDCE976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E4B2B-BB4B-445F-86CC-839A2B2EF0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50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E4B2B-BB4B-445F-86CC-839A2B2EF01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65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4B2B-BB4B-445F-86CC-839A2B2EF01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588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4B2B-BB4B-445F-86CC-839A2B2EF01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458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4B2B-BB4B-445F-86CC-839A2B2EF01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800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E4B2B-BB4B-445F-86CC-839A2B2EF01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380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E4B2B-BB4B-445F-86CC-839A2B2EF01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898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E4B2B-BB4B-445F-86CC-839A2B2EF01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633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E4B2B-BB4B-445F-86CC-839A2B2EF01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496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E4B2B-BB4B-445F-86CC-839A2B2EF0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73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E4B2B-BB4B-445F-86CC-839A2B2EF01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481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E4B2B-BB4B-445F-86CC-839A2B2EF01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37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E4B2B-BB4B-445F-86CC-839A2B2EF01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377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E4B2B-BB4B-445F-86CC-839A2B2EF01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996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FD19-F4D4-4CBA-852D-461C1E62E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99C1D-E2BF-4168-A3AA-CDF250AE5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D5FC4-AC01-4AF5-A107-EFD19BAB2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F31-CE83-4DA7-97B1-CF1912FD4E6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6AD60-62DD-46A9-A9CF-5073225A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B7FCD-EC10-47F3-AE41-A56CABEB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741-C5AA-44BA-8FCC-F1895F7C4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951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2B99-1C84-4755-9087-F72E1B707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2B0A7E-7A5E-433D-BFE6-B9F50D7F0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1AC4E-3D16-4652-B29B-F53BD63B9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F31-CE83-4DA7-97B1-CF1912FD4E6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E9405-9E98-4BE1-829E-357AA76F5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1D942-5628-4972-AC24-1650BB0A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741-C5AA-44BA-8FCC-F1895F7C4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42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FC4FFA-F404-459C-BA7F-C6396C6493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84788-12AF-4629-B9E0-832ED23AE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7B61A-C4BC-43AD-A34D-3A90F9880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F31-CE83-4DA7-97B1-CF1912FD4E6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30707-D159-4588-9286-64023255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8A2F1-F65E-456C-9881-58D51E13B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741-C5AA-44BA-8FCC-F1895F7C4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48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013E3-3A11-4C25-B063-D32CF67A9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0719A-DC3F-4E54-B038-9555D3257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1617B-9AA2-4560-9EC9-DD544268A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F31-CE83-4DA7-97B1-CF1912FD4E6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1EA63-4ED6-47C3-BF50-5DD559BA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41B81-B7F2-4092-AD62-6F23C5147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741-C5AA-44BA-8FCC-F1895F7C4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53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72D49-FAF9-427B-838C-641C65D75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10170-2FA9-4014-B9D3-25E81F3F2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60DCA-6106-4F42-B454-36D19BA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F31-CE83-4DA7-97B1-CF1912FD4E6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AF340-A986-4619-8B83-6C06E48E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DB3E4-6C06-4BF0-987A-F62E1661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741-C5AA-44BA-8FCC-F1895F7C4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00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F034E-3BD3-4D90-8F70-DC068A70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F791D-2F72-4A87-9951-9C86DEFA0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E3A9D5-DA65-4B17-95D9-A0F311A94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6BAF1-0029-494B-8FA0-BE8A1D4B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F31-CE83-4DA7-97B1-CF1912FD4E6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EB317-44F8-48C6-AEE6-708E01EA2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A414A-88FA-4577-AD47-C9C03A872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741-C5AA-44BA-8FCC-F1895F7C4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615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7D74F-FA7E-4658-B593-BB43D3E86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687E4-F8F4-4C05-8504-A1B7ADE64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EC3DFC-DB36-4214-97E6-4C3372C9C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3DC51-801F-4EF0-A736-8C642E870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47A11F-EFBB-41A5-82C3-C750E6AEE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BCCAEB-A466-426E-857E-C737F9F2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F31-CE83-4DA7-97B1-CF1912FD4E6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7E9F75-96F6-482F-8C93-2DCED42FE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FE03E6-637C-4F2B-9977-875B1799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741-C5AA-44BA-8FCC-F1895F7C4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81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38D6E-D14C-46D5-A9B5-E49ED84FA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46FDFB-7151-426B-82F2-9B72831D5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F31-CE83-4DA7-97B1-CF1912FD4E6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C2391-974B-450E-8727-222BC5CEF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32C4A-C51D-46BE-90E5-46AD59306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741-C5AA-44BA-8FCC-F1895F7C4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41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AED1D3-AC05-4E16-858B-50F4BE1F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F31-CE83-4DA7-97B1-CF1912FD4E6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589E1E-7578-46FE-A4A9-2C189CD3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2F129-6F6E-421F-8838-E72D3EC28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741-C5AA-44BA-8FCC-F1895F7C4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89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6CFAB-25F3-45B5-AB98-371486F56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13A54-4367-4098-A1FF-228A15E86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AAA01-D668-4341-BB26-190535D54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85F02-D703-4449-8621-B99D4904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F31-CE83-4DA7-97B1-CF1912FD4E6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EAB188-F0EA-4946-B3D3-69713BA33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39C06-0898-4A04-932A-2F56D847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741-C5AA-44BA-8FCC-F1895F7C4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A353D-F4D3-4CF7-8485-6C198902F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F05CB-DC24-4CB7-AA8D-A7230092A4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B223F3-C41C-4FB4-85E6-4E67891C6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75F713-F9FF-4FC8-A157-4F240F99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F31-CE83-4DA7-97B1-CF1912FD4E6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F1E1B-D4EE-4075-B9C6-9A6010E2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A950E-E9AB-4E00-A903-2B91921F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741-C5AA-44BA-8FCC-F1895F7C4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64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1B3B98-1E88-4513-855B-9BE3D734D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01DE3-500D-4A07-B7B2-640E3D0F4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53D23-BA83-469F-A0DC-1A1CC4BE8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11F31-CE83-4DA7-97B1-CF1912FD4E6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82547-E7E6-4F1E-BB46-3B6228959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DE9D8-1D36-444E-A6DB-E43BED8D5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D5741-C5AA-44BA-8FCC-F1895F7C4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22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c.k.browne@bham.ac.uk" TargetMode="External"/><Relationship Id="rId5" Type="http://schemas.openxmlformats.org/officeDocument/2006/relationships/image" Target="../media/image4.png"/><Relationship Id="rId4" Type="http://schemas.openxmlformats.org/officeDocument/2006/relationships/hyperlink" Target="mailto:a.m.james@bham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1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C7E92C-3047-4465-8A9E-D6D214FD142D}"/>
              </a:ext>
            </a:extLst>
          </p:cNvPr>
          <p:cNvSpPr/>
          <p:nvPr/>
        </p:nvSpPr>
        <p:spPr>
          <a:xfrm>
            <a:off x="0" y="4135464"/>
            <a:ext cx="12192000" cy="193459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4C2269-574A-4409-8EC5-F6D500875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0188" y="3602038"/>
            <a:ext cx="9144000" cy="2206457"/>
          </a:xfrm>
        </p:spPr>
        <p:txBody>
          <a:bodyPr>
            <a:normAutofit fontScale="90000"/>
          </a:bodyPr>
          <a:lstStyle/>
          <a:p>
            <a:r>
              <a:rPr lang="en-GB" dirty="0"/>
              <a:t>Reinventing Customer Services during </a:t>
            </a:r>
            <a:r>
              <a:rPr lang="en-GB" dirty="0" err="1"/>
              <a:t>Covid</a:t>
            </a:r>
            <a:r>
              <a:rPr lang="en-GB" dirty="0"/>
              <a:t> 19 (and beyond)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50933E-7F29-4AAA-8A28-648378905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18" y="70484"/>
            <a:ext cx="4718314" cy="10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70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275542-3284-45D4-BDA8-7CD3060A4383}"/>
              </a:ext>
            </a:extLst>
          </p:cNvPr>
          <p:cNvSpPr/>
          <p:nvPr/>
        </p:nvSpPr>
        <p:spPr>
          <a:xfrm>
            <a:off x="0" y="920393"/>
            <a:ext cx="12192000" cy="132556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6" y="125841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Collaboration: University-wide Initiatives (3) Space</a:t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D9B5D2-DED2-4CF9-A3EA-714F9F52F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18713" cy="10059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A671BF-7912-421B-A915-7EC63DE0938E}"/>
              </a:ext>
            </a:extLst>
          </p:cNvPr>
          <p:cNvSpPr/>
          <p:nvPr/>
        </p:nvSpPr>
        <p:spPr>
          <a:xfrm>
            <a:off x="1917032" y="2583979"/>
            <a:ext cx="8285748" cy="372056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9356" y="3107170"/>
            <a:ext cx="7247020" cy="2674186"/>
          </a:xfrm>
        </p:spPr>
        <p:txBody>
          <a:bodyPr/>
          <a:lstStyle/>
          <a:p>
            <a:r>
              <a:rPr lang="en-GB" dirty="0"/>
              <a:t>Space for Student Services in Quick Access zone</a:t>
            </a:r>
          </a:p>
          <a:p>
            <a:r>
              <a:rPr lang="en-GB" dirty="0"/>
              <a:t>Pop-up teaching space within the library</a:t>
            </a:r>
          </a:p>
          <a:p>
            <a:r>
              <a:rPr lang="en-GB" dirty="0"/>
              <a:t>Using professional expertise – study spaces on campus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611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AB4F1E-C355-4C2E-B03D-2A453E4018A9}"/>
              </a:ext>
            </a:extLst>
          </p:cNvPr>
          <p:cNvSpPr/>
          <p:nvPr/>
        </p:nvSpPr>
        <p:spPr>
          <a:xfrm>
            <a:off x="1917032" y="3017779"/>
            <a:ext cx="8285748" cy="328676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1C9573-D3EF-44C7-96E6-181A8B6A06F0}"/>
              </a:ext>
            </a:extLst>
          </p:cNvPr>
          <p:cNvSpPr/>
          <p:nvPr/>
        </p:nvSpPr>
        <p:spPr>
          <a:xfrm>
            <a:off x="0" y="1005927"/>
            <a:ext cx="12192000" cy="132556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27" y="1349072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GB" b="1" dirty="0"/>
            </a:br>
            <a:r>
              <a:rPr lang="en-GB" sz="4900" dirty="0"/>
              <a:t>Integration of the Engagement Team into LCS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9220" y="2674636"/>
            <a:ext cx="7932993" cy="34732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Integrated communications strategy: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sz="2800" dirty="0"/>
              <a:t>Improved processes for service-wide student and staff communications</a:t>
            </a:r>
          </a:p>
          <a:p>
            <a:pPr lvl="1"/>
            <a:r>
              <a:rPr lang="en-GB" sz="2800" dirty="0"/>
              <a:t>Surfacing fuller range of services</a:t>
            </a:r>
          </a:p>
          <a:p>
            <a:pPr lvl="1"/>
            <a:r>
              <a:rPr lang="en-GB" sz="2800" dirty="0"/>
              <a:t>Utilising Business Intelligence (BI)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FE4EE-F938-4989-8B17-34D75A876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18713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31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ADE926-1845-4DF8-80C4-1A4928F74B04}"/>
              </a:ext>
            </a:extLst>
          </p:cNvPr>
          <p:cNvSpPr/>
          <p:nvPr/>
        </p:nvSpPr>
        <p:spPr>
          <a:xfrm>
            <a:off x="0" y="1095375"/>
            <a:ext cx="12192000" cy="132556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064" y="1095374"/>
            <a:ext cx="10515600" cy="1325563"/>
          </a:xfrm>
        </p:spPr>
        <p:txBody>
          <a:bodyPr/>
          <a:lstStyle/>
          <a:p>
            <a:r>
              <a:rPr lang="en-GB" dirty="0"/>
              <a:t>Summary: Re-invention / opportunities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2544E3-46E9-453E-BA63-C21A06E4D28C}"/>
              </a:ext>
            </a:extLst>
          </p:cNvPr>
          <p:cNvSpPr/>
          <p:nvPr/>
        </p:nvSpPr>
        <p:spPr>
          <a:xfrm>
            <a:off x="1075573" y="2719137"/>
            <a:ext cx="8910638" cy="391885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1C3E2-90A6-4D0B-B238-92B1E5CE8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18713" cy="10059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0496" y="3142978"/>
            <a:ext cx="7968917" cy="2862416"/>
          </a:xfrm>
        </p:spPr>
        <p:txBody>
          <a:bodyPr>
            <a:normAutofit/>
          </a:bodyPr>
          <a:lstStyle/>
          <a:p>
            <a:r>
              <a:rPr lang="en-GB" dirty="0"/>
              <a:t>More agile workface</a:t>
            </a:r>
          </a:p>
          <a:p>
            <a:r>
              <a:rPr lang="en-GB" dirty="0"/>
              <a:t>Strengthened Library position within the University through collaboration and strategic alliances </a:t>
            </a:r>
          </a:p>
          <a:p>
            <a:r>
              <a:rPr lang="en-GB" dirty="0"/>
              <a:t>More focussed on our whole service offer (physical and digital) and our whole customer base (academics and students)</a:t>
            </a:r>
          </a:p>
        </p:txBody>
      </p:sp>
    </p:spTree>
    <p:extLst>
      <p:ext uri="{BB962C8B-B14F-4D97-AF65-F5344CB8AC3E}">
        <p14:creationId xmlns:p14="http://schemas.microsoft.com/office/powerpoint/2010/main" val="282272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D6B22E-9C96-4E98-89C2-431473CBFD27}"/>
              </a:ext>
            </a:extLst>
          </p:cNvPr>
          <p:cNvSpPr/>
          <p:nvPr/>
        </p:nvSpPr>
        <p:spPr>
          <a:xfrm>
            <a:off x="7806" y="4093456"/>
            <a:ext cx="12184194" cy="254797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37100" y="5125636"/>
            <a:ext cx="5554900" cy="13695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Ann-Marie James </a:t>
            </a:r>
          </a:p>
          <a:p>
            <a:pPr marL="0" indent="0">
              <a:buNone/>
            </a:pPr>
            <a:r>
              <a:rPr lang="en-GB" dirty="0"/>
              <a:t>Head of Library Engagement </a:t>
            </a:r>
            <a:r>
              <a:rPr lang="en-GB" dirty="0">
                <a:hlinkClick r:id="rId4"/>
              </a:rPr>
              <a:t>a.m.james@bham.ac.uk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50851D-619B-486C-86A2-AF71003ED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718713" cy="1005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81974"/>
            <a:ext cx="10515600" cy="1097465"/>
          </a:xfrm>
        </p:spPr>
        <p:txBody>
          <a:bodyPr/>
          <a:lstStyle/>
          <a:p>
            <a:pPr algn="ctr"/>
            <a:r>
              <a:rPr lang="en-GB" dirty="0"/>
              <a:t>Thank you for listening. Any 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5F1427-144F-4264-9371-A0F90082AB19}"/>
              </a:ext>
            </a:extLst>
          </p:cNvPr>
          <p:cNvSpPr txBox="1"/>
          <p:nvPr/>
        </p:nvSpPr>
        <p:spPr>
          <a:xfrm>
            <a:off x="346589" y="4979439"/>
            <a:ext cx="59517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Claire Browne</a:t>
            </a:r>
          </a:p>
          <a:p>
            <a:r>
              <a:rPr lang="en-GB" sz="2800" dirty="0"/>
              <a:t>Customer Relationship Manager </a:t>
            </a:r>
          </a:p>
          <a:p>
            <a:r>
              <a:rPr lang="en-GB" sz="2800" dirty="0">
                <a:hlinkClick r:id="rId6"/>
              </a:rPr>
              <a:t>c.k.browne@bham.ac.uk</a:t>
            </a:r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1670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612CB1-3C87-43CD-BC8E-206680E7EF02}"/>
              </a:ext>
            </a:extLst>
          </p:cNvPr>
          <p:cNvSpPr/>
          <p:nvPr/>
        </p:nvSpPr>
        <p:spPr>
          <a:xfrm>
            <a:off x="0" y="4029943"/>
            <a:ext cx="12192000" cy="2519273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28F45-1B10-4664-9A71-58BBFDB96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21" y="3886541"/>
            <a:ext cx="10515600" cy="1325563"/>
          </a:xfrm>
        </p:spPr>
        <p:txBody>
          <a:bodyPr/>
          <a:lstStyle/>
          <a:p>
            <a:r>
              <a:rPr lang="en-GB" dirty="0"/>
              <a:t>3 areas: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F0D7A-55F6-411D-8D80-D233789A7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4812633"/>
            <a:ext cx="10515600" cy="2275918"/>
          </a:xfrm>
        </p:spPr>
        <p:txBody>
          <a:bodyPr/>
          <a:lstStyle/>
          <a:p>
            <a:r>
              <a:rPr lang="en-GB" dirty="0"/>
              <a:t>People and service development (Library Customer Support)</a:t>
            </a:r>
          </a:p>
          <a:p>
            <a:r>
              <a:rPr lang="en-GB" dirty="0"/>
              <a:t>Collaboration and relationship building</a:t>
            </a:r>
          </a:p>
          <a:p>
            <a:r>
              <a:rPr lang="en-GB" dirty="0"/>
              <a:t>Two become one; academic engagement &amp; customer support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B974E-197D-433A-93C4-DF0B45AB6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79"/>
            <a:ext cx="4718713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78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0AB3D2-A9C4-47B7-8CB0-079BCE7E37C6}"/>
              </a:ext>
            </a:extLst>
          </p:cNvPr>
          <p:cNvSpPr/>
          <p:nvPr/>
        </p:nvSpPr>
        <p:spPr>
          <a:xfrm>
            <a:off x="1848254" y="2487207"/>
            <a:ext cx="7840495" cy="412760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A2A796-C54E-4C4F-9F20-FB699449300A}"/>
              </a:ext>
            </a:extLst>
          </p:cNvPr>
          <p:cNvSpPr/>
          <p:nvPr/>
        </p:nvSpPr>
        <p:spPr>
          <a:xfrm>
            <a:off x="0" y="1005927"/>
            <a:ext cx="12192000" cy="132556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A4EF4-5A6A-4185-A637-AF6A080B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44" y="933694"/>
            <a:ext cx="10515600" cy="1325563"/>
          </a:xfrm>
        </p:spPr>
        <p:txBody>
          <a:bodyPr/>
          <a:lstStyle/>
          <a:p>
            <a:r>
              <a:rPr lang="en-GB" dirty="0"/>
              <a:t>LCS development: remote enquiries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300E7-08FC-4BE6-9EF1-BB1EE8D0B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4036" y="2712480"/>
            <a:ext cx="6798015" cy="3677056"/>
          </a:xfrm>
        </p:spPr>
        <p:txBody>
          <a:bodyPr>
            <a:normAutofit/>
          </a:bodyPr>
          <a:lstStyle/>
          <a:p>
            <a:r>
              <a:rPr lang="en-GB" dirty="0"/>
              <a:t>Just Ask team based in Main Library; how to involve sites? </a:t>
            </a:r>
          </a:p>
          <a:p>
            <a:r>
              <a:rPr lang="en-GB" dirty="0"/>
              <a:t>Move from OCLC to </a:t>
            </a:r>
            <a:r>
              <a:rPr lang="en-GB" dirty="0" err="1"/>
              <a:t>LibAnswers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Steps: </a:t>
            </a:r>
          </a:p>
          <a:p>
            <a:r>
              <a:rPr lang="en-GB" dirty="0"/>
              <a:t>Volunteers</a:t>
            </a:r>
          </a:p>
          <a:p>
            <a:r>
              <a:rPr lang="en-GB" dirty="0"/>
              <a:t>Training (online) </a:t>
            </a:r>
          </a:p>
          <a:p>
            <a:r>
              <a:rPr lang="en-GB" dirty="0"/>
              <a:t>Supported shifts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9BCA2-CB84-4054-970C-C7B39B40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18713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07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0AB3D2-A9C4-47B7-8CB0-079BCE7E37C6}"/>
              </a:ext>
            </a:extLst>
          </p:cNvPr>
          <p:cNvSpPr/>
          <p:nvPr/>
        </p:nvSpPr>
        <p:spPr>
          <a:xfrm>
            <a:off x="1809345" y="2506662"/>
            <a:ext cx="7645941" cy="334541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A2A796-C54E-4C4F-9F20-FB699449300A}"/>
              </a:ext>
            </a:extLst>
          </p:cNvPr>
          <p:cNvSpPr/>
          <p:nvPr/>
        </p:nvSpPr>
        <p:spPr>
          <a:xfrm>
            <a:off x="0" y="1005927"/>
            <a:ext cx="12192000" cy="132556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A4EF4-5A6A-4185-A637-AF6A080B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44" y="933694"/>
            <a:ext cx="10515600" cy="1325563"/>
          </a:xfrm>
        </p:spPr>
        <p:txBody>
          <a:bodyPr/>
          <a:lstStyle/>
          <a:p>
            <a:r>
              <a:rPr lang="en-GB" dirty="0"/>
              <a:t>LCS development: remote enquiries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300E7-08FC-4BE6-9EF1-BB1EE8D0B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617" y="2303371"/>
            <a:ext cx="6380538" cy="35487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Unexpected benefits: </a:t>
            </a:r>
          </a:p>
          <a:p>
            <a:r>
              <a:rPr lang="en-GB" dirty="0"/>
              <a:t>Site staff loved it – “why didn’t we do all our enquiries like this?”</a:t>
            </a:r>
          </a:p>
          <a:p>
            <a:r>
              <a:rPr lang="en-GB" dirty="0"/>
              <a:t>Single point of contact for users</a:t>
            </a:r>
          </a:p>
          <a:p>
            <a:r>
              <a:rPr lang="en-GB" dirty="0"/>
              <a:t>Staff could connect and share expertise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9BCA2-CB84-4054-970C-C7B39B40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18713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05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6000"/>
            <a:lum/>
          </a:blip>
          <a:srcRect/>
          <a:stretch>
            <a:fillRect t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A2A796-C54E-4C4F-9F20-FB699449300A}"/>
              </a:ext>
            </a:extLst>
          </p:cNvPr>
          <p:cNvSpPr/>
          <p:nvPr/>
        </p:nvSpPr>
        <p:spPr>
          <a:xfrm>
            <a:off x="0" y="1005927"/>
            <a:ext cx="12192000" cy="132556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A4EF4-5A6A-4185-A637-AF6A080B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44" y="933694"/>
            <a:ext cx="10515600" cy="1325563"/>
          </a:xfrm>
        </p:spPr>
        <p:txBody>
          <a:bodyPr/>
          <a:lstStyle/>
          <a:p>
            <a:r>
              <a:rPr lang="en-GB" dirty="0"/>
              <a:t>LCS development: remote enquiries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9BCA2-CB84-4054-970C-C7B39B40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18713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85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0AB3D2-A9C4-47B7-8CB0-079BCE7E37C6}"/>
              </a:ext>
            </a:extLst>
          </p:cNvPr>
          <p:cNvSpPr/>
          <p:nvPr/>
        </p:nvSpPr>
        <p:spPr>
          <a:xfrm>
            <a:off x="2175752" y="2487207"/>
            <a:ext cx="7840495" cy="412760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A2A796-C54E-4C4F-9F20-FB699449300A}"/>
              </a:ext>
            </a:extLst>
          </p:cNvPr>
          <p:cNvSpPr/>
          <p:nvPr/>
        </p:nvSpPr>
        <p:spPr>
          <a:xfrm>
            <a:off x="0" y="1005927"/>
            <a:ext cx="12192000" cy="132556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A4EF4-5A6A-4185-A637-AF6A080B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43" y="933694"/>
            <a:ext cx="11031565" cy="1325563"/>
          </a:xfrm>
        </p:spPr>
        <p:txBody>
          <a:bodyPr/>
          <a:lstStyle/>
          <a:p>
            <a:r>
              <a:rPr lang="en-GB" dirty="0"/>
              <a:t>LCS development: service improvement and 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300E7-08FC-4BE6-9EF1-BB1EE8D0B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158" y="2687983"/>
            <a:ext cx="6798015" cy="3677056"/>
          </a:xfrm>
        </p:spPr>
        <p:txBody>
          <a:bodyPr>
            <a:normAutofit/>
          </a:bodyPr>
          <a:lstStyle/>
          <a:p>
            <a:r>
              <a:rPr lang="en-GB" dirty="0"/>
              <a:t>Improvement groups</a:t>
            </a:r>
          </a:p>
          <a:p>
            <a:r>
              <a:rPr lang="en-GB" dirty="0"/>
              <a:t>MVP &amp; observation</a:t>
            </a:r>
          </a:p>
          <a:p>
            <a:r>
              <a:rPr lang="en-GB" dirty="0"/>
              <a:t>Some progress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In practice: </a:t>
            </a:r>
          </a:p>
          <a:p>
            <a:r>
              <a:rPr lang="en-GB" dirty="0"/>
              <a:t>Disrupted patterns</a:t>
            </a:r>
          </a:p>
          <a:p>
            <a:r>
              <a:rPr lang="en-GB" dirty="0"/>
              <a:t>Experimenting as we re-open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9BCA2-CB84-4054-970C-C7B39B40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18713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43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0AB3D2-A9C4-47B7-8CB0-079BCE7E37C6}"/>
              </a:ext>
            </a:extLst>
          </p:cNvPr>
          <p:cNvSpPr/>
          <p:nvPr/>
        </p:nvSpPr>
        <p:spPr>
          <a:xfrm>
            <a:off x="2014036" y="2487207"/>
            <a:ext cx="7840495" cy="412760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A2A796-C54E-4C4F-9F20-FB699449300A}"/>
              </a:ext>
            </a:extLst>
          </p:cNvPr>
          <p:cNvSpPr/>
          <p:nvPr/>
        </p:nvSpPr>
        <p:spPr>
          <a:xfrm>
            <a:off x="0" y="1005927"/>
            <a:ext cx="12192000" cy="132556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A4EF4-5A6A-4185-A637-AF6A080B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07" y="1049007"/>
            <a:ext cx="11109386" cy="1325563"/>
          </a:xfrm>
        </p:spPr>
        <p:txBody>
          <a:bodyPr/>
          <a:lstStyle/>
          <a:p>
            <a:r>
              <a:rPr lang="en-GB" dirty="0"/>
              <a:t>LCS development/internal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300E7-08FC-4BE6-9EF1-BB1EE8D0B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4036" y="2712480"/>
            <a:ext cx="7840495" cy="3677056"/>
          </a:xfrm>
        </p:spPr>
        <p:txBody>
          <a:bodyPr>
            <a:normAutofit/>
          </a:bodyPr>
          <a:lstStyle/>
          <a:p>
            <a:r>
              <a:rPr lang="en-GB" dirty="0"/>
              <a:t>Silo working </a:t>
            </a:r>
          </a:p>
          <a:p>
            <a:r>
              <a:rPr lang="en-GB" dirty="0"/>
              <a:t>Large staff base</a:t>
            </a:r>
          </a:p>
          <a:p>
            <a:r>
              <a:rPr lang="en-GB" dirty="0"/>
              <a:t>Focused on day to day (LCS)</a:t>
            </a:r>
          </a:p>
          <a:p>
            <a:pPr marL="0" indent="0">
              <a:buNone/>
            </a:pPr>
            <a:r>
              <a:rPr lang="en-GB" dirty="0"/>
              <a:t>Priorities/ LCS staff involved with: </a:t>
            </a:r>
          </a:p>
          <a:p>
            <a:r>
              <a:rPr lang="en-GB" dirty="0"/>
              <a:t>Digitisation </a:t>
            </a:r>
          </a:p>
          <a:p>
            <a:r>
              <a:rPr lang="en-GB" dirty="0"/>
              <a:t>Resource List reviews</a:t>
            </a:r>
          </a:p>
          <a:p>
            <a:r>
              <a:rPr lang="en-GB" dirty="0"/>
              <a:t>Digital Skills basics e.g. use of zoom/teams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9BCA2-CB84-4054-970C-C7B39B40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18713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72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0AB3D2-A9C4-47B7-8CB0-079BCE7E37C6}"/>
              </a:ext>
            </a:extLst>
          </p:cNvPr>
          <p:cNvSpPr/>
          <p:nvPr/>
        </p:nvSpPr>
        <p:spPr>
          <a:xfrm>
            <a:off x="1848254" y="2487207"/>
            <a:ext cx="8883914" cy="412760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A2A796-C54E-4C4F-9F20-FB699449300A}"/>
              </a:ext>
            </a:extLst>
          </p:cNvPr>
          <p:cNvSpPr/>
          <p:nvPr/>
        </p:nvSpPr>
        <p:spPr>
          <a:xfrm>
            <a:off x="0" y="1005927"/>
            <a:ext cx="12192000" cy="132556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A4EF4-5A6A-4185-A637-AF6A080B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44" y="933694"/>
            <a:ext cx="12036756" cy="1325563"/>
          </a:xfrm>
        </p:spPr>
        <p:txBody>
          <a:bodyPr/>
          <a:lstStyle/>
          <a:p>
            <a:r>
              <a:rPr lang="en-GB" dirty="0"/>
              <a:t>Collaboration: University-wide initiatives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300E7-08FC-4BE6-9EF1-BB1EE8D0B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063" y="2682098"/>
            <a:ext cx="8494296" cy="37378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Before closing: </a:t>
            </a:r>
          </a:p>
          <a:p>
            <a:r>
              <a:rPr lang="en-GB" dirty="0"/>
              <a:t>BIA virtual UK and Birmingham – Resource Lists</a:t>
            </a:r>
          </a:p>
          <a:p>
            <a:r>
              <a:rPr lang="en-GB" dirty="0"/>
              <a:t>ITS - VPN/hand out laptops</a:t>
            </a:r>
          </a:p>
          <a:p>
            <a:pPr marL="0" indent="0">
              <a:buNone/>
            </a:pPr>
            <a:r>
              <a:rPr lang="en-GB" dirty="0"/>
              <a:t>After closing: </a:t>
            </a:r>
          </a:p>
          <a:p>
            <a:r>
              <a:rPr lang="en-GB" dirty="0"/>
              <a:t>Halls of residence -  to drop of books (not allowed on campus)</a:t>
            </a:r>
          </a:p>
          <a:p>
            <a:r>
              <a:rPr lang="en-GB" dirty="0"/>
              <a:t>Across the academy: Wellbeing list &amp; BLM resources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9BCA2-CB84-4054-970C-C7B39B40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18713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24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0AB3D2-A9C4-47B7-8CB0-079BCE7E37C6}"/>
              </a:ext>
            </a:extLst>
          </p:cNvPr>
          <p:cNvSpPr/>
          <p:nvPr/>
        </p:nvSpPr>
        <p:spPr>
          <a:xfrm>
            <a:off x="1848254" y="2879387"/>
            <a:ext cx="8871627" cy="31965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A2A796-C54E-4C4F-9F20-FB699449300A}"/>
              </a:ext>
            </a:extLst>
          </p:cNvPr>
          <p:cNvSpPr/>
          <p:nvPr/>
        </p:nvSpPr>
        <p:spPr>
          <a:xfrm>
            <a:off x="0" y="1005927"/>
            <a:ext cx="12192000" cy="132556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A4EF4-5A6A-4185-A637-AF6A080B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44" y="933694"/>
            <a:ext cx="12036756" cy="1325563"/>
          </a:xfrm>
        </p:spPr>
        <p:txBody>
          <a:bodyPr/>
          <a:lstStyle/>
          <a:p>
            <a:r>
              <a:rPr lang="en-GB" dirty="0"/>
              <a:t>Collaboration: University-wide initiatives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300E7-08FC-4BE6-9EF1-BB1EE8D0B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4037" y="3192950"/>
            <a:ext cx="8501564" cy="3196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Extending our reach – communications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Weekly student and staff newsletter </a:t>
            </a:r>
          </a:p>
          <a:p>
            <a:r>
              <a:rPr lang="en-GB" dirty="0"/>
              <a:t>Working with wider </a:t>
            </a:r>
            <a:r>
              <a:rPr lang="en-GB" dirty="0" err="1"/>
              <a:t>UoB</a:t>
            </a:r>
            <a:r>
              <a:rPr lang="en-GB" dirty="0"/>
              <a:t> comms team/student Guild  – welcome back video viewed 16,000 times in 4 days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9BCA2-CB84-4054-970C-C7B39B40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18713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39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418</Words>
  <Application>Microsoft Office PowerPoint</Application>
  <PresentationFormat>Widescreen</PresentationFormat>
  <Paragraphs>81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Reinventing Customer Services during Covid 19 (and beyond)</vt:lpstr>
      <vt:lpstr>3 areas: </vt:lpstr>
      <vt:lpstr>LCS development: remote enquiries</vt:lpstr>
      <vt:lpstr>LCS development: remote enquiries</vt:lpstr>
      <vt:lpstr>LCS development: remote enquiries</vt:lpstr>
      <vt:lpstr>LCS development: service improvement and UX</vt:lpstr>
      <vt:lpstr>LCS development/internal collaboration</vt:lpstr>
      <vt:lpstr>Collaboration: University-wide initiatives (1)</vt:lpstr>
      <vt:lpstr>Collaboration: University-wide initiatives (2)</vt:lpstr>
      <vt:lpstr>Collaboration: University-wide Initiatives (3) Space </vt:lpstr>
      <vt:lpstr> Integration of the Engagement Team into LCS  </vt:lpstr>
      <vt:lpstr>Summary: Re-invention / opportunities </vt:lpstr>
      <vt:lpstr>Thank you for listening.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Reinventing Customer Services during Covid 19 and beyond:</dc:title>
  <dc:creator>Claire Browne (Library Services)</dc:creator>
  <cp:lastModifiedBy>Claire Browne (Library Services)</cp:lastModifiedBy>
  <cp:revision>66</cp:revision>
  <dcterms:created xsi:type="dcterms:W3CDTF">2020-10-19T13:21:34Z</dcterms:created>
  <dcterms:modified xsi:type="dcterms:W3CDTF">2020-11-23T14:39:26Z</dcterms:modified>
</cp:coreProperties>
</file>