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65" r:id="rId8"/>
    <p:sldId id="266" r:id="rId9"/>
    <p:sldId id="272" r:id="rId10"/>
    <p:sldId id="267" r:id="rId11"/>
    <p:sldId id="268" r:id="rId12"/>
    <p:sldId id="276" r:id="rId13"/>
    <p:sldId id="283" r:id="rId14"/>
    <p:sldId id="282" r:id="rId15"/>
    <p:sldId id="285" r:id="rId16"/>
    <p:sldId id="277" r:id="rId17"/>
    <p:sldId id="286" r:id="rId18"/>
    <p:sldId id="270" r:id="rId19"/>
    <p:sldId id="271" r:id="rId20"/>
    <p:sldId id="280" r:id="rId21"/>
    <p:sldId id="274" r:id="rId22"/>
    <p:sldId id="278" r:id="rId23"/>
    <p:sldId id="275" r:id="rId24"/>
    <p:sldId id="281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F0BEC9"/>
    <a:srgbClr val="E692A4"/>
    <a:srgbClr val="9D2540"/>
    <a:srgbClr val="B7C2D1"/>
    <a:srgbClr val="ADBBCB"/>
    <a:srgbClr val="ADB8DA"/>
    <a:srgbClr val="C9D2DD"/>
    <a:srgbClr val="1E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F7A60-EC08-4A37-A194-BF76D8AC05B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8A35F0-B785-4E60-A17C-FC7CADBCD128}">
      <dgm:prSet phldrT="[Text]"/>
      <dgm:spPr>
        <a:solidFill>
          <a:srgbClr val="44546A"/>
        </a:solidFill>
        <a:ln>
          <a:noFill/>
        </a:ln>
      </dgm:spPr>
      <dgm:t>
        <a:bodyPr/>
        <a:lstStyle/>
        <a:p>
          <a:r>
            <a:rPr lang="en-GB" dirty="0" smtClean="0"/>
            <a:t>What do we have in common?</a:t>
          </a:r>
          <a:endParaRPr lang="en-GB" dirty="0"/>
        </a:p>
      </dgm:t>
    </dgm:pt>
    <dgm:pt modelId="{00FD7538-EEF2-4F6A-8233-99CE563721F9}" type="parTrans" cxnId="{CB335F91-47F4-4D25-9674-8C22BE85098F}">
      <dgm:prSet/>
      <dgm:spPr/>
      <dgm:t>
        <a:bodyPr/>
        <a:lstStyle/>
        <a:p>
          <a:endParaRPr lang="en-GB"/>
        </a:p>
      </dgm:t>
    </dgm:pt>
    <dgm:pt modelId="{F3C8BD43-4778-49FB-8111-850FC5AB5F15}" type="sibTrans" cxnId="{CB335F91-47F4-4D25-9674-8C22BE85098F}">
      <dgm:prSet/>
      <dgm:spPr/>
      <dgm:t>
        <a:bodyPr/>
        <a:lstStyle/>
        <a:p>
          <a:endParaRPr lang="en-GB"/>
        </a:p>
      </dgm:t>
    </dgm:pt>
    <dgm:pt modelId="{4A272DA6-BCAD-4D65-81D1-622BA811F6CD}">
      <dgm:prSet phldrT="[Text]" custT="1"/>
      <dgm:spPr/>
      <dgm:t>
        <a:bodyPr/>
        <a:lstStyle/>
        <a:p>
          <a:r>
            <a:rPr lang="en-GB" sz="2800" dirty="0" smtClean="0"/>
            <a:t>Students</a:t>
          </a:r>
          <a:endParaRPr lang="en-GB" sz="2800" dirty="0"/>
        </a:p>
      </dgm:t>
    </dgm:pt>
    <dgm:pt modelId="{A310FE5E-A12E-49AD-AAE2-6060B18AEB37}" type="parTrans" cxnId="{C23979B8-6084-4445-B433-5907ED3925FE}">
      <dgm:prSet/>
      <dgm:spPr/>
      <dgm:t>
        <a:bodyPr/>
        <a:lstStyle/>
        <a:p>
          <a:endParaRPr lang="en-GB"/>
        </a:p>
      </dgm:t>
    </dgm:pt>
    <dgm:pt modelId="{939FC8A0-9466-4A0C-8B3A-4A0C393ED1A0}" type="sibTrans" cxnId="{C23979B8-6084-4445-B433-5907ED3925FE}">
      <dgm:prSet/>
      <dgm:spPr/>
      <dgm:t>
        <a:bodyPr/>
        <a:lstStyle/>
        <a:p>
          <a:endParaRPr lang="en-GB"/>
        </a:p>
      </dgm:t>
    </dgm:pt>
    <dgm:pt modelId="{BE654E2F-58C6-408D-960B-710AB1A2D52D}">
      <dgm:prSet phldrT="[Text]" custT="1"/>
      <dgm:spPr/>
      <dgm:t>
        <a:bodyPr/>
        <a:lstStyle/>
        <a:p>
          <a:r>
            <a:rPr lang="en-GB" sz="2000" dirty="0" smtClean="0"/>
            <a:t>Customer Service Excellence – use as a framework to assess and audit where all departments within SED are in respect of customer service and their approaches to providing services for students (and other customers)</a:t>
          </a:r>
          <a:endParaRPr lang="en-GB" sz="2000" dirty="0"/>
        </a:p>
      </dgm:t>
    </dgm:pt>
    <dgm:pt modelId="{49FAAEE6-B7C1-4F29-8D7C-78A956FA8EB2}" type="parTrans" cxnId="{DD514DE0-64D6-4F1B-AEE9-BA32513A4F31}">
      <dgm:prSet/>
      <dgm:spPr/>
      <dgm:t>
        <a:bodyPr/>
        <a:lstStyle/>
        <a:p>
          <a:endParaRPr lang="en-GB"/>
        </a:p>
      </dgm:t>
    </dgm:pt>
    <dgm:pt modelId="{3BB7C429-E7FF-4903-98CD-F5CBF38D212C}" type="sibTrans" cxnId="{DD514DE0-64D6-4F1B-AEE9-BA32513A4F31}">
      <dgm:prSet/>
      <dgm:spPr/>
      <dgm:t>
        <a:bodyPr/>
        <a:lstStyle/>
        <a:p>
          <a:endParaRPr lang="en-GB"/>
        </a:p>
      </dgm:t>
    </dgm:pt>
    <dgm:pt modelId="{1F289CF6-E1BF-4C07-8DC1-A5647B8551B4}">
      <dgm:prSet phldrT="[Text]" custT="1"/>
      <dgm:spPr/>
      <dgm:t>
        <a:bodyPr/>
        <a:lstStyle/>
        <a:p>
          <a:pPr algn="l"/>
          <a:r>
            <a:rPr lang="en-GB" sz="2800" dirty="0" smtClean="0"/>
            <a:t>Student Experience Leadership Group</a:t>
          </a:r>
          <a:endParaRPr lang="en-GB" sz="2800" dirty="0"/>
        </a:p>
      </dgm:t>
    </dgm:pt>
    <dgm:pt modelId="{C2E735DB-5965-45F2-B410-F7D295C4944D}" type="parTrans" cxnId="{96F3F83D-6E37-483F-BCBB-87401A6540E1}">
      <dgm:prSet/>
      <dgm:spPr/>
      <dgm:t>
        <a:bodyPr/>
        <a:lstStyle/>
        <a:p>
          <a:endParaRPr lang="en-GB"/>
        </a:p>
      </dgm:t>
    </dgm:pt>
    <dgm:pt modelId="{4AB72F62-EECB-472E-AF0D-1B2F1F492CFF}" type="sibTrans" cxnId="{96F3F83D-6E37-483F-BCBB-87401A6540E1}">
      <dgm:prSet/>
      <dgm:spPr/>
      <dgm:t>
        <a:bodyPr/>
        <a:lstStyle/>
        <a:p>
          <a:endParaRPr lang="en-GB"/>
        </a:p>
      </dgm:t>
    </dgm:pt>
    <dgm:pt modelId="{CE8F38B0-323B-4DE4-9ACF-1FF134572F88}">
      <dgm:prSet phldrT="[Text]" custT="1"/>
      <dgm:spPr/>
      <dgm:t>
        <a:bodyPr/>
        <a:lstStyle/>
        <a:p>
          <a:r>
            <a:rPr lang="en-GB" sz="2000" dirty="0" smtClean="0"/>
            <a:t>Leadership and Management principles – use L&amp;M framework to assess and audit the leadership and management within each department and to consider collective approaches to leadership and management development and behaviours</a:t>
          </a:r>
          <a:endParaRPr lang="en-GB" sz="2000" dirty="0"/>
        </a:p>
      </dgm:t>
    </dgm:pt>
    <dgm:pt modelId="{F4268434-48AD-424E-94B4-E67B00A843E4}" type="parTrans" cxnId="{A4076236-C348-4833-80BD-47E2F376FA5C}">
      <dgm:prSet/>
      <dgm:spPr/>
      <dgm:t>
        <a:bodyPr/>
        <a:lstStyle/>
        <a:p>
          <a:endParaRPr lang="en-GB"/>
        </a:p>
      </dgm:t>
    </dgm:pt>
    <dgm:pt modelId="{37D893EF-9C85-4A44-ABB8-2B58ECBD4166}" type="sibTrans" cxnId="{A4076236-C348-4833-80BD-47E2F376FA5C}">
      <dgm:prSet/>
      <dgm:spPr/>
      <dgm:t>
        <a:bodyPr/>
        <a:lstStyle/>
        <a:p>
          <a:endParaRPr lang="en-GB"/>
        </a:p>
      </dgm:t>
    </dgm:pt>
    <dgm:pt modelId="{88A1AD73-4157-44B3-8024-2FE53F2491A6}">
      <dgm:prSet phldrT="[Text]" custT="1"/>
      <dgm:spPr>
        <a:solidFill>
          <a:srgbClr val="44546A"/>
        </a:solidFill>
        <a:ln>
          <a:noFill/>
        </a:ln>
      </dgm:spPr>
      <dgm:t>
        <a:bodyPr/>
        <a:lstStyle/>
        <a:p>
          <a:r>
            <a:rPr lang="en-GB" sz="2000" dirty="0" smtClean="0"/>
            <a:t>What are our collective values?</a:t>
          </a:r>
          <a:endParaRPr lang="en-GB" sz="2000" dirty="0"/>
        </a:p>
      </dgm:t>
    </dgm:pt>
    <dgm:pt modelId="{6CF22FB1-A265-464D-9A76-57BE3B191BEE}" type="parTrans" cxnId="{ABF7C5F7-A66D-494D-9CB5-B7E16255A919}">
      <dgm:prSet/>
      <dgm:spPr/>
      <dgm:t>
        <a:bodyPr/>
        <a:lstStyle/>
        <a:p>
          <a:endParaRPr lang="en-GB"/>
        </a:p>
      </dgm:t>
    </dgm:pt>
    <dgm:pt modelId="{67D832B8-85AB-48D9-A939-A18AB8C7617F}" type="sibTrans" cxnId="{ABF7C5F7-A66D-494D-9CB5-B7E16255A919}">
      <dgm:prSet/>
      <dgm:spPr/>
      <dgm:t>
        <a:bodyPr/>
        <a:lstStyle/>
        <a:p>
          <a:endParaRPr lang="en-GB"/>
        </a:p>
      </dgm:t>
    </dgm:pt>
    <dgm:pt modelId="{27A78A5A-6D6B-43FD-B55F-0DC22654C718}">
      <dgm:prSet phldrT="[Text]" custT="1"/>
      <dgm:spPr/>
      <dgm:t>
        <a:bodyPr/>
        <a:lstStyle/>
        <a:p>
          <a:r>
            <a:rPr lang="en-GB" sz="2800" dirty="0" smtClean="0"/>
            <a:t>Enhancing Student Experience</a:t>
          </a:r>
          <a:endParaRPr lang="en-GB" sz="2800" dirty="0"/>
        </a:p>
      </dgm:t>
    </dgm:pt>
    <dgm:pt modelId="{426185CE-FCB3-4188-BAB9-AF72F7C684BE}" type="parTrans" cxnId="{7F467C4D-7ED4-4AF5-8EB4-58893094EB98}">
      <dgm:prSet/>
      <dgm:spPr/>
      <dgm:t>
        <a:bodyPr/>
        <a:lstStyle/>
        <a:p>
          <a:endParaRPr lang="en-GB"/>
        </a:p>
      </dgm:t>
    </dgm:pt>
    <dgm:pt modelId="{EF096722-AC88-4BBD-8D2A-3236A0C5E621}" type="sibTrans" cxnId="{7F467C4D-7ED4-4AF5-8EB4-58893094EB98}">
      <dgm:prSet/>
      <dgm:spPr/>
      <dgm:t>
        <a:bodyPr/>
        <a:lstStyle/>
        <a:p>
          <a:endParaRPr lang="en-GB"/>
        </a:p>
      </dgm:t>
    </dgm:pt>
    <dgm:pt modelId="{A2703CA7-DB20-496B-8CA4-FE8C0883C2D7}">
      <dgm:prSet phldrT="[Text]" custT="1"/>
      <dgm:spPr/>
      <dgm:t>
        <a:bodyPr/>
        <a:lstStyle/>
        <a:p>
          <a:r>
            <a:rPr lang="en-GB" sz="2000" dirty="0" smtClean="0"/>
            <a:t>Collaborative</a:t>
          </a:r>
          <a:endParaRPr lang="en-GB" sz="2000" dirty="0"/>
        </a:p>
      </dgm:t>
    </dgm:pt>
    <dgm:pt modelId="{6491B6E5-6356-40E5-87E9-00149A6B6249}" type="parTrans" cxnId="{CF12BC34-1938-4D4D-8AD6-917E7E227034}">
      <dgm:prSet/>
      <dgm:spPr/>
      <dgm:t>
        <a:bodyPr/>
        <a:lstStyle/>
        <a:p>
          <a:endParaRPr lang="en-GB"/>
        </a:p>
      </dgm:t>
    </dgm:pt>
    <dgm:pt modelId="{C081553A-8109-4FD0-932D-B8C76E0F0BFF}" type="sibTrans" cxnId="{CF12BC34-1938-4D4D-8AD6-917E7E227034}">
      <dgm:prSet/>
      <dgm:spPr/>
      <dgm:t>
        <a:bodyPr/>
        <a:lstStyle/>
        <a:p>
          <a:endParaRPr lang="en-GB"/>
        </a:p>
      </dgm:t>
    </dgm:pt>
    <dgm:pt modelId="{62335BCB-F6D2-4D4A-83D4-F1E3EFCA9D20}">
      <dgm:prSet phldrT="[Text]" custT="1"/>
      <dgm:spPr/>
      <dgm:t>
        <a:bodyPr/>
        <a:lstStyle/>
        <a:p>
          <a:r>
            <a:rPr lang="en-GB" sz="2000" dirty="0" smtClean="0"/>
            <a:t>Ambitious</a:t>
          </a:r>
          <a:endParaRPr lang="en-GB" sz="2000" dirty="0"/>
        </a:p>
      </dgm:t>
    </dgm:pt>
    <dgm:pt modelId="{AFDE1D47-0143-4444-BEF2-1B8F92DCD286}" type="parTrans" cxnId="{ACA4DC95-C39F-4BEE-8A17-71F3D72DBFD6}">
      <dgm:prSet/>
      <dgm:spPr/>
      <dgm:t>
        <a:bodyPr/>
        <a:lstStyle/>
        <a:p>
          <a:endParaRPr lang="en-GB"/>
        </a:p>
      </dgm:t>
    </dgm:pt>
    <dgm:pt modelId="{1339CF48-B199-4DD3-8D6A-628A2AFA96EC}" type="sibTrans" cxnId="{ACA4DC95-C39F-4BEE-8A17-71F3D72DBFD6}">
      <dgm:prSet/>
      <dgm:spPr/>
      <dgm:t>
        <a:bodyPr/>
        <a:lstStyle/>
        <a:p>
          <a:endParaRPr lang="en-GB"/>
        </a:p>
      </dgm:t>
    </dgm:pt>
    <dgm:pt modelId="{8C43E0EF-44B6-461D-BAEA-6A68E2D9BD5A}">
      <dgm:prSet phldrT="[Text]" custT="1"/>
      <dgm:spPr/>
      <dgm:t>
        <a:bodyPr/>
        <a:lstStyle/>
        <a:p>
          <a:r>
            <a:rPr lang="en-GB" sz="2000" dirty="0" smtClean="0"/>
            <a:t>Professional</a:t>
          </a:r>
          <a:endParaRPr lang="en-GB" sz="2000" dirty="0"/>
        </a:p>
      </dgm:t>
    </dgm:pt>
    <dgm:pt modelId="{0431C18B-FD8D-42E4-AE4F-208EA6FBC447}" type="parTrans" cxnId="{E2A7D681-77F4-421F-A303-0B2E7EF59B43}">
      <dgm:prSet/>
      <dgm:spPr/>
      <dgm:t>
        <a:bodyPr/>
        <a:lstStyle/>
        <a:p>
          <a:endParaRPr lang="en-GB"/>
        </a:p>
      </dgm:t>
    </dgm:pt>
    <dgm:pt modelId="{E2FAFDFE-73C4-4AB7-8E7E-191BED8DBEC5}" type="sibTrans" cxnId="{E2A7D681-77F4-421F-A303-0B2E7EF59B43}">
      <dgm:prSet/>
      <dgm:spPr/>
      <dgm:t>
        <a:bodyPr/>
        <a:lstStyle/>
        <a:p>
          <a:endParaRPr lang="en-GB"/>
        </a:p>
      </dgm:t>
    </dgm:pt>
    <dgm:pt modelId="{B1F6F9D0-1B11-417D-A2BC-FF2CE27B6FB0}">
      <dgm:prSet phldrT="[Text]"/>
      <dgm:spPr>
        <a:solidFill>
          <a:srgbClr val="44546A"/>
        </a:solidFill>
        <a:ln>
          <a:noFill/>
        </a:ln>
      </dgm:spPr>
      <dgm:t>
        <a:bodyPr/>
        <a:lstStyle/>
        <a:p>
          <a:r>
            <a:rPr lang="en-GB" dirty="0" smtClean="0"/>
            <a:t>How are we managed?</a:t>
          </a:r>
          <a:endParaRPr lang="en-GB" dirty="0"/>
        </a:p>
      </dgm:t>
    </dgm:pt>
    <dgm:pt modelId="{3FDFC0AA-7130-422C-A959-206BD444E12B}" type="sibTrans" cxnId="{DFED2604-EA5F-4B52-AF47-82AB84F10909}">
      <dgm:prSet/>
      <dgm:spPr/>
      <dgm:t>
        <a:bodyPr/>
        <a:lstStyle/>
        <a:p>
          <a:endParaRPr lang="en-GB"/>
        </a:p>
      </dgm:t>
    </dgm:pt>
    <dgm:pt modelId="{71220E0E-EA55-4FEA-A60D-F0ABE46B6A4B}" type="parTrans" cxnId="{DFED2604-EA5F-4B52-AF47-82AB84F10909}">
      <dgm:prSet/>
      <dgm:spPr/>
      <dgm:t>
        <a:bodyPr/>
        <a:lstStyle/>
        <a:p>
          <a:endParaRPr lang="en-GB"/>
        </a:p>
      </dgm:t>
    </dgm:pt>
    <dgm:pt modelId="{C1FA6C54-25FD-41CD-8CC8-7FC430ECBC09}">
      <dgm:prSet phldrT="[Text]" custT="1"/>
      <dgm:spPr/>
      <dgm:t>
        <a:bodyPr/>
        <a:lstStyle/>
        <a:p>
          <a:r>
            <a:rPr lang="en-GB" sz="2000" dirty="0" smtClean="0"/>
            <a:t>Inclusive</a:t>
          </a:r>
          <a:endParaRPr lang="en-GB" sz="2000" dirty="0"/>
        </a:p>
      </dgm:t>
    </dgm:pt>
    <dgm:pt modelId="{2022ADF9-462E-4AD0-B376-9405579C78FD}" type="sibTrans" cxnId="{0A61512E-3A02-4B94-8CE8-0806367DB5C8}">
      <dgm:prSet/>
      <dgm:spPr/>
      <dgm:t>
        <a:bodyPr/>
        <a:lstStyle/>
        <a:p>
          <a:endParaRPr lang="en-GB"/>
        </a:p>
      </dgm:t>
    </dgm:pt>
    <dgm:pt modelId="{A07AC777-CB7F-40DF-BF57-5D1921C68EF7}" type="parTrans" cxnId="{0A61512E-3A02-4B94-8CE8-0806367DB5C8}">
      <dgm:prSet/>
      <dgm:spPr/>
      <dgm:t>
        <a:bodyPr/>
        <a:lstStyle/>
        <a:p>
          <a:endParaRPr lang="en-GB"/>
        </a:p>
      </dgm:t>
    </dgm:pt>
    <dgm:pt modelId="{FCA4CB4F-2ECB-4CB0-A5A1-FA2701F40C4C}">
      <dgm:prSet phldrT="[Text]" custT="1"/>
      <dgm:spPr/>
      <dgm:t>
        <a:bodyPr/>
        <a:lstStyle/>
        <a:p>
          <a:r>
            <a:rPr lang="en-GB" sz="2000" dirty="0" smtClean="0"/>
            <a:t>Continually improving</a:t>
          </a:r>
          <a:endParaRPr lang="en-GB" sz="2000" dirty="0"/>
        </a:p>
      </dgm:t>
    </dgm:pt>
    <dgm:pt modelId="{2E0832CB-BEFF-4387-BD69-D5096A9F90EB}" type="sibTrans" cxnId="{CDDA1779-00BD-498C-93C0-956525899F5F}">
      <dgm:prSet/>
      <dgm:spPr/>
      <dgm:t>
        <a:bodyPr/>
        <a:lstStyle/>
        <a:p>
          <a:endParaRPr lang="en-GB"/>
        </a:p>
      </dgm:t>
    </dgm:pt>
    <dgm:pt modelId="{3EEC9840-DD89-4AF0-8F64-F9093D22402B}" type="parTrans" cxnId="{CDDA1779-00BD-498C-93C0-956525899F5F}">
      <dgm:prSet/>
      <dgm:spPr/>
      <dgm:t>
        <a:bodyPr/>
        <a:lstStyle/>
        <a:p>
          <a:endParaRPr lang="en-GB"/>
        </a:p>
      </dgm:t>
    </dgm:pt>
    <dgm:pt modelId="{4889C378-79F6-41EC-9EB5-F428B303BB17}" type="pres">
      <dgm:prSet presAssocID="{9F9F7A60-EC08-4A37-A194-BF76D8AC05B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A8C75C-CA98-48D6-962A-6F1A64A38951}" type="pres">
      <dgm:prSet presAssocID="{678A35F0-B785-4E60-A17C-FC7CADBCD128}" presName="composite" presStyleCnt="0"/>
      <dgm:spPr/>
      <dgm:t>
        <a:bodyPr/>
        <a:lstStyle/>
        <a:p>
          <a:endParaRPr lang="en-US"/>
        </a:p>
      </dgm:t>
    </dgm:pt>
    <dgm:pt modelId="{F1FEB3D7-8B67-4D8D-A6B0-6967C40A5D14}" type="pres">
      <dgm:prSet presAssocID="{678A35F0-B785-4E60-A17C-FC7CADBCD128}" presName="FirstChild" presStyleLbl="revTx" presStyleIdx="0" presStyleCnt="6" custScaleX="79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2A0CCD-47DE-413B-891B-480298DA6685}" type="pres">
      <dgm:prSet presAssocID="{678A35F0-B785-4E60-A17C-FC7CADBCD128}" presName="Parent" presStyleLbl="alignNode1" presStyleIdx="0" presStyleCnt="3" custScaleX="138411" custLinFactNeighborX="10058" custLinFactNeighborY="14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E93CD-111C-435E-B46D-83E9AECF0DF5}" type="pres">
      <dgm:prSet presAssocID="{678A35F0-B785-4E60-A17C-FC7CADBCD128}" presName="Accent" presStyleLbl="parChTrans1D1" presStyleIdx="0" presStyleCnt="3"/>
      <dgm:spPr/>
      <dgm:t>
        <a:bodyPr/>
        <a:lstStyle/>
        <a:p>
          <a:endParaRPr lang="en-US"/>
        </a:p>
      </dgm:t>
    </dgm:pt>
    <dgm:pt modelId="{41954712-9523-4193-A4FA-FC1DA93E2053}" type="pres">
      <dgm:prSet presAssocID="{678A35F0-B785-4E60-A17C-FC7CADBCD128}" presName="Child" presStyleLbl="revTx" presStyleIdx="1" presStyleCnt="6" custScaleY="100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0C0F10-A6C7-4E02-9653-07B81B41FAA0}" type="pres">
      <dgm:prSet presAssocID="{F3C8BD43-4778-49FB-8111-850FC5AB5F15}" presName="sibTrans" presStyleCnt="0"/>
      <dgm:spPr/>
      <dgm:t>
        <a:bodyPr/>
        <a:lstStyle/>
        <a:p>
          <a:endParaRPr lang="en-US"/>
        </a:p>
      </dgm:t>
    </dgm:pt>
    <dgm:pt modelId="{D0401694-A1C9-4E99-848A-A6629B8492EE}" type="pres">
      <dgm:prSet presAssocID="{B1F6F9D0-1B11-417D-A2BC-FF2CE27B6FB0}" presName="composite" presStyleCnt="0"/>
      <dgm:spPr/>
      <dgm:t>
        <a:bodyPr/>
        <a:lstStyle/>
        <a:p>
          <a:endParaRPr lang="en-US"/>
        </a:p>
      </dgm:t>
    </dgm:pt>
    <dgm:pt modelId="{E9893490-7593-4295-BA42-8695239EF056}" type="pres">
      <dgm:prSet presAssocID="{B1F6F9D0-1B11-417D-A2BC-FF2CE27B6FB0}" presName="FirstChild" presStyleLbl="revTx" presStyleIdx="2" presStyleCnt="6" custScaleX="79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CE3EC-05D2-4105-A0C5-CC9A26E93F98}" type="pres">
      <dgm:prSet presAssocID="{B1F6F9D0-1B11-417D-A2BC-FF2CE27B6FB0}" presName="Parent" presStyleLbl="alignNode1" presStyleIdx="1" presStyleCnt="3" custScaleX="137822" custLinFactNeighborX="9927" custLinFactNeighborY="174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AD2F0-B179-438E-913E-BC79759A6882}" type="pres">
      <dgm:prSet presAssocID="{B1F6F9D0-1B11-417D-A2BC-FF2CE27B6FB0}" presName="Accent" presStyleLbl="parChTrans1D1" presStyleIdx="1" presStyleCnt="3"/>
      <dgm:spPr/>
      <dgm:t>
        <a:bodyPr/>
        <a:lstStyle/>
        <a:p>
          <a:endParaRPr lang="en-US"/>
        </a:p>
      </dgm:t>
    </dgm:pt>
    <dgm:pt modelId="{9E4EF7B7-60C0-4E64-AF22-9C6156BF2FE0}" type="pres">
      <dgm:prSet presAssocID="{B1F6F9D0-1B11-417D-A2BC-FF2CE27B6FB0}" presName="Child" presStyleLbl="revTx" presStyleIdx="3" presStyleCnt="6" custScaleY="98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D446D4-E473-4299-92A6-84A268638FDF}" type="pres">
      <dgm:prSet presAssocID="{3FDFC0AA-7130-422C-A959-206BD444E12B}" presName="sibTrans" presStyleCnt="0"/>
      <dgm:spPr/>
      <dgm:t>
        <a:bodyPr/>
        <a:lstStyle/>
        <a:p>
          <a:endParaRPr lang="en-US"/>
        </a:p>
      </dgm:t>
    </dgm:pt>
    <dgm:pt modelId="{5CEE7FE8-8812-49F6-AE21-D96D05D88F00}" type="pres">
      <dgm:prSet presAssocID="{88A1AD73-4157-44B3-8024-2FE53F2491A6}" presName="composite" presStyleCnt="0"/>
      <dgm:spPr/>
      <dgm:t>
        <a:bodyPr/>
        <a:lstStyle/>
        <a:p>
          <a:endParaRPr lang="en-US"/>
        </a:p>
      </dgm:t>
    </dgm:pt>
    <dgm:pt modelId="{F0AAF7B0-63F2-4F51-B9F7-834933877B4B}" type="pres">
      <dgm:prSet presAssocID="{88A1AD73-4157-44B3-8024-2FE53F2491A6}" presName="FirstChild" presStyleLbl="revTx" presStyleIdx="4" presStyleCnt="6" custScaleX="8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6C363-C930-478C-B9C6-0171BA47F4EC}" type="pres">
      <dgm:prSet presAssocID="{88A1AD73-4157-44B3-8024-2FE53F2491A6}" presName="Parent" presStyleLbl="alignNode1" presStyleIdx="2" presStyleCnt="3" custScaleX="137632" custLinFactNeighborX="9519" custLinFactNeighborY="32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7C8A0-F323-4154-AA3B-71DDD4E42671}" type="pres">
      <dgm:prSet presAssocID="{88A1AD73-4157-44B3-8024-2FE53F2491A6}" presName="Accent" presStyleLbl="parChTrans1D1" presStyleIdx="2" presStyleCnt="3"/>
      <dgm:spPr/>
      <dgm:t>
        <a:bodyPr/>
        <a:lstStyle/>
        <a:p>
          <a:endParaRPr lang="en-US"/>
        </a:p>
      </dgm:t>
    </dgm:pt>
    <dgm:pt modelId="{601A70F1-A965-4C56-B16D-01B3AB1ABDF8}" type="pres">
      <dgm:prSet presAssocID="{88A1AD73-4157-44B3-8024-2FE53F2491A6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F91282-F00E-4F80-98C9-77ABB7A72843}" type="presOf" srcId="{62335BCB-F6D2-4D4A-83D4-F1E3EFCA9D20}" destId="{601A70F1-A965-4C56-B16D-01B3AB1ABDF8}" srcOrd="0" destOrd="1" presId="urn:microsoft.com/office/officeart/2011/layout/TabList"/>
    <dgm:cxn modelId="{DE4B344A-A77A-47D0-B3E7-2EEBCA130C6D}" type="presOf" srcId="{A2703CA7-DB20-496B-8CA4-FE8C0883C2D7}" destId="{601A70F1-A965-4C56-B16D-01B3AB1ABDF8}" srcOrd="0" destOrd="0" presId="urn:microsoft.com/office/officeart/2011/layout/TabList"/>
    <dgm:cxn modelId="{1E29824E-B6ED-477A-BFE2-DAAD4746001C}" type="presOf" srcId="{8C43E0EF-44B6-461D-BAEA-6A68E2D9BD5A}" destId="{601A70F1-A965-4C56-B16D-01B3AB1ABDF8}" srcOrd="0" destOrd="2" presId="urn:microsoft.com/office/officeart/2011/layout/TabList"/>
    <dgm:cxn modelId="{E2A7D681-77F4-421F-A303-0B2E7EF59B43}" srcId="{88A1AD73-4157-44B3-8024-2FE53F2491A6}" destId="{8C43E0EF-44B6-461D-BAEA-6A68E2D9BD5A}" srcOrd="3" destOrd="0" parTransId="{0431C18B-FD8D-42E4-AE4F-208EA6FBC447}" sibTransId="{E2FAFDFE-73C4-4AB7-8E7E-191BED8DBEC5}"/>
    <dgm:cxn modelId="{BB98D27C-45A7-4C25-A597-5B57E3A7827A}" type="presOf" srcId="{B1F6F9D0-1B11-417D-A2BC-FF2CE27B6FB0}" destId="{4F1CE3EC-05D2-4105-A0C5-CC9A26E93F98}" srcOrd="0" destOrd="0" presId="urn:microsoft.com/office/officeart/2011/layout/TabList"/>
    <dgm:cxn modelId="{62C02601-8E22-4158-B338-871010EBFC06}" type="presOf" srcId="{88A1AD73-4157-44B3-8024-2FE53F2491A6}" destId="{B0C6C363-C930-478C-B9C6-0171BA47F4EC}" srcOrd="0" destOrd="0" presId="urn:microsoft.com/office/officeart/2011/layout/TabList"/>
    <dgm:cxn modelId="{B65EAC66-54C8-4E5D-840D-A68600127545}" type="presOf" srcId="{C1FA6C54-25FD-41CD-8CC8-7FC430ECBC09}" destId="{601A70F1-A965-4C56-B16D-01B3AB1ABDF8}" srcOrd="0" destOrd="3" presId="urn:microsoft.com/office/officeart/2011/layout/TabList"/>
    <dgm:cxn modelId="{DFED2604-EA5F-4B52-AF47-82AB84F10909}" srcId="{9F9F7A60-EC08-4A37-A194-BF76D8AC05B8}" destId="{B1F6F9D0-1B11-417D-A2BC-FF2CE27B6FB0}" srcOrd="1" destOrd="0" parTransId="{71220E0E-EA55-4FEA-A60D-F0ABE46B6A4B}" sibTransId="{3FDFC0AA-7130-422C-A959-206BD444E12B}"/>
    <dgm:cxn modelId="{64BD547B-597F-4DB6-9FC7-FEFE7B182B30}" type="presOf" srcId="{678A35F0-B785-4E60-A17C-FC7CADBCD128}" destId="{872A0CCD-47DE-413B-891B-480298DA6685}" srcOrd="0" destOrd="0" presId="urn:microsoft.com/office/officeart/2011/layout/TabList"/>
    <dgm:cxn modelId="{CDDA1779-00BD-498C-93C0-956525899F5F}" srcId="{88A1AD73-4157-44B3-8024-2FE53F2491A6}" destId="{FCA4CB4F-2ECB-4CB0-A5A1-FA2701F40C4C}" srcOrd="5" destOrd="0" parTransId="{3EEC9840-DD89-4AF0-8F64-F9093D22402B}" sibTransId="{2E0832CB-BEFF-4387-BD69-D5096A9F90EB}"/>
    <dgm:cxn modelId="{A4076236-C348-4833-80BD-47E2F376FA5C}" srcId="{B1F6F9D0-1B11-417D-A2BC-FF2CE27B6FB0}" destId="{CE8F38B0-323B-4DE4-9ACF-1FF134572F88}" srcOrd="1" destOrd="0" parTransId="{F4268434-48AD-424E-94B4-E67B00A843E4}" sibTransId="{37D893EF-9C85-4A44-ABB8-2B58ECBD4166}"/>
    <dgm:cxn modelId="{CF12BC34-1938-4D4D-8AD6-917E7E227034}" srcId="{88A1AD73-4157-44B3-8024-2FE53F2491A6}" destId="{A2703CA7-DB20-496B-8CA4-FE8C0883C2D7}" srcOrd="1" destOrd="0" parTransId="{6491B6E5-6356-40E5-87E9-00149A6B6249}" sibTransId="{C081553A-8109-4FD0-932D-B8C76E0F0BFF}"/>
    <dgm:cxn modelId="{39DA8DED-BF74-420C-8279-9AA8DCE37621}" type="presOf" srcId="{CE8F38B0-323B-4DE4-9ACF-1FF134572F88}" destId="{9E4EF7B7-60C0-4E64-AF22-9C6156BF2FE0}" srcOrd="0" destOrd="0" presId="urn:microsoft.com/office/officeart/2011/layout/TabList"/>
    <dgm:cxn modelId="{CFBC78C8-C07A-4CF4-88D5-3ED19235141B}" type="presOf" srcId="{1F289CF6-E1BF-4C07-8DC1-A5647B8551B4}" destId="{E9893490-7593-4295-BA42-8695239EF056}" srcOrd="0" destOrd="0" presId="urn:microsoft.com/office/officeart/2011/layout/TabList"/>
    <dgm:cxn modelId="{CB335F91-47F4-4D25-9674-8C22BE85098F}" srcId="{9F9F7A60-EC08-4A37-A194-BF76D8AC05B8}" destId="{678A35F0-B785-4E60-A17C-FC7CADBCD128}" srcOrd="0" destOrd="0" parTransId="{00FD7538-EEF2-4F6A-8233-99CE563721F9}" sibTransId="{F3C8BD43-4778-49FB-8111-850FC5AB5F15}"/>
    <dgm:cxn modelId="{DD514DE0-64D6-4F1B-AEE9-BA32513A4F31}" srcId="{678A35F0-B785-4E60-A17C-FC7CADBCD128}" destId="{BE654E2F-58C6-408D-960B-710AB1A2D52D}" srcOrd="1" destOrd="0" parTransId="{49FAAEE6-B7C1-4F29-8D7C-78A956FA8EB2}" sibTransId="{3BB7C429-E7FF-4903-98CD-F5CBF38D212C}"/>
    <dgm:cxn modelId="{C23979B8-6084-4445-B433-5907ED3925FE}" srcId="{678A35F0-B785-4E60-A17C-FC7CADBCD128}" destId="{4A272DA6-BCAD-4D65-81D1-622BA811F6CD}" srcOrd="0" destOrd="0" parTransId="{A310FE5E-A12E-49AD-AAE2-6060B18AEB37}" sibTransId="{939FC8A0-9466-4A0C-8B3A-4A0C393ED1A0}"/>
    <dgm:cxn modelId="{7BB2C2A2-D5A9-4AF1-AAF4-41B013BBC998}" type="presOf" srcId="{BE654E2F-58C6-408D-960B-710AB1A2D52D}" destId="{41954712-9523-4193-A4FA-FC1DA93E2053}" srcOrd="0" destOrd="0" presId="urn:microsoft.com/office/officeart/2011/layout/TabList"/>
    <dgm:cxn modelId="{ACA4DC95-C39F-4BEE-8A17-71F3D72DBFD6}" srcId="{88A1AD73-4157-44B3-8024-2FE53F2491A6}" destId="{62335BCB-F6D2-4D4A-83D4-F1E3EFCA9D20}" srcOrd="2" destOrd="0" parTransId="{AFDE1D47-0143-4444-BEF2-1B8F92DCD286}" sibTransId="{1339CF48-B199-4DD3-8D6A-628A2AFA96EC}"/>
    <dgm:cxn modelId="{6AF92630-EBC0-4FAF-9AB9-4DBDEDC54EA2}" type="presOf" srcId="{27A78A5A-6D6B-43FD-B55F-0DC22654C718}" destId="{F0AAF7B0-63F2-4F51-B9F7-834933877B4B}" srcOrd="0" destOrd="0" presId="urn:microsoft.com/office/officeart/2011/layout/TabList"/>
    <dgm:cxn modelId="{E0B7BBCB-1A61-48D4-AD47-1CFF54159022}" type="presOf" srcId="{FCA4CB4F-2ECB-4CB0-A5A1-FA2701F40C4C}" destId="{601A70F1-A965-4C56-B16D-01B3AB1ABDF8}" srcOrd="0" destOrd="4" presId="urn:microsoft.com/office/officeart/2011/layout/TabList"/>
    <dgm:cxn modelId="{D2EDC2C5-76B2-4671-AB1E-7CAD9837E1BC}" type="presOf" srcId="{4A272DA6-BCAD-4D65-81D1-622BA811F6CD}" destId="{F1FEB3D7-8B67-4D8D-A6B0-6967C40A5D14}" srcOrd="0" destOrd="0" presId="urn:microsoft.com/office/officeart/2011/layout/TabList"/>
    <dgm:cxn modelId="{96F3F83D-6E37-483F-BCBB-87401A6540E1}" srcId="{B1F6F9D0-1B11-417D-A2BC-FF2CE27B6FB0}" destId="{1F289CF6-E1BF-4C07-8DC1-A5647B8551B4}" srcOrd="0" destOrd="0" parTransId="{C2E735DB-5965-45F2-B410-F7D295C4944D}" sibTransId="{4AB72F62-EECB-472E-AF0D-1B2F1F492CFF}"/>
    <dgm:cxn modelId="{7F467C4D-7ED4-4AF5-8EB4-58893094EB98}" srcId="{88A1AD73-4157-44B3-8024-2FE53F2491A6}" destId="{27A78A5A-6D6B-43FD-B55F-0DC22654C718}" srcOrd="0" destOrd="0" parTransId="{426185CE-FCB3-4188-BAB9-AF72F7C684BE}" sibTransId="{EF096722-AC88-4BBD-8D2A-3236A0C5E621}"/>
    <dgm:cxn modelId="{ABF7C5F7-A66D-494D-9CB5-B7E16255A919}" srcId="{9F9F7A60-EC08-4A37-A194-BF76D8AC05B8}" destId="{88A1AD73-4157-44B3-8024-2FE53F2491A6}" srcOrd="2" destOrd="0" parTransId="{6CF22FB1-A265-464D-9A76-57BE3B191BEE}" sibTransId="{67D832B8-85AB-48D9-A939-A18AB8C7617F}"/>
    <dgm:cxn modelId="{C474A0D8-C5B1-4318-A745-6705E9FA3279}" type="presOf" srcId="{9F9F7A60-EC08-4A37-A194-BF76D8AC05B8}" destId="{4889C378-79F6-41EC-9EB5-F428B303BB17}" srcOrd="0" destOrd="0" presId="urn:microsoft.com/office/officeart/2011/layout/TabList"/>
    <dgm:cxn modelId="{0A61512E-3A02-4B94-8CE8-0806367DB5C8}" srcId="{88A1AD73-4157-44B3-8024-2FE53F2491A6}" destId="{C1FA6C54-25FD-41CD-8CC8-7FC430ECBC09}" srcOrd="4" destOrd="0" parTransId="{A07AC777-CB7F-40DF-BF57-5D1921C68EF7}" sibTransId="{2022ADF9-462E-4AD0-B376-9405579C78FD}"/>
    <dgm:cxn modelId="{32C63E2C-F8FA-45E6-93C9-3333080CD839}" type="presParOf" srcId="{4889C378-79F6-41EC-9EB5-F428B303BB17}" destId="{A6A8C75C-CA98-48D6-962A-6F1A64A38951}" srcOrd="0" destOrd="0" presId="urn:microsoft.com/office/officeart/2011/layout/TabList"/>
    <dgm:cxn modelId="{7D95FA4F-9BF5-4CB0-A0DB-F2E60006B321}" type="presParOf" srcId="{A6A8C75C-CA98-48D6-962A-6F1A64A38951}" destId="{F1FEB3D7-8B67-4D8D-A6B0-6967C40A5D14}" srcOrd="0" destOrd="0" presId="urn:microsoft.com/office/officeart/2011/layout/TabList"/>
    <dgm:cxn modelId="{D943853E-3263-414B-AA6F-1BF9CADF6B5E}" type="presParOf" srcId="{A6A8C75C-CA98-48D6-962A-6F1A64A38951}" destId="{872A0CCD-47DE-413B-891B-480298DA6685}" srcOrd="1" destOrd="0" presId="urn:microsoft.com/office/officeart/2011/layout/TabList"/>
    <dgm:cxn modelId="{A7CBB841-0D63-49DE-BCA9-11800B905D9C}" type="presParOf" srcId="{A6A8C75C-CA98-48D6-962A-6F1A64A38951}" destId="{C92E93CD-111C-435E-B46D-83E9AECF0DF5}" srcOrd="2" destOrd="0" presId="urn:microsoft.com/office/officeart/2011/layout/TabList"/>
    <dgm:cxn modelId="{7F49CF8E-573B-40C5-866A-147A6024D638}" type="presParOf" srcId="{4889C378-79F6-41EC-9EB5-F428B303BB17}" destId="{41954712-9523-4193-A4FA-FC1DA93E2053}" srcOrd="1" destOrd="0" presId="urn:microsoft.com/office/officeart/2011/layout/TabList"/>
    <dgm:cxn modelId="{28604D1C-9D13-4B9F-AC2B-D634CBF80F3D}" type="presParOf" srcId="{4889C378-79F6-41EC-9EB5-F428B303BB17}" destId="{D80C0F10-A6C7-4E02-9653-07B81B41FAA0}" srcOrd="2" destOrd="0" presId="urn:microsoft.com/office/officeart/2011/layout/TabList"/>
    <dgm:cxn modelId="{9B0ACEBE-0F45-42A0-BA73-39EC4C7116C2}" type="presParOf" srcId="{4889C378-79F6-41EC-9EB5-F428B303BB17}" destId="{D0401694-A1C9-4E99-848A-A6629B8492EE}" srcOrd="3" destOrd="0" presId="urn:microsoft.com/office/officeart/2011/layout/TabList"/>
    <dgm:cxn modelId="{C0F147B5-0EA5-425B-8DBE-48C209C4C2C1}" type="presParOf" srcId="{D0401694-A1C9-4E99-848A-A6629B8492EE}" destId="{E9893490-7593-4295-BA42-8695239EF056}" srcOrd="0" destOrd="0" presId="urn:microsoft.com/office/officeart/2011/layout/TabList"/>
    <dgm:cxn modelId="{8F233A9E-9A60-415F-ACBE-D3955DCA1FBD}" type="presParOf" srcId="{D0401694-A1C9-4E99-848A-A6629B8492EE}" destId="{4F1CE3EC-05D2-4105-A0C5-CC9A26E93F98}" srcOrd="1" destOrd="0" presId="urn:microsoft.com/office/officeart/2011/layout/TabList"/>
    <dgm:cxn modelId="{6F267D72-7317-4D58-96F5-09FB5B73FFE1}" type="presParOf" srcId="{D0401694-A1C9-4E99-848A-A6629B8492EE}" destId="{6ECAD2F0-B179-438E-913E-BC79759A6882}" srcOrd="2" destOrd="0" presId="urn:microsoft.com/office/officeart/2011/layout/TabList"/>
    <dgm:cxn modelId="{5D7406EA-687F-4AE7-A8D2-C7A29DF8C6AC}" type="presParOf" srcId="{4889C378-79F6-41EC-9EB5-F428B303BB17}" destId="{9E4EF7B7-60C0-4E64-AF22-9C6156BF2FE0}" srcOrd="4" destOrd="0" presId="urn:microsoft.com/office/officeart/2011/layout/TabList"/>
    <dgm:cxn modelId="{3F4C6876-9110-4749-8E14-B76650957A88}" type="presParOf" srcId="{4889C378-79F6-41EC-9EB5-F428B303BB17}" destId="{CFD446D4-E473-4299-92A6-84A268638FDF}" srcOrd="5" destOrd="0" presId="urn:microsoft.com/office/officeart/2011/layout/TabList"/>
    <dgm:cxn modelId="{9D255C8C-5837-45BE-B324-F228E13F8E6D}" type="presParOf" srcId="{4889C378-79F6-41EC-9EB5-F428B303BB17}" destId="{5CEE7FE8-8812-49F6-AE21-D96D05D88F00}" srcOrd="6" destOrd="0" presId="urn:microsoft.com/office/officeart/2011/layout/TabList"/>
    <dgm:cxn modelId="{2ED924EC-046A-41ED-A0AC-39355861627A}" type="presParOf" srcId="{5CEE7FE8-8812-49F6-AE21-D96D05D88F00}" destId="{F0AAF7B0-63F2-4F51-B9F7-834933877B4B}" srcOrd="0" destOrd="0" presId="urn:microsoft.com/office/officeart/2011/layout/TabList"/>
    <dgm:cxn modelId="{6FDAE474-2A83-4605-96C3-A396997E893C}" type="presParOf" srcId="{5CEE7FE8-8812-49F6-AE21-D96D05D88F00}" destId="{B0C6C363-C930-478C-B9C6-0171BA47F4EC}" srcOrd="1" destOrd="0" presId="urn:microsoft.com/office/officeart/2011/layout/TabList"/>
    <dgm:cxn modelId="{C0D0F583-9E45-422D-B227-9699DA48CCEA}" type="presParOf" srcId="{5CEE7FE8-8812-49F6-AE21-D96D05D88F00}" destId="{B417C8A0-F323-4154-AA3B-71DDD4E42671}" srcOrd="2" destOrd="0" presId="urn:microsoft.com/office/officeart/2011/layout/TabList"/>
    <dgm:cxn modelId="{E31C2380-31C1-4E73-9A27-5ACE8D805B2A}" type="presParOf" srcId="{4889C378-79F6-41EC-9EB5-F428B303BB17}" destId="{601A70F1-A965-4C56-B16D-01B3AB1ABDF8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7C8A0-F323-4154-AA3B-71DDD4E42671}">
      <dsp:nvSpPr>
        <dsp:cNvPr id="0" name=""/>
        <dsp:cNvSpPr/>
      </dsp:nvSpPr>
      <dsp:spPr>
        <a:xfrm>
          <a:off x="251035" y="3948637"/>
          <a:ext cx="102627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AD2F0-B179-438E-913E-BC79759A6882}">
      <dsp:nvSpPr>
        <dsp:cNvPr id="0" name=""/>
        <dsp:cNvSpPr/>
      </dsp:nvSpPr>
      <dsp:spPr>
        <a:xfrm>
          <a:off x="252302" y="2267553"/>
          <a:ext cx="102627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E93CD-111C-435E-B46D-83E9AECF0DF5}">
      <dsp:nvSpPr>
        <dsp:cNvPr id="0" name=""/>
        <dsp:cNvSpPr/>
      </dsp:nvSpPr>
      <dsp:spPr>
        <a:xfrm>
          <a:off x="256231" y="559603"/>
          <a:ext cx="102627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EB3D7-8B67-4D8D-A6B0-6967C40A5D14}">
      <dsp:nvSpPr>
        <dsp:cNvPr id="0" name=""/>
        <dsp:cNvSpPr/>
      </dsp:nvSpPr>
      <dsp:spPr>
        <a:xfrm>
          <a:off x="3714180" y="2298"/>
          <a:ext cx="6015175" cy="55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Students</a:t>
          </a:r>
          <a:endParaRPr lang="en-GB" sz="2800" kern="1200" dirty="0"/>
        </a:p>
      </dsp:txBody>
      <dsp:txXfrm>
        <a:off x="3714180" y="2298"/>
        <a:ext cx="6015175" cy="557304"/>
      </dsp:txXfrm>
    </dsp:sp>
    <dsp:sp modelId="{872A0CCD-47DE-413B-891B-480298DA6685}">
      <dsp:nvSpPr>
        <dsp:cNvPr id="0" name=""/>
        <dsp:cNvSpPr/>
      </dsp:nvSpPr>
      <dsp:spPr>
        <a:xfrm>
          <a:off x="12147" y="10156"/>
          <a:ext cx="3693243" cy="557304"/>
        </a:xfrm>
        <a:prstGeom prst="round2SameRect">
          <a:avLst>
            <a:gd name="adj1" fmla="val 16670"/>
            <a:gd name="adj2" fmla="val 0"/>
          </a:avLst>
        </a:prstGeom>
        <a:solidFill>
          <a:srgbClr val="4454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What do we have in common?</a:t>
          </a:r>
          <a:endParaRPr lang="en-GB" sz="2100" kern="1200" dirty="0"/>
        </a:p>
      </dsp:txBody>
      <dsp:txXfrm>
        <a:off x="39357" y="37366"/>
        <a:ext cx="3638823" cy="530094"/>
      </dsp:txXfrm>
    </dsp:sp>
    <dsp:sp modelId="{41954712-9523-4193-A4FA-FC1DA93E2053}">
      <dsp:nvSpPr>
        <dsp:cNvPr id="0" name=""/>
        <dsp:cNvSpPr/>
      </dsp:nvSpPr>
      <dsp:spPr>
        <a:xfrm>
          <a:off x="0" y="559603"/>
          <a:ext cx="10262756" cy="112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Customer Service Excellence – use as a framework to assess and audit where all departments within SED are in respect of customer service and their approaches to providing services for students (and other customers)</a:t>
          </a:r>
          <a:endParaRPr lang="en-GB" sz="2000" kern="1200" dirty="0"/>
        </a:p>
      </dsp:txBody>
      <dsp:txXfrm>
        <a:off x="0" y="559603"/>
        <a:ext cx="10262756" cy="1122780"/>
      </dsp:txXfrm>
    </dsp:sp>
    <dsp:sp modelId="{E9893490-7593-4295-BA42-8695239EF056}">
      <dsp:nvSpPr>
        <dsp:cNvPr id="0" name=""/>
        <dsp:cNvSpPr/>
      </dsp:nvSpPr>
      <dsp:spPr>
        <a:xfrm>
          <a:off x="3683594" y="1710248"/>
          <a:ext cx="6068488" cy="55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 Experience Leadership Group</a:t>
          </a:r>
          <a:endParaRPr lang="en-GB" sz="2800" kern="1200" dirty="0"/>
        </a:p>
      </dsp:txBody>
      <dsp:txXfrm>
        <a:off x="3683594" y="1710248"/>
        <a:ext cx="6068488" cy="557304"/>
      </dsp:txXfrm>
    </dsp:sp>
    <dsp:sp modelId="{4F1CE3EC-05D2-4105-A0C5-CC9A26E93F98}">
      <dsp:nvSpPr>
        <dsp:cNvPr id="0" name=""/>
        <dsp:cNvSpPr/>
      </dsp:nvSpPr>
      <dsp:spPr>
        <a:xfrm>
          <a:off x="12581" y="1719951"/>
          <a:ext cx="3677527" cy="557304"/>
        </a:xfrm>
        <a:prstGeom prst="round2SameRect">
          <a:avLst>
            <a:gd name="adj1" fmla="val 16670"/>
            <a:gd name="adj2" fmla="val 0"/>
          </a:avLst>
        </a:prstGeom>
        <a:solidFill>
          <a:srgbClr val="4454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How are we managed?</a:t>
          </a:r>
          <a:endParaRPr lang="en-GB" sz="2100" kern="1200" dirty="0"/>
        </a:p>
      </dsp:txBody>
      <dsp:txXfrm>
        <a:off x="39791" y="1747161"/>
        <a:ext cx="3623107" cy="530094"/>
      </dsp:txXfrm>
    </dsp:sp>
    <dsp:sp modelId="{9E4EF7B7-60C0-4E64-AF22-9C6156BF2FE0}">
      <dsp:nvSpPr>
        <dsp:cNvPr id="0" name=""/>
        <dsp:cNvSpPr/>
      </dsp:nvSpPr>
      <dsp:spPr>
        <a:xfrm>
          <a:off x="0" y="2267553"/>
          <a:ext cx="10262756" cy="109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Leadership and Management principles – use L&amp;M framework to assess and audit the leadership and management within each department and to consider collective approaches to leadership and management development and behaviours</a:t>
          </a:r>
          <a:endParaRPr lang="en-GB" sz="2000" kern="1200" dirty="0"/>
        </a:p>
      </dsp:txBody>
      <dsp:txXfrm>
        <a:off x="0" y="2267553"/>
        <a:ext cx="10262756" cy="1095914"/>
      </dsp:txXfrm>
    </dsp:sp>
    <dsp:sp modelId="{F0AAF7B0-63F2-4F51-B9F7-834933877B4B}">
      <dsp:nvSpPr>
        <dsp:cNvPr id="0" name=""/>
        <dsp:cNvSpPr/>
      </dsp:nvSpPr>
      <dsp:spPr>
        <a:xfrm>
          <a:off x="3661822" y="3391332"/>
          <a:ext cx="6109498" cy="55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Enhancing Student Experience</a:t>
          </a:r>
          <a:endParaRPr lang="en-GB" sz="2800" kern="1200" dirty="0"/>
        </a:p>
      </dsp:txBody>
      <dsp:txXfrm>
        <a:off x="3661822" y="3391332"/>
        <a:ext cx="6109498" cy="557304"/>
      </dsp:txXfrm>
    </dsp:sp>
    <dsp:sp modelId="{B0C6C363-C930-478C-B9C6-0171BA47F4EC}">
      <dsp:nvSpPr>
        <dsp:cNvPr id="0" name=""/>
        <dsp:cNvSpPr/>
      </dsp:nvSpPr>
      <dsp:spPr>
        <a:xfrm>
          <a:off x="2961" y="3409500"/>
          <a:ext cx="3672457" cy="557304"/>
        </a:xfrm>
        <a:prstGeom prst="round2SameRect">
          <a:avLst>
            <a:gd name="adj1" fmla="val 16670"/>
            <a:gd name="adj2" fmla="val 0"/>
          </a:avLst>
        </a:prstGeom>
        <a:solidFill>
          <a:srgbClr val="44546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 are our collective values?</a:t>
          </a:r>
          <a:endParaRPr lang="en-GB" sz="2000" kern="1200" dirty="0"/>
        </a:p>
      </dsp:txBody>
      <dsp:txXfrm>
        <a:off x="30171" y="3436710"/>
        <a:ext cx="3618037" cy="530094"/>
      </dsp:txXfrm>
    </dsp:sp>
    <dsp:sp modelId="{601A70F1-A965-4C56-B16D-01B3AB1ABDF8}">
      <dsp:nvSpPr>
        <dsp:cNvPr id="0" name=""/>
        <dsp:cNvSpPr/>
      </dsp:nvSpPr>
      <dsp:spPr>
        <a:xfrm>
          <a:off x="0" y="3948637"/>
          <a:ext cx="10262756" cy="1114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Collaborative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Ambitious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Professional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Inclusive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Continually improving</a:t>
          </a:r>
          <a:endParaRPr lang="en-GB" sz="2000" kern="1200" dirty="0"/>
        </a:p>
      </dsp:txBody>
      <dsp:txXfrm>
        <a:off x="0" y="3948637"/>
        <a:ext cx="10262756" cy="1114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2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4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8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7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0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5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5C94-1183-4485-9D4A-4F4843D64F83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E1BE-C9EA-4ADB-9867-10E475D1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7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5eu39UVK8&amp;feature=youtu.be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2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emplate_finance_c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" t="12898" r="1322" b="7009"/>
          <a:stretch/>
        </p:blipFill>
        <p:spPr>
          <a:xfrm>
            <a:off x="-171450" y="-489803"/>
            <a:ext cx="13102129" cy="7999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5191696"/>
            <a:ext cx="1380419" cy="1380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07" y="554141"/>
            <a:ext cx="2865965" cy="655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90" y="1122363"/>
            <a:ext cx="8645490" cy="35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bg1"/>
                </a:solidFill>
                <a:ea typeface="Graphik" charset="0"/>
                <a:cs typeface="Arial" panose="020B0604020202020204" pitchFamily="34" charset="0"/>
              </a:rPr>
              <a:t>Where the library leads, others will follow: </a:t>
            </a:r>
          </a:p>
          <a:p>
            <a:r>
              <a:rPr lang="en-GB" sz="2800" dirty="0">
                <a:solidFill>
                  <a:schemeClr val="bg1"/>
                </a:solidFill>
                <a:ea typeface="Graphik" charset="0"/>
                <a:cs typeface="Arial" panose="020B0604020202020204" pitchFamily="34" charset="0"/>
              </a:rPr>
              <a:t>leading </a:t>
            </a:r>
            <a:r>
              <a:rPr lang="en-GB" sz="2800" dirty="0" smtClean="0">
                <a:solidFill>
                  <a:schemeClr val="bg1"/>
                </a:solidFill>
                <a:ea typeface="Graphik" charset="0"/>
                <a:cs typeface="Arial" panose="020B0604020202020204" pitchFamily="34" charset="0"/>
              </a:rPr>
              <a:t>organisation-wide </a:t>
            </a:r>
            <a:r>
              <a:rPr lang="en-GB" sz="2800" dirty="0">
                <a:solidFill>
                  <a:schemeClr val="bg1"/>
                </a:solidFill>
                <a:ea typeface="Graphik" charset="0"/>
                <a:cs typeface="Arial" panose="020B0604020202020204" pitchFamily="34" charset="0"/>
              </a:rPr>
              <a:t>customer service change</a:t>
            </a:r>
          </a:p>
          <a:p>
            <a:endParaRPr lang="en-GB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ea typeface="Graphik" charset="0"/>
                <a:cs typeface="Arial" panose="020B0604020202020204" pitchFamily="34" charset="0"/>
              </a:rPr>
              <a:t>Leo Appleton and Nuala McLaren</a:t>
            </a:r>
          </a:p>
        </p:txBody>
      </p:sp>
    </p:spTree>
    <p:extLst>
      <p:ext uri="{BB962C8B-B14F-4D97-AF65-F5344CB8AC3E}">
        <p14:creationId xmlns:p14="http://schemas.microsoft.com/office/powerpoint/2010/main" val="810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5088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Leadership &amp; Management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313" y="2211147"/>
            <a:ext cx="7228115" cy="324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Principles:</a:t>
            </a:r>
            <a:endParaRPr lang="en-GB" sz="2800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Strategic </a:t>
            </a:r>
            <a:r>
              <a:rPr lang="en-GB" sz="2800" dirty="0" smtClean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positioning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Leadership principles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engagement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development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Recruitment &amp; selection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Financial &amp; commercial awareness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023" y="508878"/>
            <a:ext cx="2903793" cy="14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18" y="157815"/>
            <a:ext cx="10711148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What did we do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156500" y="2558732"/>
            <a:ext cx="2626332" cy="2741342"/>
            <a:chOff x="3850" y="1305401"/>
            <a:chExt cx="2626332" cy="2741342"/>
          </a:xfrm>
        </p:grpSpPr>
        <p:sp>
          <p:nvSpPr>
            <p:cNvPr id="51" name="Rectangle 50"/>
            <p:cNvSpPr/>
            <p:nvPr/>
          </p:nvSpPr>
          <p:spPr>
            <a:xfrm>
              <a:off x="3850" y="1305401"/>
              <a:ext cx="2626332" cy="27413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3850" y="1305401"/>
              <a:ext cx="2626332" cy="2741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Information about Services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Standards &amp; Commitments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Contact Resolution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Reward &amp; Recognition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Student engagement</a:t>
              </a:r>
              <a:endParaRPr lang="en-GB" sz="19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82833" y="2558732"/>
            <a:ext cx="2626332" cy="2741342"/>
            <a:chOff x="2630183" y="1305401"/>
            <a:chExt cx="2626332" cy="2741342"/>
          </a:xfrm>
        </p:grpSpPr>
        <p:sp>
          <p:nvSpPr>
            <p:cNvPr id="49" name="Rectangle 48"/>
            <p:cNvSpPr/>
            <p:nvPr/>
          </p:nvSpPr>
          <p:spPr>
            <a:xfrm>
              <a:off x="2630183" y="1305401"/>
              <a:ext cx="2626332" cy="27413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2630183" y="1305401"/>
              <a:ext cx="2626332" cy="2741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Developing values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Strategic planning of SELG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Staff engagement &amp; development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Managers forum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/>
                <a:t>Stakeholder engagement</a:t>
              </a:r>
              <a:endParaRPr lang="en-GB" sz="1900" kern="1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47107" y="1743435"/>
            <a:ext cx="7886700" cy="1305401"/>
            <a:chOff x="0" y="0"/>
            <a:chExt cx="7886700" cy="1305401"/>
          </a:xfrm>
          <a:solidFill>
            <a:srgbClr val="B7C2D1"/>
          </a:solidFill>
        </p:grpSpPr>
        <p:sp>
          <p:nvSpPr>
            <p:cNvPr id="56" name="Rectangle 55"/>
            <p:cNvSpPr/>
            <p:nvPr/>
          </p:nvSpPr>
          <p:spPr>
            <a:xfrm>
              <a:off x="0" y="0"/>
              <a:ext cx="7886700" cy="130540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0" y="0"/>
              <a:ext cx="7886700" cy="1305401"/>
            </a:xfrm>
            <a:prstGeom prst="rect">
              <a:avLst/>
            </a:prstGeom>
            <a:solidFill>
              <a:srgbClr val="ADBBCB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kern="1200" dirty="0" smtClean="0">
                  <a:solidFill>
                    <a:schemeClr val="tx1"/>
                  </a:solidFill>
                </a:rPr>
                <a:t>CSE Steering Group / Student Experience Leadership Group</a:t>
              </a:r>
              <a:endParaRPr lang="en-GB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50957" y="3048836"/>
            <a:ext cx="2626332" cy="2741342"/>
            <a:chOff x="3850" y="1305401"/>
            <a:chExt cx="2626332" cy="2741342"/>
          </a:xfrm>
        </p:grpSpPr>
        <p:sp>
          <p:nvSpPr>
            <p:cNvPr id="59" name="Rectangle 58"/>
            <p:cNvSpPr/>
            <p:nvPr/>
          </p:nvSpPr>
          <p:spPr>
            <a:xfrm>
              <a:off x="3850" y="1305401"/>
              <a:ext cx="2626332" cy="27413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3850" y="1305401"/>
              <a:ext cx="2626332" cy="2741342"/>
            </a:xfrm>
            <a:prstGeom prst="rect">
              <a:avLst/>
            </a:prstGeom>
            <a:solidFill>
              <a:srgbClr val="C9D2D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Information about Services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Standards &amp; Commitments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Contact Resolution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Reward &amp; Recognition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Student engagement</a:t>
              </a:r>
              <a:endParaRPr lang="en-GB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977290" y="3048836"/>
            <a:ext cx="2626332" cy="2741342"/>
            <a:chOff x="2630183" y="1305401"/>
            <a:chExt cx="2626332" cy="2741342"/>
          </a:xfrm>
        </p:grpSpPr>
        <p:sp>
          <p:nvSpPr>
            <p:cNvPr id="62" name="Rectangle 61"/>
            <p:cNvSpPr/>
            <p:nvPr/>
          </p:nvSpPr>
          <p:spPr>
            <a:xfrm>
              <a:off x="2630183" y="1305401"/>
              <a:ext cx="2626332" cy="27413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2630183" y="1305401"/>
              <a:ext cx="2626332" cy="2741342"/>
            </a:xfrm>
            <a:prstGeom prst="rect">
              <a:avLst/>
            </a:prstGeom>
            <a:solidFill>
              <a:srgbClr val="C9D2D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Developing values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Strategic planning of SELG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Staff engagement &amp; development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Managers forum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Stakeholder engagement</a:t>
              </a:r>
              <a:endParaRPr lang="en-GB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03622" y="3048836"/>
            <a:ext cx="2630185" cy="2741342"/>
            <a:chOff x="5256515" y="1305401"/>
            <a:chExt cx="2626333" cy="2741342"/>
          </a:xfrm>
        </p:grpSpPr>
        <p:sp>
          <p:nvSpPr>
            <p:cNvPr id="65" name="Rectangle 64"/>
            <p:cNvSpPr/>
            <p:nvPr/>
          </p:nvSpPr>
          <p:spPr>
            <a:xfrm>
              <a:off x="5256516" y="1305401"/>
              <a:ext cx="2626332" cy="27413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extBox 65"/>
            <p:cNvSpPr txBox="1"/>
            <p:nvPr/>
          </p:nvSpPr>
          <p:spPr>
            <a:xfrm>
              <a:off x="5256515" y="1305401"/>
              <a:ext cx="2626332" cy="2741342"/>
            </a:xfrm>
            <a:prstGeom prst="rect">
              <a:avLst/>
            </a:prstGeom>
            <a:solidFill>
              <a:srgbClr val="C9D2D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Leadership and management development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Communications strategy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 smtClean="0">
                  <a:solidFill>
                    <a:schemeClr val="tx1"/>
                  </a:solidFill>
                </a:rPr>
                <a:t>SED-wide staff training and development</a:t>
              </a:r>
              <a:endParaRPr lang="en-GB" sz="19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347107" y="5790179"/>
            <a:ext cx="7886700" cy="304593"/>
          </a:xfrm>
          <a:prstGeom prst="rect">
            <a:avLst/>
          </a:prstGeom>
          <a:solidFill>
            <a:srgbClr val="B7C2D1"/>
          </a:solidFill>
          <a:ln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356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6" y="336516"/>
            <a:ext cx="10711148" cy="1325563"/>
          </a:xfrm>
        </p:spPr>
        <p:txBody>
          <a:bodyPr>
            <a:normAutofit/>
          </a:bodyPr>
          <a:lstStyle/>
          <a:p>
            <a:r>
              <a:rPr lang="en-GB" sz="4800" dirty="0" err="1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Workstreams</a:t>
            </a:r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 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87221"/>
              </p:ext>
            </p:extLst>
          </p:nvPr>
        </p:nvGraphicFramePr>
        <p:xfrm>
          <a:off x="587417" y="1821025"/>
          <a:ext cx="10635197" cy="39014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163520">
                  <a:extLst>
                    <a:ext uri="{9D8B030D-6E8A-4147-A177-3AD203B41FA5}">
                      <a16:colId xmlns:a16="http://schemas.microsoft.com/office/drawing/2014/main" val="1436204549"/>
                    </a:ext>
                  </a:extLst>
                </a:gridCol>
                <a:gridCol w="8471677">
                  <a:extLst>
                    <a:ext uri="{9D8B030D-6E8A-4147-A177-3AD203B41FA5}">
                      <a16:colId xmlns:a16="http://schemas.microsoft.com/office/drawing/2014/main" val="1487673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about Services</a:t>
                      </a:r>
                    </a:p>
                    <a:p>
                      <a:pPr marL="0" algn="l" defTabSz="9144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7C2D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 Customer journey maps</a:t>
                      </a:r>
                    </a:p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of SED communications (to students)</a:t>
                      </a:r>
                    </a:p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 best practice sessions</a:t>
                      </a:r>
                    </a:p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Web based information</a:t>
                      </a:r>
                    </a:p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print based information</a:t>
                      </a: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7C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Reward &amp; Recognition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Convene staff focus groups to establish how empowerment and reward could be embedded</a:t>
                      </a:r>
                    </a:p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current practice and share best practice</a:t>
                      </a:r>
                    </a:p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 values guidelines and recommendations regarding reward for SED departments</a:t>
                      </a:r>
                    </a:p>
                    <a:p>
                      <a:pPr lvl="0"/>
                      <a:endParaRPr lang="en-GB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7C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Student engagement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for all SED staff involved in student engagement activity</a:t>
                      </a:r>
                    </a:p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on all the task and finish groups, with a view to advising how the work stream can be responsive and ensure that students are involved, where appropriate</a:t>
                      </a:r>
                    </a:p>
                    <a:p>
                      <a:endParaRPr lang="en-GB" sz="1700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0743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6" y="336516"/>
            <a:ext cx="10711148" cy="1325563"/>
          </a:xfrm>
        </p:spPr>
        <p:txBody>
          <a:bodyPr>
            <a:normAutofit/>
          </a:bodyPr>
          <a:lstStyle/>
          <a:p>
            <a:r>
              <a:rPr lang="en-GB" sz="4800" dirty="0" err="1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Workstreams</a:t>
            </a:r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 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83607"/>
              </p:ext>
            </p:extLst>
          </p:nvPr>
        </p:nvGraphicFramePr>
        <p:xfrm>
          <a:off x="632892" y="2278225"/>
          <a:ext cx="10589722" cy="34747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186014">
                  <a:extLst>
                    <a:ext uri="{9D8B030D-6E8A-4147-A177-3AD203B41FA5}">
                      <a16:colId xmlns:a16="http://schemas.microsoft.com/office/drawing/2014/main" val="1298461754"/>
                    </a:ext>
                  </a:extLst>
                </a:gridCol>
                <a:gridCol w="8403708">
                  <a:extLst>
                    <a:ext uri="{9D8B030D-6E8A-4147-A177-3AD203B41FA5}">
                      <a16:colId xmlns:a16="http://schemas.microsoft.com/office/drawing/2014/main" val="378238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Standards &amp; Commitments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SED department has a set of internal facing KPIs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SED department has a set of outward facing customer service standards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are transparently measured and reported back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SED approach allows for consistency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5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Contact Resolution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of SED communications channels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approach to service oriented communications (consolidate communication points)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Enquiry and referral guidelines and training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protocol (including mystery shopping)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approach to handling complaints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B7C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8257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8" y="602315"/>
            <a:ext cx="10711148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cs typeface="Calibri"/>
              </a:rPr>
              <a:t>Shared</a:t>
            </a:r>
            <a:r>
              <a:rPr lang="en-US" sz="48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4800" dirty="0" smtClean="0">
                <a:solidFill>
                  <a:schemeClr val="bg1"/>
                </a:solidFill>
                <a:cs typeface="Calibri"/>
              </a:rPr>
              <a:t>Values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718" y="1991340"/>
            <a:ext cx="108564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,Sans-Serif"/>
              <a:buChar char="•"/>
            </a:pPr>
            <a:r>
              <a:rPr lang="en-GB" sz="2200" dirty="0" smtClean="0">
                <a:solidFill>
                  <a:schemeClr val="bg1"/>
                </a:solidFill>
                <a:cs typeface="Calibri"/>
              </a:rPr>
              <a:t>Committing 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to </a:t>
            </a:r>
            <a:r>
              <a:rPr lang="en-GB" sz="2200" b="1" dirty="0">
                <a:solidFill>
                  <a:srgbClr val="F0BEC9"/>
                </a:solidFill>
                <a:cs typeface="Calibri"/>
              </a:rPr>
              <a:t>inclusivity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 for everyone and striving to meet the needs of individuals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Being </a:t>
            </a:r>
            <a:r>
              <a:rPr lang="en-GB" sz="2200" b="1" dirty="0">
                <a:solidFill>
                  <a:srgbClr val="F0BEC9"/>
                </a:solidFill>
                <a:cs typeface="Calibri"/>
              </a:rPr>
              <a:t>ambitious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 in our delivery by setting high standards and putting our students and staff at the fore front of our approach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Providing </a:t>
            </a:r>
            <a:r>
              <a:rPr lang="en-GB" sz="2200" b="1" dirty="0">
                <a:solidFill>
                  <a:srgbClr val="F0BEC9"/>
                </a:solidFill>
                <a:cs typeface="Calibri"/>
              </a:rPr>
              <a:t>professional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 services where staff are knowledgeable, respectful, supportive and ethical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Offering an excellent experience by </a:t>
            </a:r>
            <a:r>
              <a:rPr lang="en-GB" sz="2200" b="1" dirty="0">
                <a:solidFill>
                  <a:srgbClr val="F0BEC9"/>
                </a:solidFill>
                <a:cs typeface="Calibri"/>
              </a:rPr>
              <a:t>continually innovating and improving 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our services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Working </a:t>
            </a:r>
            <a:r>
              <a:rPr lang="en-GB" sz="2200" b="1" dirty="0">
                <a:solidFill>
                  <a:srgbClr val="F0BEC9"/>
                </a:solidFill>
                <a:cs typeface="Calibri"/>
              </a:rPr>
              <a:t>collaboratively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 to provide effective and responsive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8" y="602315"/>
            <a:ext cx="10711148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cs typeface="Calibri"/>
              </a:rPr>
              <a:t>Shared Customer </a:t>
            </a:r>
            <a:r>
              <a:rPr lang="en-US" sz="4800" dirty="0">
                <a:solidFill>
                  <a:schemeClr val="bg1"/>
                </a:solidFill>
                <a:cs typeface="Calibri"/>
              </a:rPr>
              <a:t>Service Charter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718" y="1991340"/>
            <a:ext cx="108564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,Sans-Serif"/>
              <a:buChar char="•"/>
            </a:pPr>
            <a:r>
              <a:rPr lang="en-GB" sz="2200" dirty="0" smtClean="0">
                <a:solidFill>
                  <a:schemeClr val="bg1"/>
                </a:solidFill>
                <a:cs typeface="Calibri"/>
              </a:rPr>
              <a:t>Relationships </a:t>
            </a:r>
            <a:r>
              <a:rPr lang="en-GB" sz="2200" dirty="0">
                <a:solidFill>
                  <a:schemeClr val="bg1"/>
                </a:solidFill>
                <a:cs typeface="Calibri"/>
              </a:rPr>
              <a:t>and </a:t>
            </a:r>
            <a:r>
              <a:rPr lang="en-GB" sz="2200" dirty="0" smtClean="0">
                <a:solidFill>
                  <a:schemeClr val="bg1"/>
                </a:solidFill>
                <a:cs typeface="Calibri"/>
              </a:rPr>
              <a:t>communications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Continuous improvement ad </a:t>
            </a:r>
            <a:r>
              <a:rPr lang="en-GB" sz="2200" dirty="0" smtClean="0">
                <a:solidFill>
                  <a:schemeClr val="bg1"/>
                </a:solidFill>
                <a:cs typeface="Calibri"/>
              </a:rPr>
              <a:t>feedback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Information and </a:t>
            </a:r>
            <a:r>
              <a:rPr lang="en-GB" sz="2200" dirty="0" smtClean="0">
                <a:solidFill>
                  <a:schemeClr val="bg1"/>
                </a:solidFill>
                <a:cs typeface="Calibri"/>
              </a:rPr>
              <a:t>Knowledge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Professional and </a:t>
            </a:r>
            <a:r>
              <a:rPr lang="en-GB" sz="2200" dirty="0" smtClean="0">
                <a:solidFill>
                  <a:schemeClr val="bg1"/>
                </a:solidFill>
                <a:cs typeface="Calibri"/>
              </a:rPr>
              <a:t>Respectful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GB" sz="2200" dirty="0">
                <a:solidFill>
                  <a:schemeClr val="bg1"/>
                </a:solidFill>
                <a:cs typeface="Calibri"/>
              </a:rPr>
              <a:t>Solution-orientated</a:t>
            </a:r>
          </a:p>
          <a:p>
            <a:pPr marL="171450" indent="-171450">
              <a:buFont typeface="Arial,Sans-Serif"/>
              <a:buChar char="•"/>
            </a:pPr>
            <a:endParaRPr lang="en-GB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5" descr="\\campus.goldsmiths.ac.uk\homedrives\Data\nmcla001\Downloads\2019-03-14-18-41-www.gold.ac.uk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4" t="3603" r="19385" b="91310"/>
          <a:stretch/>
        </p:blipFill>
        <p:spPr bwMode="auto">
          <a:xfrm>
            <a:off x="5720120" y="3505343"/>
            <a:ext cx="6032864" cy="1909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64919"/>
              </p:ext>
            </p:extLst>
          </p:nvPr>
        </p:nvGraphicFramePr>
        <p:xfrm>
          <a:off x="740228" y="1647978"/>
          <a:ext cx="8923867" cy="466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val="1333180907"/>
                    </a:ext>
                  </a:extLst>
                </a:gridCol>
                <a:gridCol w="4377267">
                  <a:extLst>
                    <a:ext uri="{9D8B030D-6E8A-4147-A177-3AD203B41FA5}">
                      <a16:colId xmlns:a16="http://schemas.microsoft.com/office/drawing/2014/main" val="4107139175"/>
                    </a:ext>
                  </a:extLst>
                </a:gridCol>
              </a:tblGrid>
              <a:tr h="300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Customer Service Standard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Performance for January - July 2019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84960"/>
                  </a:ext>
                </a:extLst>
              </a:tr>
              <a:tr h="492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We will maintain our advertised opening and contactable hours 100% of the time at our helpdesks and our offices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</a:rPr>
                        <a:t>We were open 100% of our advertised opening hours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89379"/>
                  </a:ext>
                </a:extLst>
              </a:tr>
              <a:tr h="492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Our websites and online services (Library Website and Library Search) will be available 24/7 100% of the time (excepting periods of advertised maintenance)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Our websites and online services were available 100% of the time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11964"/>
                  </a:ext>
                </a:extLst>
              </a:tr>
              <a:tr h="492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We will acknowledge and respond to all written enquiries and feedback to library@gold.ac.uk within 3 working days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</a:rPr>
                        <a:t>100% of email enquiries were responded to within 3 days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93821"/>
                  </a:ext>
                </a:extLst>
              </a:tr>
              <a:tr h="627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80% of face to face enquiries will be resolved at first point of contact and the remainder referred to appropriate colleagues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</a:rPr>
                        <a:t>86.3% of face to face enquiries were resolved at the first point of contact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4278" marT="27978" marB="83686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417310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0228" y="5088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Shared Standards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7315"/>
            <a:ext cx="12333515" cy="6983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988092"/>
            <a:ext cx="1897784" cy="4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5088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L&amp;M Principles Audit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228" y="2096847"/>
            <a:ext cx="100293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do we define our aspirations and purpose of the organisation?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Goldsmiths?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Student Experience?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do we define the Goldsmiths approach to the market and the culture needed to deliver the above aspirations?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do we ensure the culture and our values (Inclusive, Ambitious, Professional, Ever improving, Collaborative) are right for us, and how do we live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is our process for evaluating the quality of our services and improving our performance?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What’s missing?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023" y="508878"/>
            <a:ext cx="2903793" cy="14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4961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Staff Development Work Stream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228" y="2096847"/>
            <a:ext cx="10029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Ensure that awareness of SED activity and delivery is embedded across all SED directorate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Develop and deliver a programme of staff development preparing all SED staff for CSE: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‘A Day in the Life of SED’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‘A day in the Life of a Goldsmiths Student’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Enquiry handling and Referrals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Customer Service Commitments and Customer Service Standards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Overview of CSE Process </a:t>
            </a:r>
          </a:p>
        </p:txBody>
      </p:sp>
    </p:spTree>
    <p:extLst>
      <p:ext uri="{BB962C8B-B14F-4D97-AF65-F5344CB8AC3E}">
        <p14:creationId xmlns:p14="http://schemas.microsoft.com/office/powerpoint/2010/main" val="31593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1E252E"/>
                </a:solidFill>
                <a:latin typeface="+mn-lt"/>
                <a:ea typeface="Graphik" charset="0"/>
                <a:cs typeface="Arial" panose="020B0604020202020204" pitchFamily="34" charset="0"/>
              </a:rPr>
              <a:t>A tale of two awards!</a:t>
            </a:r>
            <a:endParaRPr lang="en-GB" sz="4800" dirty="0">
              <a:solidFill>
                <a:srgbClr val="1E252E"/>
              </a:solidFill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35" y="2455584"/>
            <a:ext cx="5081665" cy="254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8" y="2455622"/>
            <a:ext cx="5426272" cy="25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41" y="405284"/>
            <a:ext cx="10711148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Double Assessment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695" y="2024129"/>
            <a:ext cx="10515600" cy="4668185"/>
          </a:xfrm>
        </p:spPr>
        <p:txBody>
          <a:bodyPr/>
          <a:lstStyle/>
          <a:p>
            <a:r>
              <a:rPr lang="en-GB" sz="2400" dirty="0" smtClean="0"/>
              <a:t>3 </a:t>
            </a:r>
            <a:r>
              <a:rPr lang="en-GB" sz="2400" dirty="0"/>
              <a:t>½ </a:t>
            </a:r>
            <a:r>
              <a:rPr lang="en-GB" sz="2400" dirty="0" smtClean="0"/>
              <a:t>days on site</a:t>
            </a:r>
            <a:endParaRPr lang="en-GB" sz="2400" dirty="0"/>
          </a:p>
          <a:p>
            <a:r>
              <a:rPr lang="en-GB" sz="2400" dirty="0"/>
              <a:t>Both assessors on site</a:t>
            </a:r>
          </a:p>
          <a:p>
            <a:r>
              <a:rPr lang="en-GB" sz="2400" dirty="0" smtClean="0"/>
              <a:t>Programme for the site visit:</a:t>
            </a:r>
          </a:p>
          <a:p>
            <a:pPr lvl="1"/>
            <a:r>
              <a:rPr lang="en-GB" dirty="0" smtClean="0"/>
              <a:t>Structured </a:t>
            </a:r>
            <a:r>
              <a:rPr lang="en-GB" dirty="0"/>
              <a:t>approach to stakeholder meetings and </a:t>
            </a:r>
            <a:r>
              <a:rPr lang="en-GB" dirty="0" smtClean="0"/>
              <a:t>interviews</a:t>
            </a:r>
          </a:p>
          <a:p>
            <a:pPr lvl="1"/>
            <a:r>
              <a:rPr lang="en-GB" dirty="0" smtClean="0"/>
              <a:t>Phone call conversations with SED partners</a:t>
            </a:r>
          </a:p>
          <a:p>
            <a:pPr lvl="1"/>
            <a:r>
              <a:rPr lang="en-GB" dirty="0" smtClean="0"/>
              <a:t>Random interviews with staff and students</a:t>
            </a:r>
          </a:p>
          <a:p>
            <a:pPr lvl="1"/>
            <a:r>
              <a:rPr lang="en-GB" dirty="0" smtClean="0"/>
              <a:t>Staff presentations and </a:t>
            </a:r>
            <a:r>
              <a:rPr lang="en-GB" dirty="0" smtClean="0"/>
              <a:t>Q&amp;A</a:t>
            </a:r>
          </a:p>
          <a:p>
            <a:r>
              <a:rPr lang="en-GB" sz="2400" dirty="0"/>
              <a:t>Portfolio </a:t>
            </a:r>
            <a:r>
              <a:rPr lang="en-GB" sz="2400" dirty="0" smtClean="0"/>
              <a:t>videos, strategy </a:t>
            </a:r>
            <a:r>
              <a:rPr lang="en-GB" sz="2400" dirty="0"/>
              <a:t>documents, case studies meeting criterion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3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49617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Strengths of SED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227" y="2096847"/>
            <a:ext cx="9788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Customer insight and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Student engagement and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Staff engagement and 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Commitment to improvement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Using the CSE and L&amp;M frameworks to develop the Student Experience 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6 Compliance plus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834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24" y="29739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What we’re doing next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775" y="1351412"/>
            <a:ext cx="97880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Student Experience Leadership Group (SELG) now acts as a project board for CSE/L&amp;M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CSE/L&amp;M steering group reports into SELG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Cross directorate Staff Development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Work-streams and task and finish groups to address gaps and play to strengths: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Standards / KPIs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Contact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Community engagement /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Complaints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Customer journey mapping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55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16" y="950847"/>
            <a:ext cx="107111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Assessment Services Award 2019</a:t>
            </a:r>
            <a:b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</a:br>
            <a:r>
              <a:rPr lang="en-GB" sz="4800" dirty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/>
            </a:r>
            <a:br>
              <a:rPr lang="en-GB" sz="4800" dirty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</a:br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Winners of The Assessment Services Award for Using Standards to Support Change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65" y="3141104"/>
            <a:ext cx="4760843" cy="317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569" y="2943313"/>
            <a:ext cx="10780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3"/>
              </a:rPr>
              <a:t>https://www.youtube.com/watch?v=ji5eu39UVK8&amp;feature=youtu.be</a:t>
            </a: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7441" y="405284"/>
            <a:ext cx="10711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Assessment Services Award</a:t>
            </a:r>
            <a:r>
              <a:rPr lang="en-GB" sz="4800" dirty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 </a:t>
            </a:r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Video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emplate_finance_c.jp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B7C2D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4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68"/>
          <a:stretch/>
        </p:blipFill>
        <p:spPr>
          <a:xfrm>
            <a:off x="0" y="-581055"/>
            <a:ext cx="12535030" cy="79470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5" y="5063662"/>
            <a:ext cx="1465469" cy="1465469"/>
          </a:xfrm>
          <a:prstGeom prst="rect">
            <a:avLst/>
          </a:prstGeom>
          <a:effectLst>
            <a:outerShdw blurRad="50800" dist="50800" dir="5400000" sx="107000" sy="107000" algn="ctr" rotWithShape="0">
              <a:schemeClr val="tx1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09" y="6094875"/>
            <a:ext cx="1897784" cy="4342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18365" y="496957"/>
            <a:ext cx="689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Thank You…. Questions?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22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90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+mn-lt"/>
                <a:ea typeface="Graphik" charset="0"/>
                <a:cs typeface="Arial" panose="020B0604020202020204" pitchFamily="34" charset="0"/>
              </a:rPr>
              <a:t>In the beginning..... (2016)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4" y="1261347"/>
            <a:ext cx="9093676" cy="52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02" y="21170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2017 Structure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24" y="888985"/>
            <a:ext cx="8132356" cy="56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5" y="19095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Student Experience Directorate</a:t>
            </a:r>
            <a:endParaRPr lang="en-GB" sz="48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57" y="1238510"/>
            <a:ext cx="9900935" cy="57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708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Forming a New Directorate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084051"/>
              </p:ext>
            </p:extLst>
          </p:nvPr>
        </p:nvGraphicFramePr>
        <p:xfrm>
          <a:off x="964622" y="1024004"/>
          <a:ext cx="10262756" cy="506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1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8" y="195915"/>
            <a:ext cx="10711148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Customer Service Excellence 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718" y="1710629"/>
            <a:ext cx="110247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b="1" dirty="0">
                <a:solidFill>
                  <a:schemeClr val="bg1"/>
                </a:solidFill>
              </a:rPr>
              <a:t>Customer insight</a:t>
            </a:r>
            <a:r>
              <a:rPr lang="en-GB" sz="2200" dirty="0">
                <a:solidFill>
                  <a:schemeClr val="bg1"/>
                </a:solidFill>
              </a:rPr>
              <a:t> – </a:t>
            </a:r>
            <a:r>
              <a:rPr lang="en-GB" sz="2200" dirty="0" smtClean="0">
                <a:solidFill>
                  <a:schemeClr val="bg1"/>
                </a:solidFill>
              </a:rPr>
              <a:t>identification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smtClean="0">
                <a:solidFill>
                  <a:schemeClr val="bg1"/>
                </a:solidFill>
              </a:rPr>
              <a:t>engagement, consultation &amp; satisfaction.</a:t>
            </a:r>
          </a:p>
          <a:p>
            <a:pPr lvl="0"/>
            <a:endParaRPr lang="en-GB" sz="2200" dirty="0">
              <a:solidFill>
                <a:schemeClr val="bg1"/>
              </a:solidFill>
            </a:endParaRPr>
          </a:p>
          <a:p>
            <a:pPr lvl="0"/>
            <a:r>
              <a:rPr lang="en-GB" sz="2200" b="1" dirty="0">
                <a:solidFill>
                  <a:schemeClr val="bg1"/>
                </a:solidFill>
              </a:rPr>
              <a:t>Culture of the organisation</a:t>
            </a:r>
            <a:r>
              <a:rPr lang="en-GB" sz="2200" dirty="0">
                <a:solidFill>
                  <a:schemeClr val="bg1"/>
                </a:solidFill>
              </a:rPr>
              <a:t> – </a:t>
            </a:r>
            <a:r>
              <a:rPr lang="en-GB" sz="2200" dirty="0" smtClean="0">
                <a:solidFill>
                  <a:schemeClr val="bg1"/>
                </a:solidFill>
              </a:rPr>
              <a:t>leadership</a:t>
            </a:r>
            <a:r>
              <a:rPr lang="en-GB" sz="2200" dirty="0">
                <a:solidFill>
                  <a:schemeClr val="bg1"/>
                </a:solidFill>
              </a:rPr>
              <a:t>, policy and </a:t>
            </a:r>
            <a:r>
              <a:rPr lang="en-GB" sz="2200" dirty="0" smtClean="0">
                <a:solidFill>
                  <a:schemeClr val="bg1"/>
                </a:solidFill>
              </a:rPr>
              <a:t>culture, </a:t>
            </a:r>
            <a:r>
              <a:rPr lang="en-GB" sz="2200" dirty="0">
                <a:solidFill>
                  <a:schemeClr val="bg1"/>
                </a:solidFill>
              </a:rPr>
              <a:t>staff professionalism </a:t>
            </a:r>
            <a:r>
              <a:rPr lang="en-GB" sz="2200" dirty="0" smtClean="0">
                <a:solidFill>
                  <a:schemeClr val="bg1"/>
                </a:solidFill>
              </a:rPr>
              <a:t>&amp; attitude.</a:t>
            </a:r>
          </a:p>
          <a:p>
            <a:pPr lvl="0"/>
            <a:endParaRPr lang="en-GB" sz="2200" dirty="0">
              <a:solidFill>
                <a:schemeClr val="bg1"/>
              </a:solidFill>
            </a:endParaRPr>
          </a:p>
          <a:p>
            <a:pPr lvl="0"/>
            <a:r>
              <a:rPr lang="en-GB" sz="2200" b="1" dirty="0">
                <a:solidFill>
                  <a:schemeClr val="bg1"/>
                </a:solidFill>
              </a:rPr>
              <a:t>Information &amp;</a:t>
            </a:r>
            <a:r>
              <a:rPr lang="en-GB" sz="2200" b="1" dirty="0" smtClean="0">
                <a:solidFill>
                  <a:schemeClr val="bg1"/>
                </a:solidFill>
              </a:rPr>
              <a:t> </a:t>
            </a:r>
            <a:r>
              <a:rPr lang="en-GB" sz="2200" b="1" dirty="0">
                <a:solidFill>
                  <a:schemeClr val="bg1"/>
                </a:solidFill>
              </a:rPr>
              <a:t>Access</a:t>
            </a:r>
            <a:r>
              <a:rPr lang="en-GB" sz="2200" dirty="0">
                <a:solidFill>
                  <a:schemeClr val="bg1"/>
                </a:solidFill>
              </a:rPr>
              <a:t> – </a:t>
            </a:r>
            <a:r>
              <a:rPr lang="en-GB" sz="2200" dirty="0" smtClean="0">
                <a:solidFill>
                  <a:schemeClr val="bg1"/>
                </a:solidFill>
              </a:rPr>
              <a:t>range &amp; quality of </a:t>
            </a:r>
            <a:r>
              <a:rPr lang="en-GB" sz="2200" dirty="0">
                <a:solidFill>
                  <a:schemeClr val="bg1"/>
                </a:solidFill>
              </a:rPr>
              <a:t>information </a:t>
            </a:r>
            <a:r>
              <a:rPr lang="en-GB" sz="2200" dirty="0" smtClean="0">
                <a:solidFill>
                  <a:schemeClr val="bg1"/>
                </a:solidFill>
              </a:rPr>
              <a:t>offered, access, </a:t>
            </a:r>
            <a:r>
              <a:rPr lang="en-GB" sz="2200" dirty="0">
                <a:solidFill>
                  <a:schemeClr val="bg1"/>
                </a:solidFill>
              </a:rPr>
              <a:t>co-operative working with other providers partners &amp;</a:t>
            </a:r>
            <a:r>
              <a:rPr lang="en-GB" sz="2200" dirty="0" smtClean="0">
                <a:solidFill>
                  <a:schemeClr val="bg1"/>
                </a:solidFill>
              </a:rPr>
              <a:t> communities.</a:t>
            </a:r>
          </a:p>
          <a:p>
            <a:pPr lvl="0"/>
            <a:endParaRPr lang="en-GB" sz="2200" dirty="0">
              <a:solidFill>
                <a:schemeClr val="bg1"/>
              </a:solidFill>
            </a:endParaRPr>
          </a:p>
          <a:p>
            <a:pPr lvl="0"/>
            <a:r>
              <a:rPr lang="en-GB" sz="2200" b="1" dirty="0">
                <a:solidFill>
                  <a:schemeClr val="bg1"/>
                </a:solidFill>
              </a:rPr>
              <a:t>Delivery </a:t>
            </a:r>
            <a:r>
              <a:rPr lang="en-GB" sz="2200" dirty="0">
                <a:solidFill>
                  <a:schemeClr val="bg1"/>
                </a:solidFill>
              </a:rPr>
              <a:t>– </a:t>
            </a:r>
            <a:r>
              <a:rPr lang="en-GB" sz="2200" dirty="0" smtClean="0">
                <a:solidFill>
                  <a:schemeClr val="bg1"/>
                </a:solidFill>
              </a:rPr>
              <a:t>delivery </a:t>
            </a:r>
            <a:r>
              <a:rPr lang="en-GB" sz="2200" dirty="0">
                <a:solidFill>
                  <a:schemeClr val="bg1"/>
                </a:solidFill>
              </a:rPr>
              <a:t>standards, achieved delivery &amp;</a:t>
            </a:r>
            <a:r>
              <a:rPr lang="en-GB" sz="2200" dirty="0" smtClean="0">
                <a:solidFill>
                  <a:schemeClr val="bg1"/>
                </a:solidFill>
              </a:rPr>
              <a:t> outcomes, are problems </a:t>
            </a:r>
            <a:r>
              <a:rPr lang="en-GB" sz="2200" dirty="0">
                <a:solidFill>
                  <a:schemeClr val="bg1"/>
                </a:solidFill>
              </a:rPr>
              <a:t>effectively dealt </a:t>
            </a:r>
            <a:r>
              <a:rPr lang="en-GB" sz="2200" dirty="0" smtClean="0">
                <a:solidFill>
                  <a:schemeClr val="bg1"/>
                </a:solidFill>
              </a:rPr>
              <a:t>with.</a:t>
            </a:r>
          </a:p>
          <a:p>
            <a:pPr lvl="0"/>
            <a:endParaRPr lang="en-GB" sz="2200" dirty="0">
              <a:solidFill>
                <a:schemeClr val="bg1"/>
              </a:solidFill>
            </a:endParaRPr>
          </a:p>
          <a:p>
            <a:pPr lvl="0"/>
            <a:r>
              <a:rPr lang="en-GB" sz="2200" b="1" dirty="0">
                <a:solidFill>
                  <a:schemeClr val="bg1"/>
                </a:solidFill>
              </a:rPr>
              <a:t>Timeliness </a:t>
            </a:r>
            <a:r>
              <a:rPr lang="en-GB" sz="2200" b="1" dirty="0" smtClean="0">
                <a:solidFill>
                  <a:schemeClr val="bg1"/>
                </a:solidFill>
              </a:rPr>
              <a:t>&amp; Quality </a:t>
            </a:r>
            <a:r>
              <a:rPr lang="en-GB" sz="2200" b="1" dirty="0">
                <a:solidFill>
                  <a:schemeClr val="bg1"/>
                </a:solidFill>
              </a:rPr>
              <a:t>of Service</a:t>
            </a:r>
            <a:r>
              <a:rPr lang="en-GB" sz="2200" dirty="0">
                <a:solidFill>
                  <a:schemeClr val="bg1"/>
                </a:solidFill>
              </a:rPr>
              <a:t> – </a:t>
            </a:r>
            <a:r>
              <a:rPr lang="en-GB" sz="2200" dirty="0" smtClean="0">
                <a:solidFill>
                  <a:schemeClr val="bg1"/>
                </a:solidFill>
              </a:rPr>
              <a:t>timeliness </a:t>
            </a:r>
            <a:r>
              <a:rPr lang="en-GB" sz="2200" dirty="0">
                <a:solidFill>
                  <a:schemeClr val="bg1"/>
                </a:solidFill>
              </a:rPr>
              <a:t>and </a:t>
            </a:r>
            <a:r>
              <a:rPr lang="en-GB" sz="2200" dirty="0" smtClean="0">
                <a:solidFill>
                  <a:schemeClr val="bg1"/>
                </a:solidFill>
              </a:rPr>
              <a:t>quality standards, </a:t>
            </a:r>
            <a:r>
              <a:rPr lang="en-GB" sz="2200" dirty="0">
                <a:solidFill>
                  <a:schemeClr val="bg1"/>
                </a:solidFill>
              </a:rPr>
              <a:t>timely outcomes </a:t>
            </a:r>
            <a:r>
              <a:rPr lang="en-GB" sz="2200" dirty="0" smtClean="0">
                <a:solidFill>
                  <a:schemeClr val="bg1"/>
                </a:solidFill>
              </a:rPr>
              <a:t>&amp; </a:t>
            </a:r>
            <a:r>
              <a:rPr lang="en-GB" sz="2200" dirty="0">
                <a:solidFill>
                  <a:schemeClr val="bg1"/>
                </a:solidFill>
              </a:rPr>
              <a:t>timely </a:t>
            </a:r>
            <a:r>
              <a:rPr lang="en-GB" sz="2200" dirty="0" smtClean="0">
                <a:solidFill>
                  <a:schemeClr val="bg1"/>
                </a:solidFill>
              </a:rPr>
              <a:t>delivery.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90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+mn-lt"/>
                <a:ea typeface="Graphik" charset="0"/>
                <a:cs typeface="Arial" panose="020B0604020202020204" pitchFamily="34" charset="0"/>
              </a:rPr>
              <a:t>Key Deliverables</a:t>
            </a:r>
            <a:endParaRPr lang="en-GB" sz="480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6089716"/>
            <a:ext cx="1751769" cy="451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971" y="1374544"/>
            <a:ext cx="11209278" cy="483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Identify and develop insight into all customer groups and their needs and preferences including platforms for the engagement and involvement of all customer groups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Establish </a:t>
            </a:r>
            <a:r>
              <a:rPr lang="en-GB" sz="2200" dirty="0"/>
              <a:t>and develop reliable and accurate methods to measure customer satisfaction on a regular basis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Empower </a:t>
            </a:r>
            <a:r>
              <a:rPr lang="en-GB" sz="2200" dirty="0"/>
              <a:t>and encourage all employees to actively promote and participate in the customer focused culture of Student Experience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Set </a:t>
            </a:r>
            <a:r>
              <a:rPr lang="en-GB" sz="2200" dirty="0"/>
              <a:t>standards which are challenging (and feedback on performance)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Ensure </a:t>
            </a:r>
            <a:r>
              <a:rPr lang="en-GB" sz="2200" dirty="0"/>
              <a:t>consistency in approach in customer service across SED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Ensure </a:t>
            </a:r>
            <a:r>
              <a:rPr lang="en-GB" sz="2200" dirty="0"/>
              <a:t>that responsive and clear feedback channels are available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18" y="183215"/>
            <a:ext cx="10711148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+mn-lt"/>
                <a:ea typeface="Graphik" charset="0"/>
                <a:cs typeface="Graphik" charset="0"/>
              </a:rPr>
              <a:t>The portfolios!</a:t>
            </a:r>
            <a:endParaRPr lang="en-GB" sz="3100" dirty="0">
              <a:solidFill>
                <a:schemeClr val="bg1"/>
              </a:solidFill>
              <a:latin typeface="+mn-lt"/>
              <a:ea typeface="Graphik" charset="0"/>
              <a:cs typeface="Graphi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6094772"/>
            <a:ext cx="1897784" cy="434256"/>
          </a:xfrm>
          <a:prstGeom prst="rect">
            <a:avLst/>
          </a:prstGeom>
        </p:spPr>
      </p:pic>
      <p:pic>
        <p:nvPicPr>
          <p:cNvPr id="23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43" b="2057"/>
          <a:stretch/>
        </p:blipFill>
        <p:spPr>
          <a:xfrm>
            <a:off x="2813339" y="1395772"/>
            <a:ext cx="6506060" cy="469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71" y="523665"/>
            <a:ext cx="1555313" cy="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1111</Words>
  <Application>Microsoft Office PowerPoint</Application>
  <PresentationFormat>Widescreen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Arial,Sans-Serif</vt:lpstr>
      <vt:lpstr>Calibri</vt:lpstr>
      <vt:lpstr>Calibri Light</vt:lpstr>
      <vt:lpstr>Graphik</vt:lpstr>
      <vt:lpstr>Symbol</vt:lpstr>
      <vt:lpstr>Times New Roman</vt:lpstr>
      <vt:lpstr>Office Theme</vt:lpstr>
      <vt:lpstr>PowerPoint Presentation</vt:lpstr>
      <vt:lpstr>A tale of two awards!</vt:lpstr>
      <vt:lpstr>In the beginning..... (2016)</vt:lpstr>
      <vt:lpstr>2017 Structure</vt:lpstr>
      <vt:lpstr>Student Experience Directorate</vt:lpstr>
      <vt:lpstr>Forming a New Directorate</vt:lpstr>
      <vt:lpstr>Customer Service Excellence </vt:lpstr>
      <vt:lpstr>Key Deliverables</vt:lpstr>
      <vt:lpstr>The portfolios!</vt:lpstr>
      <vt:lpstr>Leadership &amp; Management</vt:lpstr>
      <vt:lpstr>What did we do</vt:lpstr>
      <vt:lpstr>Workstreams </vt:lpstr>
      <vt:lpstr>Workstreams </vt:lpstr>
      <vt:lpstr>Shared Values</vt:lpstr>
      <vt:lpstr>Shared Customer Service Charter</vt:lpstr>
      <vt:lpstr>Shared Standards</vt:lpstr>
      <vt:lpstr>PowerPoint Presentation</vt:lpstr>
      <vt:lpstr>L&amp;M Principles Audit</vt:lpstr>
      <vt:lpstr>Staff Development Work Stream</vt:lpstr>
      <vt:lpstr>Double Assessment</vt:lpstr>
      <vt:lpstr>Strengths of SED</vt:lpstr>
      <vt:lpstr>What we’re doing next</vt:lpstr>
      <vt:lpstr>Assessment Services Award 2019  Winners of The Assessment Services Award for Using Standards to Support Change</vt:lpstr>
      <vt:lpstr>PowerPoint Presentation</vt:lpstr>
      <vt:lpstr>PowerPoint Presentation</vt:lpstr>
    </vt:vector>
  </TitlesOfParts>
  <Company>Goldsmiths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 McLaren</dc:creator>
  <cp:lastModifiedBy>Nuala McLaren</cp:lastModifiedBy>
  <cp:revision>58</cp:revision>
  <dcterms:created xsi:type="dcterms:W3CDTF">2019-11-20T16:19:52Z</dcterms:created>
  <dcterms:modified xsi:type="dcterms:W3CDTF">2019-11-25T19:27:16Z</dcterms:modified>
</cp:coreProperties>
</file>