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6"/>
  </p:notesMasterIdLst>
  <p:sldIdLst>
    <p:sldId id="256" r:id="rId5"/>
    <p:sldId id="262" r:id="rId6"/>
    <p:sldId id="265" r:id="rId7"/>
    <p:sldId id="267" r:id="rId8"/>
    <p:sldId id="270" r:id="rId9"/>
    <p:sldId id="263" r:id="rId10"/>
    <p:sldId id="268" r:id="rId11"/>
    <p:sldId id="266" r:id="rId12"/>
    <p:sldId id="264" r:id="rId13"/>
    <p:sldId id="269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A920-8E29-434B-9466-0C23AC2C62DC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E0C4-11AD-4D45-B7B7-47F5FCA2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3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E0C4-11AD-4D45-B7B7-47F5FCA225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0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medical school building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E0C4-11AD-4D45-B7B7-47F5FCA225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E0C4-11AD-4D45-B7B7-47F5FCA225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7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Senior management part of a wider customer experience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E0C4-11AD-4D45-B7B7-47F5FCA225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7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CST in all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E0C4-11AD-4D45-B7B7-47F5FCA225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1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Consulted various people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E0C4-11AD-4D45-B7B7-47F5FCA225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1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Involved – visits to Greenfield Medical Library, process mapping, evaluating every detail of service e.g fine policy, loan counts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E0C4-11AD-4D45-B7B7-47F5FCA225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extra staff </a:t>
            </a:r>
            <a:br>
              <a:rPr lang="en-GB" dirty="0"/>
            </a:br>
            <a:r>
              <a:rPr lang="en-GB" dirty="0"/>
              <a:t>Dedicated staff in areas such as Moodle support and ICT </a:t>
            </a:r>
            <a:br>
              <a:rPr lang="en-GB" dirty="0"/>
            </a:br>
            <a:r>
              <a:rPr lang="en-GB" dirty="0"/>
              <a:t>Medical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E0C4-11AD-4D45-B7B7-47F5FCA225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6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Reaching out to team in areas such as evening and weekends to ensure consistent knowledge of processes and procedures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E0C4-11AD-4D45-B7B7-47F5FCA225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869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Communication and preparation in order to achieve a smooth outcome of the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3E0C4-11AD-4D45-B7B7-47F5FCA225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1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0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0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00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1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9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4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5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3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6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DD85AF-C16C-4959-AD2A-AA589E3592B2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12D013-CD27-41DC-A935-C50F9B0C90D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6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b5ZtWYtCa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F6A0-9BF5-40DE-B847-C1585DCB8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Lincoln Medical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06E4D-EC9E-4328-839B-D76B52619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Jade Daniels and Sam Greasley</a:t>
            </a: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C95B57C5-C436-4E62-A289-77B7BE823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0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A5AC5-2101-4A00-9449-D75A4F5BA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361" r="208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579B30-812A-4622-A8F3-9D6676DA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New building..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E1515-FC2F-419A-8DBF-CEF63342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GB" u="sng">
                <a:solidFill>
                  <a:schemeClr val="tx1"/>
                </a:solidFill>
                <a:hlinkClick r:id="rId4"/>
              </a:rPr>
              <a:t>https://www.youtube.com/watch?v=Jb5ZtWYtCaQ</a:t>
            </a:r>
            <a:r>
              <a:rPr lang="en-GB">
                <a:solidFill>
                  <a:schemeClr val="tx1"/>
                </a:solidFill>
              </a:rPr>
              <a:t> </a:t>
            </a:r>
          </a:p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8652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46ED2-9733-49CD-9105-17B70196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GB" dirty="0"/>
              <a:t>Thank you for listening..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087209EA-CD88-44D9-A828-CC634929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6C52-B5C4-46DC-A00E-FF08AD20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endParaRPr lang="en-GB" dirty="0"/>
          </a:p>
          <a:p>
            <a:pPr algn="ctr"/>
            <a:r>
              <a:rPr lang="en-GB" sz="3600" dirty="0"/>
              <a:t>Any 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49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BF4327A-3D4D-4F6A-9B0B-A3D5CC4E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FD3AE7-FBCC-43F0-9C3D-EC56854E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6C4A7-4761-4B80-B6B7-0C5B1675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Medical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BC4F-5D97-4DF2-9D35-69A429189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FFFF"/>
                </a:solidFill>
              </a:rPr>
              <a:t>Joint partnership with Nottingham University established in 2018</a:t>
            </a:r>
            <a:br>
              <a:rPr lang="en-GB" sz="1700" dirty="0">
                <a:solidFill>
                  <a:srgbClr val="FFFFFF"/>
                </a:solidFill>
              </a:rPr>
            </a:br>
            <a:endParaRPr lang="en-GB" sz="17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FFFF"/>
                </a:solidFill>
              </a:rPr>
              <a:t>Delivering Medicine BMBS and Medicine with a foundation year over 5 years</a:t>
            </a:r>
            <a:br>
              <a:rPr lang="en-GB" sz="1700" dirty="0">
                <a:solidFill>
                  <a:srgbClr val="FFFFFF"/>
                </a:solidFill>
              </a:rPr>
            </a:br>
            <a:endParaRPr lang="en-GB" sz="17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FFFF"/>
                </a:solidFill>
              </a:rPr>
              <a:t>Medicine programme taught and delivered at Lincoln</a:t>
            </a:r>
            <a:br>
              <a:rPr lang="en-GB" sz="1700" dirty="0">
                <a:solidFill>
                  <a:srgbClr val="FFFFFF"/>
                </a:solidFill>
              </a:rPr>
            </a:br>
            <a:endParaRPr lang="en-GB" sz="17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FFFF"/>
                </a:solidFill>
              </a:rPr>
              <a:t>Aim of increasing recruitment of doctors to Lincolnshire and surrounding areas </a:t>
            </a:r>
            <a:br>
              <a:rPr lang="en-GB" sz="1700" dirty="0">
                <a:solidFill>
                  <a:srgbClr val="FFFFFF"/>
                </a:solidFill>
              </a:rPr>
            </a:br>
            <a:endParaRPr lang="en-GB" sz="17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FFFFFF"/>
                </a:solidFill>
              </a:rPr>
              <a:t>£21 million medical building with specialist ‘science library’ completion Spring 2021</a:t>
            </a:r>
          </a:p>
          <a:p>
            <a:pPr marL="0" indent="0">
              <a:buNone/>
            </a:pPr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B65676-9307-48DE-BC17-F55230F75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A953E0-9C7B-4E96-AF03-B5506AF8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73DA88-9D4E-438B-8436-03A1D7D46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04" r="13626"/>
          <a:stretch/>
        </p:blipFill>
        <p:spPr>
          <a:xfrm>
            <a:off x="7555492" y="2911152"/>
            <a:ext cx="4634967" cy="39468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B58373-3FC4-4C4A-90AB-D66FD53E1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22" y="0"/>
            <a:ext cx="4627337" cy="29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31E5-D385-4746-BF73-E76B935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334" y="263527"/>
            <a:ext cx="3934408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Library task and finish group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BE7A27-35C7-4171-A241-7EE6B31E76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4" y="1982331"/>
            <a:ext cx="6909801" cy="38867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2A027-0D2A-4BD7-96AF-822596CDA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9485" y="2198914"/>
            <a:ext cx="3934409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 Explore collections, support and services of both libraries</a:t>
            </a:r>
            <a:br>
              <a:rPr lang="en-US" dirty="0"/>
            </a:b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Consistent service at both libraries </a:t>
            </a:r>
            <a:br>
              <a:rPr lang="en-US" dirty="0"/>
            </a:b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Gap analysis undertaken on every aspect of the service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2800" dirty="0"/>
              <a:t>“</a:t>
            </a:r>
            <a:r>
              <a:rPr lang="en-US" sz="2800" b="1" dirty="0"/>
              <a:t>One seamless service</a:t>
            </a:r>
            <a:r>
              <a:rPr lang="en-US" sz="2800" dirty="0"/>
              <a:t>”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86E084-587B-4477-9A16-20D88E90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17005F-BBD6-4572-AA66-5B53DE761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FCD635-C557-491A-B373-CA044B73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AFD3F4-1FD0-4D35-ABF8-A0BE5B2CCD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 amt="35000"/>
          </a:blip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0A06C9-9DEB-44F4-A18D-E1A3F221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Project groups..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7E54C-1DB6-4B4C-990B-9B815AC3C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Workflow group (customer service and processes)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Building space and stock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Induction group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Access to online resources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Subject support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Copyright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768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86E084-587B-4477-9A16-20D88E90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7005F-BBD6-4572-AA66-5B53DE761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CD635-C557-491A-B373-CA044B73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09CEC-B441-4242-B7BE-2030B765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Building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28116-DEF6-48D9-99DF-916B5B96C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9" r="1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506BB-74C7-4EB3-9152-FE69A4424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700" b="1" dirty="0"/>
              <a:t>1026.5 meters of books will move over to new building</a:t>
            </a:r>
            <a:endParaRPr lang="en-US" sz="1700" dirty="0"/>
          </a:p>
          <a:p>
            <a:r>
              <a:rPr lang="en-US" sz="1700" b="1" u="sng" dirty="0"/>
              <a:t>Subject areas effected </a:t>
            </a:r>
            <a:endParaRPr lang="en-US" sz="1700" dirty="0"/>
          </a:p>
          <a:p>
            <a:r>
              <a:rPr lang="en-US" sz="1700" b="1" dirty="0"/>
              <a:t>174.2     Medical Ethics</a:t>
            </a:r>
            <a:endParaRPr lang="en-US" sz="1700" dirty="0"/>
          </a:p>
          <a:p>
            <a:r>
              <a:rPr lang="en-US" sz="1700" b="1" dirty="0"/>
              <a:t>344        Health Law</a:t>
            </a:r>
            <a:endParaRPr lang="en-US" sz="1700" dirty="0"/>
          </a:p>
          <a:p>
            <a:r>
              <a:rPr lang="en-US" sz="1700" b="1" dirty="0"/>
              <a:t>611        Anatomy</a:t>
            </a:r>
            <a:endParaRPr lang="en-US" sz="1700" dirty="0"/>
          </a:p>
          <a:p>
            <a:r>
              <a:rPr lang="en-US" sz="1700" b="1" dirty="0"/>
              <a:t>612        Physiology</a:t>
            </a:r>
            <a:endParaRPr lang="en-US" sz="1700" dirty="0"/>
          </a:p>
          <a:p>
            <a:r>
              <a:rPr lang="en-US" sz="1700" b="1" dirty="0"/>
              <a:t>614.4     Epidemiology</a:t>
            </a:r>
            <a:endParaRPr lang="en-US" sz="1700" dirty="0"/>
          </a:p>
          <a:p>
            <a:r>
              <a:rPr lang="en-US" sz="1700" b="1" dirty="0"/>
              <a:t>615        Pharmacology</a:t>
            </a:r>
            <a:endParaRPr lang="en-US" sz="1700" dirty="0"/>
          </a:p>
          <a:p>
            <a:r>
              <a:rPr lang="en-US" sz="1700" b="1" dirty="0"/>
              <a:t>616        Diseases</a:t>
            </a: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70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43969B5-FE3E-4150-B93F-B908A270C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FCBB93-2B1C-491C-903C-769C626EA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311B-B703-4150-A9F8-4D3A0EAC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Workflow group	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061B-7A26-48EB-87CD-7E41A51A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br>
              <a:rPr lang="en-US" sz="1500" cap="all" spc="200">
                <a:solidFill>
                  <a:srgbClr val="FFFFFF"/>
                </a:solidFill>
                <a:latin typeface="+mj-lt"/>
              </a:rPr>
            </a:br>
            <a:endParaRPr lang="en-US" sz="1500" cap="all" spc="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0464D7-9DE6-4DE1-865A-27A05DB1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A6CFC-E7CD-49E6-A5D7-616DF388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496" y="785812"/>
            <a:ext cx="7420925" cy="5307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FECD56-3164-46DB-BB1F-F09BB75CB12B}"/>
              </a:ext>
            </a:extLst>
          </p:cNvPr>
          <p:cNvSpPr/>
          <p:nvPr/>
        </p:nvSpPr>
        <p:spPr>
          <a:xfrm>
            <a:off x="736039" y="3428999"/>
            <a:ext cx="2324985" cy="27096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Subject librarians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Customer Services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E-Resources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Acquisitions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5FC0-94B8-4274-AED4-43C520EE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GB" dirty="0"/>
              <a:t>Impact on Customer Services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238499AA-C840-4BD1-8770-26513E940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599F3-6D2C-48E7-ACA3-4CB27E33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Increased student numbers </a:t>
            </a:r>
            <a:br>
              <a:rPr lang="en-GB" dirty="0"/>
            </a:b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Development of new processes to ensure consistency in student experience</a:t>
            </a:r>
            <a:br>
              <a:rPr lang="en-GB" dirty="0"/>
            </a:b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Creation of ‘knowledge portal’ filled with vital information on procedures(checked and updated regularly)</a:t>
            </a:r>
            <a:br>
              <a:rPr lang="en-GB" dirty="0"/>
            </a:b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Maintaining customer satisfaction with same amount of space and resources</a:t>
            </a:r>
            <a:br>
              <a:rPr lang="en-GB" dirty="0"/>
            </a:b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6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21136-9454-4BC4-A4DB-8E057EB4F3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F5F9515-D37E-4596-980A-0C0C7AB4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Challenges presented for Library Assistants…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FDBB-11AA-4A45-901D-B17CC18B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Increased demand on operational service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Learning of new system learning portal (Moodle)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Familiar with relevant academic databases and referencing tools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Bespoke Library website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New processes to understand and distinguish from other students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Future challenges ahead once building is complete and staffed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6151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347A2-EB74-490E-AE21-B5A47369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GB" dirty="0"/>
              <a:t>What have we learnt?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9694C-1FC2-4C99-B168-92336CEE6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6" r="14917" b="-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718C3-3966-4345-8EB6-B9AB6DC60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Complexities surrounding online access and ICT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Cross-communication between two universities each with different perspectives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Still have a lot to learn!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4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E0F3D251C89446B75DB89CE14E3EA4" ma:contentTypeVersion="4" ma:contentTypeDescription="Create a new document." ma:contentTypeScope="" ma:versionID="057f23ca7754395f4edbbb49e5165be2">
  <xsd:schema xmlns:xsd="http://www.w3.org/2001/XMLSchema" xmlns:xs="http://www.w3.org/2001/XMLSchema" xmlns:p="http://schemas.microsoft.com/office/2006/metadata/properties" xmlns:ns2="16ff7e0e-ace3-4dfc-9cd2-7b1169d32197" xmlns:ns3="6ab3ada6-6cc4-4ec2-bd9f-de139cdef869" targetNamespace="http://schemas.microsoft.com/office/2006/metadata/properties" ma:root="true" ma:fieldsID="644ee45e01562e47f45f7854ab46e0bf" ns2:_="" ns3:_="">
    <xsd:import namespace="16ff7e0e-ace3-4dfc-9cd2-7b1169d32197"/>
    <xsd:import namespace="6ab3ada6-6cc4-4ec2-bd9f-de139cdef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f7e0e-ace3-4dfc-9cd2-7b1169d32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3ada6-6cc4-4ec2-bd9f-de139cdef8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EA2423-D16D-4B19-9DC2-868206494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AB2627-6F22-4AD5-9DAB-57980AE3A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ff7e0e-ace3-4dfc-9cd2-7b1169d32197"/>
    <ds:schemaRef ds:uri="6ab3ada6-6cc4-4ec2-bd9f-de139cdef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04A2F5-7C48-4A01-B6A8-A4D4FEC2CA83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ff7e0e-ace3-4dfc-9cd2-7b1169d32197"/>
    <ds:schemaRef ds:uri="http://purl.org/dc/dcmitype/"/>
    <ds:schemaRef ds:uri="http://schemas.microsoft.com/office/infopath/2007/PartnerControls"/>
    <ds:schemaRef ds:uri="6ab3ada6-6cc4-4ec2-bd9f-de139cdef86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228</Words>
  <Application>Microsoft Office PowerPoint</Application>
  <PresentationFormat>Widescreen</PresentationFormat>
  <Paragraphs>83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Lincoln Medical School</vt:lpstr>
      <vt:lpstr>Medical School</vt:lpstr>
      <vt:lpstr>Library task and finish group</vt:lpstr>
      <vt:lpstr>Project groups..</vt:lpstr>
      <vt:lpstr>Building space</vt:lpstr>
      <vt:lpstr>The Workflow group </vt:lpstr>
      <vt:lpstr>Impact on Customer Services</vt:lpstr>
      <vt:lpstr>Challenges presented for Library Assistants…</vt:lpstr>
      <vt:lpstr>What have we learnt?</vt:lpstr>
      <vt:lpstr>New building..</vt:lpstr>
      <vt:lpstr>Thank you for listening..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 Medical School</dc:title>
  <dc:creator>Jade Daniels</dc:creator>
  <cp:lastModifiedBy>Loughran, Helen</cp:lastModifiedBy>
  <cp:revision>12</cp:revision>
  <dcterms:created xsi:type="dcterms:W3CDTF">2020-01-31T15:31:40Z</dcterms:created>
  <dcterms:modified xsi:type="dcterms:W3CDTF">2020-02-07T10:41:03Z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0x01010035E0F3D251C89446B75DB89CE14E3EA4</vt:lpwstr>
  </property>
</Properties>
</file>