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6" r:id="rId6"/>
    <p:sldId id="260" r:id="rId7"/>
    <p:sldId id="261" r:id="rId8"/>
    <p:sldId id="267" r:id="rId9"/>
    <p:sldId id="263" r:id="rId10"/>
    <p:sldId id="264" r:id="rId11"/>
    <p:sldId id="268" r:id="rId12"/>
    <p:sldId id="265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Do</a:t>
            </a:r>
            <a:r>
              <a:rPr lang="en-GB" baseline="0" dirty="0"/>
              <a:t> you think food and drink should continue to be allowed in the library after the </a:t>
            </a:r>
            <a:r>
              <a:rPr lang="en-GB" baseline="0" dirty="0" smtClean="0"/>
              <a:t>pilot </a:t>
            </a:r>
            <a:r>
              <a:rPr lang="en-GB" baseline="0" dirty="0"/>
              <a:t>ends?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04-4247-9AE9-834712E66B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04-4247-9AE9-834712E66B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904-4247-9AE9-834712E66B0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904-4247-9AE9-834712E66B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Sheet1!$C$2:$C$5</c:f>
              <c:numCache>
                <c:formatCode>0.00%</c:formatCode>
                <c:ptCount val="4"/>
                <c:pt idx="0">
                  <c:v>0.33300000000000002</c:v>
                </c:pt>
                <c:pt idx="1">
                  <c:v>0.60499999999999998</c:v>
                </c:pt>
                <c:pt idx="2">
                  <c:v>5.2999999999999999E-2</c:v>
                </c:pt>
                <c:pt idx="3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904-4247-9AE9-834712E66B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cat>
            <c:strRef>
              <c:f>Sheet1!$A$2:$A$5</c:f>
              <c:strCache>
                <c:ptCount val="4"/>
                <c:pt idx="0">
                  <c:v>Yes - everywhere</c:v>
                </c:pt>
                <c:pt idx="1">
                  <c:v>Yes - somewhere</c:v>
                </c:pt>
                <c:pt idx="2">
                  <c:v>No</c:v>
                </c:pt>
                <c:pt idx="3">
                  <c:v>Undecided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AA21-491B-A639-5E62E9591DAB}"/>
            </c:ext>
          </c:extLst>
        </c:ser>
        <c:ser>
          <c:idx val="2"/>
          <c:order val="1"/>
          <c:cat>
            <c:strRef>
              <c:f>Sheet1!$A$2:$A$5</c:f>
              <c:strCache>
                <c:ptCount val="4"/>
                <c:pt idx="0">
                  <c:v>Yes - everywhere</c:v>
                </c:pt>
                <c:pt idx="1">
                  <c:v>Yes - somewhere</c:v>
                </c:pt>
                <c:pt idx="2">
                  <c:v>No</c:v>
                </c:pt>
                <c:pt idx="3">
                  <c:v>Undecided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0.33300000000000002</c:v>
                </c:pt>
                <c:pt idx="1">
                  <c:v>0.60499999999999998</c:v>
                </c:pt>
                <c:pt idx="2">
                  <c:v>5.2999999999999999E-2</c:v>
                </c:pt>
                <c:pt idx="3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21-491B-A639-5E62E9591DAB}"/>
            </c:ext>
          </c:extLst>
        </c:ser>
        <c:ser>
          <c:idx val="3"/>
          <c:order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21-491B-A639-5E62E9591D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21-491B-A639-5E62E9591D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21-491B-A639-5E62E9591DA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A21-491B-A639-5E62E9591DAB}"/>
              </c:ext>
            </c:extLst>
          </c:dPt>
          <c:val>
            <c:numRef>
              <c:f>Sheet1!$C$2:$C$5</c:f>
              <c:numCache>
                <c:formatCode>0.00%</c:formatCode>
                <c:ptCount val="4"/>
                <c:pt idx="0">
                  <c:v>0.33300000000000002</c:v>
                </c:pt>
                <c:pt idx="1">
                  <c:v>0.60499999999999998</c:v>
                </c:pt>
                <c:pt idx="2">
                  <c:v>5.2999999999999999E-2</c:v>
                </c:pt>
                <c:pt idx="3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21-491B-A639-5E62E9591DAB}"/>
            </c:ext>
          </c:extLst>
        </c:ser>
        <c:ser>
          <c:idx val="0"/>
          <c:order val="3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AA21-491B-A639-5E62E9591D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AA21-491B-A639-5E62E9591D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AA21-491B-A639-5E62E9591DA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AA21-491B-A639-5E62E9591DA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Sheet1!$C$2:$C$5</c:f>
              <c:numCache>
                <c:formatCode>0.00%</c:formatCode>
                <c:ptCount val="4"/>
                <c:pt idx="0">
                  <c:v>0.33300000000000002</c:v>
                </c:pt>
                <c:pt idx="1">
                  <c:v>0.60499999999999998</c:v>
                </c:pt>
                <c:pt idx="2">
                  <c:v>5.2999999999999999E-2</c:v>
                </c:pt>
                <c:pt idx="3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AA21-491B-A639-5E62E9591D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433787205852494"/>
          <c:y val="0.30013682252552487"/>
          <c:w val="0.26309442994062737"/>
          <c:h val="0.39281217953977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What do you think of the food and drink policy in the library?</a:t>
            </a:r>
          </a:p>
        </c:rich>
      </c:tx>
      <c:layout>
        <c:manualLayout>
          <c:xMode val="edge"/>
          <c:yMode val="edge"/>
          <c:x val="0.1320440393667626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83-47E3-8D73-9C9658FAC1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83-47E3-8D73-9C9658FAC1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83-47E3-8D73-9C9658FAC11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783-47E3-8D73-9C9658FAC117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783-47E3-8D73-9C9658FAC1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Sheet1!$B$2:$B$6</c:f>
              <c:numCache>
                <c:formatCode>General</c:formatCode>
                <c:ptCount val="5"/>
                <c:pt idx="0">
                  <c:v>36</c:v>
                </c:pt>
                <c:pt idx="1">
                  <c:v>5</c:v>
                </c:pt>
                <c:pt idx="2">
                  <c:v>8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783-47E3-8D73-9C9658FAC1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71259842519686"/>
          <c:y val="0"/>
          <c:w val="0.1765748031496063"/>
          <c:h val="0.3300726748643095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4A9-4D1D-B5B0-C000610A1E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4A9-4D1D-B5B0-C000610A1E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4A9-4D1D-B5B0-C000610A1E9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4A9-4D1D-B5B0-C000610A1E9D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4A9-4D1D-B5B0-C000610A1E9D}"/>
              </c:ext>
            </c:extLst>
          </c:dPt>
          <c:cat>
            <c:strRef>
              <c:f>Sheet1!$A$8:$A$12</c:f>
              <c:strCache>
                <c:ptCount val="5"/>
                <c:pt idx="0">
                  <c:v>Happy with current policy</c:v>
                </c:pt>
                <c:pt idx="1">
                  <c:v>I like it; I can see the risks but prefer to be allowed to eat</c:v>
                </c:pt>
                <c:pt idx="2">
                  <c:v>I like it, but I would limit it more</c:v>
                </c:pt>
                <c:pt idx="3">
                  <c:v>I like it and would extend it to the whole library</c:v>
                </c:pt>
                <c:pt idx="4">
                  <c:v>I don't like it</c:v>
                </c:pt>
              </c:strCache>
            </c:strRef>
          </c:cat>
          <c:val>
            <c:numRef>
              <c:f>Sheet1!$B$8:$B$12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A-A4A9-4D1D-B5B0-C000610A1E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5.294889232521599E-2"/>
          <c:y val="0.1002618830374514"/>
          <c:w val="0.89410221534956802"/>
          <c:h val="0.865805983900494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62C2-E478-4CEA-87B1-D178F13BEA46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470B0-1252-414A-B9E0-E919B3EA8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508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757B-A075-4100-BA81-FDCE65D46C16}" type="datetime1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DA0B-50C2-4F76-81FF-90C4E3D90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20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B8CF-7DF4-425F-8455-6AFA5676E3E5}" type="datetime1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DA0B-50C2-4F76-81FF-90C4E3D90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41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FEAF-D742-45B5-B6A9-B9E30DC71FC7}" type="datetime1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DA0B-50C2-4F76-81FF-90C4E3D90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9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AA53-7819-455E-AFAD-C34DAB7B4505}" type="datetime1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DA0B-50C2-4F76-81FF-90C4E3D90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74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F13E-B17E-44C5-A0FE-B7618782C56A}" type="datetime1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DA0B-50C2-4F76-81FF-90C4E3D90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37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D3E6-5538-417C-BA70-A69CFBD5CD3D}" type="datetime1">
              <a:rPr lang="en-GB" smtClean="0"/>
              <a:t>22/11/2018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DA0B-50C2-4F76-81FF-90C4E3D90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7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0F2F-DE55-4F48-9752-7C565CCD5C5A}" type="datetime1">
              <a:rPr lang="en-GB" smtClean="0"/>
              <a:t>22/11/2018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DA0B-50C2-4F76-81FF-90C4E3D90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34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FC8E-74A4-400A-935E-06D513E454BC}" type="datetime1">
              <a:rPr lang="en-GB" smtClean="0"/>
              <a:t>22/11/2018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DA0B-50C2-4F76-81FF-90C4E3D90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322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217F1-67F6-493C-AD15-6849E9671DDF}" type="datetime1">
              <a:rPr lang="en-GB" smtClean="0"/>
              <a:t>22/11/2018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DA0B-50C2-4F76-81FF-90C4E3D90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11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B04D-5F73-401F-895A-EE3AE6740DED}" type="datetime1">
              <a:rPr lang="en-GB" smtClean="0"/>
              <a:t>22/11/2018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DA0B-50C2-4F76-81FF-90C4E3D90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41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0C93-7191-446A-B2DC-62BA4CDD3DAD}" type="datetime1">
              <a:rPr lang="en-GB" smtClean="0"/>
              <a:t>22/11/2018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DA0B-50C2-4F76-81FF-90C4E3D90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5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B3EEC-E05F-403E-BDA7-A57E3FDDB6A9}" type="datetime1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BDA0B-50C2-4F76-81FF-90C4E3D90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50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Food for thought – managing a changing food and drink policy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Rosi</a:t>
            </a:r>
            <a:r>
              <a:rPr lang="en-GB" dirty="0" smtClean="0"/>
              <a:t> </a:t>
            </a:r>
            <a:r>
              <a:rPr lang="en-GB" dirty="0" err="1" smtClean="0"/>
              <a:t>Jelfs</a:t>
            </a:r>
            <a:endParaRPr lang="en-GB" dirty="0" smtClean="0"/>
          </a:p>
          <a:p>
            <a:r>
              <a:rPr lang="en-GB" dirty="0" smtClean="0"/>
              <a:t>Senior Customer Services Coordinator</a:t>
            </a:r>
          </a:p>
          <a:p>
            <a:r>
              <a:rPr lang="en-GB" dirty="0" smtClean="0"/>
              <a:t>Durham University Library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683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3323"/>
            <a:ext cx="4217894" cy="2993830"/>
          </a:xfrm>
        </p:spPr>
        <p:txBody>
          <a:bodyPr/>
          <a:lstStyle/>
          <a:p>
            <a:r>
              <a:rPr lang="en-GB" dirty="0" smtClean="0"/>
              <a:t>Freebies – travel mugs and water bottles</a:t>
            </a:r>
          </a:p>
          <a:p>
            <a:r>
              <a:rPr lang="en-GB" dirty="0" smtClean="0"/>
              <a:t>Poster and social media campaign throughout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409" y="1690688"/>
            <a:ext cx="3132940" cy="417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04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Induction 2018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278" y="1690688"/>
            <a:ext cx="6173522" cy="4351338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690688"/>
            <a:ext cx="4217894" cy="2993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Policy changes were highlighted in conjunction with Jane Austen theme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396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Looking back…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User expectations changed along with policy</a:t>
            </a:r>
          </a:p>
          <a:p>
            <a:r>
              <a:rPr lang="en-GB" dirty="0" smtClean="0"/>
              <a:t>Current queries reflect confusion</a:t>
            </a:r>
          </a:p>
          <a:p>
            <a:r>
              <a:rPr lang="en-GB" dirty="0" smtClean="0"/>
              <a:t>High turnover of students complicates </a:t>
            </a:r>
            <a:r>
              <a:rPr lang="en-GB" dirty="0" smtClean="0"/>
              <a:t>change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19212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Rosi</a:t>
            </a:r>
            <a:r>
              <a:rPr lang="en-GB" dirty="0" smtClean="0"/>
              <a:t> </a:t>
            </a:r>
            <a:r>
              <a:rPr lang="en-GB" dirty="0" err="1" smtClean="0"/>
              <a:t>Jelfs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Senior Customer Services Coordinator</a:t>
            </a:r>
          </a:p>
          <a:p>
            <a:pPr marL="0" indent="0">
              <a:buNone/>
            </a:pPr>
            <a:r>
              <a:rPr lang="en-GB" dirty="0" smtClean="0"/>
              <a:t>Durham University Library</a:t>
            </a:r>
          </a:p>
          <a:p>
            <a:pPr marL="0" indent="0">
              <a:buNone/>
            </a:pPr>
            <a:r>
              <a:rPr lang="en-GB" dirty="0" smtClean="0"/>
              <a:t>r.a.jelfs@durham.ac.uk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25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Bill Bryson Library – Durham University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Main university library </a:t>
            </a:r>
            <a:r>
              <a:rPr lang="en-GB" dirty="0" smtClean="0"/>
              <a:t>supporting </a:t>
            </a:r>
            <a:r>
              <a:rPr lang="en-GB" dirty="0" smtClean="0"/>
              <a:t>18,000 students and 4,000 staff</a:t>
            </a:r>
          </a:p>
          <a:p>
            <a:r>
              <a:rPr lang="en-GB" dirty="0" smtClean="0"/>
              <a:t>4 floors providing a mixture of silent, individual </a:t>
            </a:r>
            <a:r>
              <a:rPr lang="en-GB" dirty="0" smtClean="0"/>
              <a:t>study; </a:t>
            </a:r>
            <a:r>
              <a:rPr lang="en-GB" dirty="0" smtClean="0"/>
              <a:t>open, collaborative study </a:t>
            </a:r>
            <a:r>
              <a:rPr lang="en-GB" dirty="0" smtClean="0"/>
              <a:t>space; </a:t>
            </a:r>
            <a:r>
              <a:rPr lang="en-GB" dirty="0" smtClean="0"/>
              <a:t>and group study rooms</a:t>
            </a:r>
          </a:p>
          <a:p>
            <a:r>
              <a:rPr lang="en-GB" dirty="0" smtClean="0"/>
              <a:t>Building capacity is 1,900, with highest footfall hitting 1,598 in 2017/18</a:t>
            </a:r>
          </a:p>
          <a:p>
            <a:r>
              <a:rPr lang="en-GB" dirty="0" smtClean="0"/>
              <a:t>Refurbishment project underway to create more study spaces and a learning </a:t>
            </a:r>
            <a:r>
              <a:rPr lang="en-GB" dirty="0" smtClean="0"/>
              <a:t>café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8237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and Drink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Before April 2017 only cold, bottled drinks were allowed in the library</a:t>
            </a:r>
          </a:p>
          <a:p>
            <a:r>
              <a:rPr lang="en-GB" dirty="0" smtClean="0"/>
              <a:t>There was pressure from the </a:t>
            </a:r>
            <a:r>
              <a:rPr lang="en-GB" dirty="0" smtClean="0"/>
              <a:t>Student Union to </a:t>
            </a:r>
            <a:r>
              <a:rPr lang="en-GB" dirty="0" smtClean="0"/>
              <a:t>allow food, as well as from the university to provide an area where students could </a:t>
            </a:r>
            <a:r>
              <a:rPr lang="en-GB" dirty="0" smtClean="0"/>
              <a:t>eat on  </a:t>
            </a:r>
            <a:r>
              <a:rPr lang="en-GB" dirty="0" smtClean="0"/>
              <a:t>campus</a:t>
            </a:r>
          </a:p>
          <a:p>
            <a:r>
              <a:rPr lang="en-GB" dirty="0"/>
              <a:t>The new policy went through various iterations between April 2017 and October </a:t>
            </a:r>
            <a:r>
              <a:rPr lang="en-GB" dirty="0" smtClean="0"/>
              <a:t>2018</a:t>
            </a:r>
            <a:endParaRPr lang="en-GB" dirty="0"/>
          </a:p>
          <a:p>
            <a:r>
              <a:rPr lang="en-GB" dirty="0"/>
              <a:t>Cold food was allowed in designated areas, and hot and cold lidded or bottled drinks were allowed </a:t>
            </a:r>
            <a:r>
              <a:rPr lang="en-GB" dirty="0" smtClean="0"/>
              <a:t>everywhere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6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April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4325471" cy="3843655"/>
          </a:xfrm>
        </p:spPr>
        <p:txBody>
          <a:bodyPr>
            <a:normAutofit/>
          </a:bodyPr>
          <a:lstStyle/>
          <a:p>
            <a:r>
              <a:rPr lang="en-GB" sz="2400" dirty="0" smtClean="0"/>
              <a:t>Food allowed in area in front of the H&amp;I Desk</a:t>
            </a:r>
          </a:p>
          <a:p>
            <a:r>
              <a:rPr lang="en-GB" sz="2400" dirty="0" smtClean="0"/>
              <a:t>Pros: area was obvious from entrance and could be monitored by H&amp;I desk</a:t>
            </a:r>
          </a:p>
          <a:p>
            <a:r>
              <a:rPr lang="en-GB" sz="2400" dirty="0" smtClean="0"/>
              <a:t>Negatives: noise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818" y="1825625"/>
            <a:ext cx="4915073" cy="322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651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Perception by </a:t>
            </a:r>
            <a:r>
              <a:rPr lang="en-GB" dirty="0" smtClean="0"/>
              <a:t>students – May 2017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8310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0740952"/>
              </p:ext>
            </p:extLst>
          </p:nvPr>
        </p:nvGraphicFramePr>
        <p:xfrm>
          <a:off x="3805658" y="1690688"/>
          <a:ext cx="7019225" cy="4668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972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October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98807" cy="4435326"/>
          </a:xfrm>
        </p:spPr>
        <p:txBody>
          <a:bodyPr>
            <a:normAutofit/>
          </a:bodyPr>
          <a:lstStyle/>
          <a:p>
            <a:r>
              <a:rPr lang="en-GB" dirty="0" smtClean="0"/>
              <a:t>Area changed to </a:t>
            </a:r>
            <a:r>
              <a:rPr lang="en-GB" dirty="0" err="1" smtClean="0"/>
              <a:t>eDen</a:t>
            </a:r>
            <a:endParaRPr lang="en-GB" dirty="0" smtClean="0"/>
          </a:p>
          <a:p>
            <a:r>
              <a:rPr lang="en-GB" dirty="0" smtClean="0"/>
              <a:t>Positives: noise contained</a:t>
            </a:r>
          </a:p>
          <a:p>
            <a:r>
              <a:rPr lang="en-GB" dirty="0" smtClean="0"/>
              <a:t>Negatives: capacity</a:t>
            </a:r>
            <a:r>
              <a:rPr lang="en-GB" dirty="0"/>
              <a:t> </a:t>
            </a:r>
            <a:r>
              <a:rPr lang="en-GB" dirty="0" smtClean="0"/>
              <a:t>and noise levels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574" y="1825625"/>
            <a:ext cx="5130226" cy="337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920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October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981687" cy="4510629"/>
          </a:xfrm>
        </p:spPr>
        <p:txBody>
          <a:bodyPr/>
          <a:lstStyle/>
          <a:p>
            <a:r>
              <a:rPr lang="en-GB" dirty="0" smtClean="0"/>
              <a:t>Policy was flipped to allow consumption of cold food on L1, L2 and L3, with L4 remaining a food-free zone</a:t>
            </a:r>
            <a:endParaRPr lang="en-GB" dirty="0"/>
          </a:p>
          <a:p>
            <a:r>
              <a:rPr lang="en-GB" dirty="0" smtClean="0"/>
              <a:t>You can never please everyone!</a:t>
            </a:r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782" y="1690688"/>
            <a:ext cx="4919018" cy="327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98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Perception by students – </a:t>
            </a:r>
            <a:r>
              <a:rPr lang="en-GB" dirty="0" smtClean="0"/>
              <a:t>October 2018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6165861"/>
              </p:ext>
            </p:extLst>
          </p:nvPr>
        </p:nvGraphicFramePr>
        <p:xfrm>
          <a:off x="2559423" y="1690688"/>
          <a:ext cx="5468471" cy="4450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390949"/>
              </p:ext>
            </p:extLst>
          </p:nvPr>
        </p:nvGraphicFramePr>
        <p:xfrm>
          <a:off x="7171764" y="2447365"/>
          <a:ext cx="4500283" cy="2245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6409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Perception by staff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criticism from academics</a:t>
            </a:r>
          </a:p>
          <a:p>
            <a:r>
              <a:rPr lang="en-GB" dirty="0" smtClean="0"/>
              <a:t>Library staff were initially negative but the situation we have now seems to work </a:t>
            </a:r>
            <a:r>
              <a:rPr lang="en-GB" dirty="0" smtClean="0"/>
              <a:t>well</a:t>
            </a:r>
          </a:p>
          <a:p>
            <a:r>
              <a:rPr lang="en-GB" dirty="0" smtClean="0"/>
              <a:t>Negative impact on housekeeping staff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26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361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Food for thought – managing a changing food and drink policy</vt:lpstr>
      <vt:lpstr>Bill Bryson Library – Durham University</vt:lpstr>
      <vt:lpstr>Food and Drink Policy</vt:lpstr>
      <vt:lpstr>April 2017</vt:lpstr>
      <vt:lpstr>Perception by students – May 2017</vt:lpstr>
      <vt:lpstr>October 2017</vt:lpstr>
      <vt:lpstr>October 2018</vt:lpstr>
      <vt:lpstr>Perception by students – October 2018</vt:lpstr>
      <vt:lpstr>Perception by staff</vt:lpstr>
      <vt:lpstr>Communications</vt:lpstr>
      <vt:lpstr>Induction 2018</vt:lpstr>
      <vt:lpstr>Looking back…</vt:lpstr>
      <vt:lpstr>Any questions?</vt:lpstr>
    </vt:vector>
  </TitlesOfParts>
  <Company>Durham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for thought – managing a changing food and drink policy</dc:title>
  <dc:creator>JELFS, ROSI A.D.</dc:creator>
  <cp:lastModifiedBy>JELFS, ROSI A.D.</cp:lastModifiedBy>
  <cp:revision>41</cp:revision>
  <dcterms:created xsi:type="dcterms:W3CDTF">2018-11-14T14:24:34Z</dcterms:created>
  <dcterms:modified xsi:type="dcterms:W3CDTF">2018-11-22T16:50:18Z</dcterms:modified>
</cp:coreProperties>
</file>