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Josefin Sans" pitchFamily="2" charset="0"/>
      <p:bold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ifkJTjGRdU2Yu/Yy9V/hL67PiQ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05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*To review placement*</a:t>
            </a:r>
            <a:endParaRPr/>
          </a:p>
        </p:txBody>
      </p:sp>
      <p:sp>
        <p:nvSpPr>
          <p:cNvPr id="236" name="Google Shape;23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Staff support/training </a:t>
            </a:r>
            <a:endParaRPr/>
          </a:p>
          <a:p>
            <a:pPr marL="22860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lang="en-US" sz="1100"/>
              <a:t>Working with SAMH </a:t>
            </a:r>
            <a:endParaRPr/>
          </a:p>
          <a:p>
            <a:pPr marL="22860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lang="en-US" sz="1100"/>
              <a:t>Training ran by Student wellbeing team for library staff </a:t>
            </a:r>
            <a:endParaRPr/>
          </a:p>
          <a:p>
            <a:pPr marL="22860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lang="en-US" sz="1100"/>
              <a:t>Summer sessions </a:t>
            </a:r>
            <a:endParaRPr/>
          </a:p>
          <a:p>
            <a:pPr marL="22860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lang="en-US" sz="1100"/>
              <a:t>Union Black </a:t>
            </a:r>
            <a:endParaRPr/>
          </a:p>
          <a:p>
            <a:pPr marL="22860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lang="en-US" sz="1100"/>
              <a:t>City of Glasgow College mental health training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Harnessing staff talents/supporting development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Walk and Talk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Take a plant/leave a plant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Zine library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Board games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Displays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Has working on/developing the R&amp;R space impacted your wellbeing and/or development </a:t>
            </a:r>
            <a:endParaRPr/>
          </a:p>
        </p:txBody>
      </p:sp>
      <p:sp>
        <p:nvSpPr>
          <p:cNvPr id="292" name="Google Shape;29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Community engagement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Departmental liaison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Summer review for steering group</a:t>
            </a:r>
            <a:endParaRPr/>
          </a:p>
        </p:txBody>
      </p:sp>
      <p:sp>
        <p:nvSpPr>
          <p:cNvPr id="305" name="Google Shape;30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 for questions</a:t>
            </a:r>
            <a:endParaRPr/>
          </a:p>
        </p:txBody>
      </p:sp>
      <p:sp>
        <p:nvSpPr>
          <p:cNvPr id="343" name="Google Shape;34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Has working on/developing the R&amp;R space impacted your wellbeing and/or development </a:t>
            </a:r>
            <a:endParaRPr/>
          </a:p>
        </p:txBody>
      </p:sp>
      <p:sp>
        <p:nvSpPr>
          <p:cNvPr id="100" name="Google Shape;10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Displays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SM content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Posters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Padlet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Eventbrite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Student comms video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Internal staff comms</a:t>
            </a:r>
            <a:endParaRPr/>
          </a:p>
        </p:txBody>
      </p:sp>
      <p:sp>
        <p:nvSpPr>
          <p:cNvPr id="205" name="Google Shape;20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Displays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SM content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Posters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Padlet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Eventbrite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Student comms video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Internal staff comms</a:t>
            </a:r>
            <a:endParaRPr/>
          </a:p>
        </p:txBody>
      </p:sp>
      <p:sp>
        <p:nvSpPr>
          <p:cNvPr id="221" name="Google Shape;22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8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>
            <a:spLocks noGrp="1"/>
          </p:cNvSpPr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0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333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1067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1pPr>
            <a:lvl2pPr marL="914400" lvl="1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867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4pPr>
            <a:lvl5pPr marL="2286000" lvl="4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333"/>
            </a:lvl5pPr>
            <a:lvl6pPr marL="2743200" lvl="5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6pPr>
            <a:lvl7pPr marL="3200400" lvl="6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7pPr>
            <a:lvl8pPr marL="3657600" lvl="7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8pPr>
            <a:lvl9pPr marL="4114800" lvl="8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7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14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hyperlink" Target="https://doi.org/10.3389/feduc.2020.58288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8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9.jpg"/><Relationship Id="rId10" Type="http://schemas.openxmlformats.org/officeDocument/2006/relationships/image" Target="../media/image23.jpg"/><Relationship Id="rId4" Type="http://schemas.openxmlformats.org/officeDocument/2006/relationships/image" Target="../media/image18.jp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14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13791">
            <a:off x="-1324544" y="-678521"/>
            <a:ext cx="4640611" cy="307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81638">
            <a:off x="9892516" y="-537624"/>
            <a:ext cx="2352103" cy="2788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379810">
            <a:off x="9509073" y="4009722"/>
            <a:ext cx="2595579" cy="367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6863" y="1731303"/>
            <a:ext cx="2710739" cy="229735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1646819" y="2158764"/>
            <a:ext cx="8891608" cy="262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60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Relax and Renew at GCU: </a:t>
            </a:r>
            <a:endParaRPr/>
          </a:p>
          <a:p>
            <a:pPr marL="0" marR="0" lvl="0" indent="0" algn="ctr" rtl="0">
              <a:lnSpc>
                <a:spcPct val="1760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supporting the wellbeing of our library users </a:t>
            </a:r>
            <a:endParaRPr sz="4000" b="1" i="0" u="none" strike="noStrike" cap="none">
              <a:solidFill>
                <a:srgbClr val="7F5E7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99352" y="4857082"/>
            <a:ext cx="2710739" cy="229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011853">
            <a:off x="-81132" y="2557320"/>
            <a:ext cx="1533863" cy="181815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/>
          <p:nvPr/>
        </p:nvSpPr>
        <p:spPr>
          <a:xfrm>
            <a:off x="2658662" y="3353217"/>
            <a:ext cx="6874676" cy="498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7F5E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2124210" y="4948268"/>
            <a:ext cx="7377883" cy="670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24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>
                <a:solidFill>
                  <a:srgbClr val="7F5E70"/>
                </a:solidFill>
                <a:latin typeface="Arial"/>
                <a:ea typeface="Arial"/>
                <a:cs typeface="Arial"/>
                <a:sym typeface="Arial"/>
              </a:rPr>
              <a:t>Julie Smith, Academic Librarian, Glasgow Caledonian University</a:t>
            </a:r>
            <a:endParaRPr/>
          </a:p>
          <a:p>
            <a:pPr marL="0" marR="0" lvl="0" indent="0" algn="ctr" rtl="0">
              <a:lnSpc>
                <a:spcPct val="1424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>
                <a:solidFill>
                  <a:srgbClr val="7F5E70"/>
                </a:solidFill>
                <a:latin typeface="Arial"/>
                <a:ea typeface="Arial"/>
                <a:cs typeface="Arial"/>
                <a:sym typeface="Arial"/>
              </a:rPr>
              <a:t>Kimberly Bryce, Resource Librarian, Glasgow Caledonian University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475257">
            <a:off x="10007401" y="-462876"/>
            <a:ext cx="2710739" cy="229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530086" flipH="1">
            <a:off x="-172707" y="4294847"/>
            <a:ext cx="2444633" cy="289773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0"/>
          <p:cNvSpPr txBox="1"/>
          <p:nvPr/>
        </p:nvSpPr>
        <p:spPr>
          <a:xfrm>
            <a:off x="283780" y="204952"/>
            <a:ext cx="71312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Feedback and UX</a:t>
            </a:r>
            <a:endParaRPr/>
          </a:p>
        </p:txBody>
      </p:sp>
      <p:sp>
        <p:nvSpPr>
          <p:cNvPr id="241" name="Google Shape;241;p10"/>
          <p:cNvSpPr/>
          <p:nvPr/>
        </p:nvSpPr>
        <p:spPr>
          <a:xfrm>
            <a:off x="412315" y="1210849"/>
            <a:ext cx="6064684" cy="1301263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9477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0"/>
          <p:cNvSpPr txBox="1"/>
          <p:nvPr/>
        </p:nvSpPr>
        <p:spPr>
          <a:xfrm>
            <a:off x="660483" y="1371804"/>
            <a:ext cx="565268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"Just loving the [library] space with kids books and colouring in - sometimes it’s the wee things that make [GCU] brilliant! P.s my kids loved it too"</a:t>
            </a:r>
            <a:endParaRPr/>
          </a:p>
        </p:txBody>
      </p:sp>
      <p:sp>
        <p:nvSpPr>
          <p:cNvPr id="243" name="Google Shape;243;p10"/>
          <p:cNvSpPr/>
          <p:nvPr/>
        </p:nvSpPr>
        <p:spPr>
          <a:xfrm flipH="1">
            <a:off x="412315" y="2828793"/>
            <a:ext cx="5897671" cy="86638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9477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0"/>
          <p:cNvSpPr txBox="1"/>
          <p:nvPr/>
        </p:nvSpPr>
        <p:spPr>
          <a:xfrm>
            <a:off x="535222" y="2958434"/>
            <a:ext cx="565268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"It was a lovely afternoon. Met new wonderful people who came to have a nice time."</a:t>
            </a:r>
            <a:endParaRPr/>
          </a:p>
        </p:txBody>
      </p:sp>
      <p:pic>
        <p:nvPicPr>
          <p:cNvPr id="245" name="Google Shape;245;p10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4480" r="-203" b="8159"/>
          <a:stretch/>
        </p:blipFill>
        <p:spPr>
          <a:xfrm>
            <a:off x="6629401" y="877764"/>
            <a:ext cx="5205765" cy="576215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0"/>
          <p:cNvSpPr/>
          <p:nvPr/>
        </p:nvSpPr>
        <p:spPr>
          <a:xfrm>
            <a:off x="1532902" y="3956290"/>
            <a:ext cx="4899273" cy="1200411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9477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0"/>
          <p:cNvSpPr/>
          <p:nvPr/>
        </p:nvSpPr>
        <p:spPr>
          <a:xfrm flipH="1">
            <a:off x="2173941" y="5469084"/>
            <a:ext cx="4020606" cy="1054735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9477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0"/>
          <p:cNvSpPr txBox="1"/>
          <p:nvPr/>
        </p:nvSpPr>
        <p:spPr>
          <a:xfrm>
            <a:off x="2531864" y="5686067"/>
            <a:ext cx="346754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"Feels homely like sitting in your granny's living room"</a:t>
            </a:r>
            <a:endParaRPr/>
          </a:p>
        </p:txBody>
      </p:sp>
      <p:sp>
        <p:nvSpPr>
          <p:cNvPr id="249" name="Google Shape;249;p10"/>
          <p:cNvSpPr txBox="1"/>
          <p:nvPr/>
        </p:nvSpPr>
        <p:spPr>
          <a:xfrm>
            <a:off x="1725040" y="4128450"/>
            <a:ext cx="447607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"I loved it and it’s inspired me to make more time for reading during the working day"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"/>
          <p:cNvSpPr/>
          <p:nvPr/>
        </p:nvSpPr>
        <p:spPr>
          <a:xfrm>
            <a:off x="1212850" y="2043956"/>
            <a:ext cx="6287362" cy="839449"/>
          </a:xfrm>
          <a:custGeom>
            <a:avLst/>
            <a:gdLst/>
            <a:ahLst/>
            <a:cxnLst/>
            <a:rect l="l" t="t" r="r" b="b"/>
            <a:pathLst>
              <a:path w="4946305" h="660400" extrusionOk="0">
                <a:moveTo>
                  <a:pt x="4821844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821845" y="0"/>
                </a:lnTo>
                <a:cubicBezTo>
                  <a:pt x="4890425" y="0"/>
                  <a:pt x="4946305" y="55880"/>
                  <a:pt x="4946305" y="124460"/>
                </a:cubicBezTo>
                <a:lnTo>
                  <a:pt x="4946305" y="535940"/>
                </a:lnTo>
                <a:cubicBezTo>
                  <a:pt x="4946305" y="604520"/>
                  <a:pt x="4890425" y="660400"/>
                  <a:pt x="4821845" y="660400"/>
                </a:cubicBezTo>
                <a:close/>
              </a:path>
            </a:pathLst>
          </a:custGeom>
          <a:solidFill>
            <a:srgbClr val="9477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1"/>
          <p:cNvSpPr/>
          <p:nvPr/>
        </p:nvSpPr>
        <p:spPr>
          <a:xfrm>
            <a:off x="1212850" y="3506568"/>
            <a:ext cx="6287362" cy="839449"/>
          </a:xfrm>
          <a:custGeom>
            <a:avLst/>
            <a:gdLst/>
            <a:ahLst/>
            <a:cxnLst/>
            <a:rect l="l" t="t" r="r" b="b"/>
            <a:pathLst>
              <a:path w="4946305" h="660400" extrusionOk="0">
                <a:moveTo>
                  <a:pt x="4821844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821845" y="0"/>
                </a:lnTo>
                <a:cubicBezTo>
                  <a:pt x="4890425" y="0"/>
                  <a:pt x="4946305" y="55880"/>
                  <a:pt x="4946305" y="124460"/>
                </a:cubicBezTo>
                <a:lnTo>
                  <a:pt x="4946305" y="535940"/>
                </a:lnTo>
                <a:cubicBezTo>
                  <a:pt x="4946305" y="604520"/>
                  <a:pt x="4890425" y="660400"/>
                  <a:pt x="4821845" y="660400"/>
                </a:cubicBezTo>
                <a:close/>
              </a:path>
            </a:pathLst>
          </a:custGeom>
          <a:solidFill>
            <a:srgbClr val="9477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1"/>
          <p:cNvSpPr/>
          <p:nvPr/>
        </p:nvSpPr>
        <p:spPr>
          <a:xfrm>
            <a:off x="1212850" y="4915246"/>
            <a:ext cx="6287362" cy="839449"/>
          </a:xfrm>
          <a:custGeom>
            <a:avLst/>
            <a:gdLst/>
            <a:ahLst/>
            <a:cxnLst/>
            <a:rect l="l" t="t" r="r" b="b"/>
            <a:pathLst>
              <a:path w="4946305" h="660400" extrusionOk="0">
                <a:moveTo>
                  <a:pt x="4821844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821845" y="0"/>
                </a:lnTo>
                <a:cubicBezTo>
                  <a:pt x="4890425" y="0"/>
                  <a:pt x="4946305" y="55880"/>
                  <a:pt x="4946305" y="124460"/>
                </a:cubicBezTo>
                <a:lnTo>
                  <a:pt x="4946305" y="535940"/>
                </a:lnTo>
                <a:cubicBezTo>
                  <a:pt x="4946305" y="604520"/>
                  <a:pt x="4890425" y="660400"/>
                  <a:pt x="4821845" y="660400"/>
                </a:cubicBezTo>
                <a:close/>
              </a:path>
            </a:pathLst>
          </a:custGeom>
          <a:solidFill>
            <a:srgbClr val="9477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1"/>
          <p:cNvSpPr txBox="1"/>
          <p:nvPr/>
        </p:nvSpPr>
        <p:spPr>
          <a:xfrm>
            <a:off x="1212850" y="477464"/>
            <a:ext cx="10293350" cy="81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Supporting Staff Development​</a:t>
            </a:r>
            <a:endParaRPr/>
          </a:p>
        </p:txBody>
      </p:sp>
      <p:sp>
        <p:nvSpPr>
          <p:cNvPr id="259" name="Google Shape;259;p11"/>
          <p:cNvSpPr/>
          <p:nvPr/>
        </p:nvSpPr>
        <p:spPr>
          <a:xfrm rot="7559090">
            <a:off x="9211959" y="1371677"/>
            <a:ext cx="3602143" cy="4269782"/>
          </a:xfrm>
          <a:custGeom>
            <a:avLst/>
            <a:gdLst/>
            <a:ahLst/>
            <a:cxnLst/>
            <a:rect l="l" t="t" r="r" b="b"/>
            <a:pathLst>
              <a:path w="5403215" h="6404673" extrusionOk="0">
                <a:moveTo>
                  <a:pt x="0" y="0"/>
                </a:moveTo>
                <a:lnTo>
                  <a:pt x="5403215" y="0"/>
                </a:lnTo>
                <a:lnTo>
                  <a:pt x="5403215" y="6404673"/>
                </a:lnTo>
                <a:lnTo>
                  <a:pt x="0" y="6404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0" name="Google Shape;260;p11"/>
          <p:cNvSpPr/>
          <p:nvPr/>
        </p:nvSpPr>
        <p:spPr>
          <a:xfrm rot="8039034" flipH="1">
            <a:off x="8108919" y="4430293"/>
            <a:ext cx="2963389" cy="3512637"/>
          </a:xfrm>
          <a:custGeom>
            <a:avLst/>
            <a:gdLst/>
            <a:ahLst/>
            <a:cxnLst/>
            <a:rect l="l" t="t" r="r" b="b"/>
            <a:pathLst>
              <a:path w="4445083" h="5268956" extrusionOk="0">
                <a:moveTo>
                  <a:pt x="0" y="5268957"/>
                </a:moveTo>
                <a:lnTo>
                  <a:pt x="4445083" y="5268957"/>
                </a:lnTo>
                <a:lnTo>
                  <a:pt x="4445083" y="0"/>
                </a:lnTo>
                <a:lnTo>
                  <a:pt x="0" y="0"/>
                </a:lnTo>
                <a:lnTo>
                  <a:pt x="0" y="5268957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1" name="Google Shape;261;p11"/>
          <p:cNvSpPr/>
          <p:nvPr/>
        </p:nvSpPr>
        <p:spPr>
          <a:xfrm rot="-6397192">
            <a:off x="9193682" y="4211411"/>
            <a:ext cx="3638694" cy="2540470"/>
          </a:xfrm>
          <a:custGeom>
            <a:avLst/>
            <a:gdLst/>
            <a:ahLst/>
            <a:cxnLst/>
            <a:rect l="l" t="t" r="r" b="b"/>
            <a:pathLst>
              <a:path w="5458041" h="3810705" extrusionOk="0">
                <a:moveTo>
                  <a:pt x="0" y="0"/>
                </a:moveTo>
                <a:lnTo>
                  <a:pt x="5458042" y="0"/>
                </a:lnTo>
                <a:lnTo>
                  <a:pt x="5458042" y="3810705"/>
                </a:lnTo>
                <a:lnTo>
                  <a:pt x="0" y="3810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2" name="Google Shape;262;p11"/>
          <p:cNvSpPr/>
          <p:nvPr/>
        </p:nvSpPr>
        <p:spPr>
          <a:xfrm rot="-8475257">
            <a:off x="-576900" y="5752353"/>
            <a:ext cx="1900975" cy="1611076"/>
          </a:xfrm>
          <a:custGeom>
            <a:avLst/>
            <a:gdLst/>
            <a:ahLst/>
            <a:cxnLst/>
            <a:rect l="l" t="t" r="r" b="b"/>
            <a:pathLst>
              <a:path w="2851462" h="2416614" extrusionOk="0">
                <a:moveTo>
                  <a:pt x="0" y="0"/>
                </a:moveTo>
                <a:lnTo>
                  <a:pt x="2851462" y="0"/>
                </a:lnTo>
                <a:lnTo>
                  <a:pt x="2851462" y="2416614"/>
                </a:lnTo>
                <a:lnTo>
                  <a:pt x="0" y="24166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3" name="Google Shape;263;p11"/>
          <p:cNvSpPr/>
          <p:nvPr/>
        </p:nvSpPr>
        <p:spPr>
          <a:xfrm rot="-8475257">
            <a:off x="-1201372" y="-743608"/>
            <a:ext cx="2710739" cy="2297351"/>
          </a:xfrm>
          <a:custGeom>
            <a:avLst/>
            <a:gdLst/>
            <a:ahLst/>
            <a:cxnLst/>
            <a:rect l="l" t="t" r="r" b="b"/>
            <a:pathLst>
              <a:path w="4066109" h="3446027" extrusionOk="0">
                <a:moveTo>
                  <a:pt x="0" y="0"/>
                </a:moveTo>
                <a:lnTo>
                  <a:pt x="4066109" y="0"/>
                </a:lnTo>
                <a:lnTo>
                  <a:pt x="4066109" y="3446027"/>
                </a:lnTo>
                <a:lnTo>
                  <a:pt x="0" y="3446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4" name="Google Shape;264;p11"/>
          <p:cNvSpPr/>
          <p:nvPr/>
        </p:nvSpPr>
        <p:spPr>
          <a:xfrm>
            <a:off x="685800" y="1858086"/>
            <a:ext cx="1244209" cy="1244209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DB8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1"/>
          <p:cNvSpPr/>
          <p:nvPr/>
        </p:nvSpPr>
        <p:spPr>
          <a:xfrm>
            <a:off x="685800" y="3309692"/>
            <a:ext cx="1244209" cy="1244209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DB8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1"/>
          <p:cNvSpPr/>
          <p:nvPr/>
        </p:nvSpPr>
        <p:spPr>
          <a:xfrm>
            <a:off x="685800" y="4718370"/>
            <a:ext cx="1244209" cy="1244209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DB8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1"/>
          <p:cNvSpPr/>
          <p:nvPr/>
        </p:nvSpPr>
        <p:spPr>
          <a:xfrm>
            <a:off x="910905" y="3562514"/>
            <a:ext cx="832703" cy="742439"/>
          </a:xfrm>
          <a:custGeom>
            <a:avLst/>
            <a:gdLst/>
            <a:ahLst/>
            <a:cxnLst/>
            <a:rect l="l" t="t" r="r" b="b"/>
            <a:pathLst>
              <a:path w="1249054" h="1113658" extrusionOk="0">
                <a:moveTo>
                  <a:pt x="0" y="0"/>
                </a:moveTo>
                <a:lnTo>
                  <a:pt x="1249054" y="0"/>
                </a:lnTo>
                <a:lnTo>
                  <a:pt x="1249054" y="1113658"/>
                </a:lnTo>
                <a:lnTo>
                  <a:pt x="0" y="11136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8" name="Google Shape;268;p11"/>
          <p:cNvSpPr/>
          <p:nvPr/>
        </p:nvSpPr>
        <p:spPr>
          <a:xfrm>
            <a:off x="945861" y="2111844"/>
            <a:ext cx="762789" cy="703672"/>
          </a:xfrm>
          <a:custGeom>
            <a:avLst/>
            <a:gdLst/>
            <a:ahLst/>
            <a:cxnLst/>
            <a:rect l="l" t="t" r="r" b="b"/>
            <a:pathLst>
              <a:path w="1144183" h="1055508" extrusionOk="0">
                <a:moveTo>
                  <a:pt x="0" y="0"/>
                </a:moveTo>
                <a:lnTo>
                  <a:pt x="1144182" y="0"/>
                </a:lnTo>
                <a:lnTo>
                  <a:pt x="1144182" y="1055508"/>
                </a:lnTo>
                <a:lnTo>
                  <a:pt x="0" y="1055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9" name="Google Shape;269;p11"/>
          <p:cNvSpPr/>
          <p:nvPr/>
        </p:nvSpPr>
        <p:spPr>
          <a:xfrm>
            <a:off x="965003" y="5011101"/>
            <a:ext cx="685804" cy="697213"/>
          </a:xfrm>
          <a:custGeom>
            <a:avLst/>
            <a:gdLst/>
            <a:ahLst/>
            <a:cxnLst/>
            <a:rect l="l" t="t" r="r" b="b"/>
            <a:pathLst>
              <a:path w="1028706" h="1045819" extrusionOk="0">
                <a:moveTo>
                  <a:pt x="0" y="0"/>
                </a:moveTo>
                <a:lnTo>
                  <a:pt x="1028705" y="0"/>
                </a:lnTo>
                <a:lnTo>
                  <a:pt x="1028705" y="1045819"/>
                </a:lnTo>
                <a:lnTo>
                  <a:pt x="0" y="10458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70" name="Google Shape;270;p11"/>
          <p:cNvSpPr txBox="1"/>
          <p:nvPr/>
        </p:nvSpPr>
        <p:spPr>
          <a:xfrm>
            <a:off x="2119008" y="2137616"/>
            <a:ext cx="5151493" cy="68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Preparing staff for supporting changing user needs</a:t>
            </a:r>
            <a:endParaRPr/>
          </a:p>
        </p:txBody>
      </p:sp>
      <p:sp>
        <p:nvSpPr>
          <p:cNvPr id="271" name="Google Shape;271;p11"/>
          <p:cNvSpPr txBox="1"/>
          <p:nvPr/>
        </p:nvSpPr>
        <p:spPr>
          <a:xfrm>
            <a:off x="2173821" y="3716038"/>
            <a:ext cx="5096680" cy="32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Ongoing development and training</a:t>
            </a:r>
            <a:endParaRPr/>
          </a:p>
        </p:txBody>
      </p:sp>
      <p:sp>
        <p:nvSpPr>
          <p:cNvPr id="272" name="Google Shape;272;p11"/>
          <p:cNvSpPr txBox="1"/>
          <p:nvPr/>
        </p:nvSpPr>
        <p:spPr>
          <a:xfrm>
            <a:off x="2173821" y="5103196"/>
            <a:ext cx="5096680" cy="32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Supporting our own wellbeing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489184">
            <a:off x="-1161694" y="-781010"/>
            <a:ext cx="2710739" cy="229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951750">
            <a:off x="10574742" y="5590583"/>
            <a:ext cx="2710739" cy="229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899984" flipH="1">
            <a:off x="10123976" y="-677574"/>
            <a:ext cx="2513104" cy="2978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968849" flipH="1">
            <a:off x="-1016724" y="4682753"/>
            <a:ext cx="2513104" cy="297889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2"/>
          <p:cNvSpPr txBox="1"/>
          <p:nvPr/>
        </p:nvSpPr>
        <p:spPr>
          <a:xfrm>
            <a:off x="73355" y="60983"/>
            <a:ext cx="102933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Supporting Staff Development</a:t>
            </a:r>
            <a:r>
              <a:rPr lang="en-US" sz="50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​</a:t>
            </a:r>
            <a:endParaRPr/>
          </a:p>
        </p:txBody>
      </p:sp>
      <p:pic>
        <p:nvPicPr>
          <p:cNvPr id="283" name="Google Shape;283;p12" descr="A shelf with books and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-448" b="27272"/>
          <a:stretch/>
        </p:blipFill>
        <p:spPr>
          <a:xfrm>
            <a:off x="545690" y="948812"/>
            <a:ext cx="3800181" cy="3680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2" descr="A book on a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6078" y="4734539"/>
            <a:ext cx="3566652" cy="199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2" descr="A poster of a group of people walk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66238" y="3895372"/>
            <a:ext cx="2878393" cy="2864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2" descr="A qr code and a qr cod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03174" y="913952"/>
            <a:ext cx="4992328" cy="243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2" descr="A cartoon of a be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r="35833" b="-513"/>
          <a:stretch/>
        </p:blipFill>
        <p:spPr>
          <a:xfrm>
            <a:off x="9849465" y="1219594"/>
            <a:ext cx="1894288" cy="241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2" descr="A group of books on a tabl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t="-539" r="-391" b="9034"/>
          <a:stretch/>
        </p:blipFill>
        <p:spPr>
          <a:xfrm>
            <a:off x="5154561" y="3293806"/>
            <a:ext cx="3148791" cy="3438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3"/>
          <p:cNvSpPr txBox="1"/>
          <p:nvPr/>
        </p:nvSpPr>
        <p:spPr>
          <a:xfrm>
            <a:off x="640646" y="376262"/>
            <a:ext cx="10255699" cy="100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Staff feedback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226414" flipH="1">
            <a:off x="82819" y="4170206"/>
            <a:ext cx="3602143" cy="426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746472">
            <a:off x="-1652270" y="1674512"/>
            <a:ext cx="3602143" cy="426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977883" flipH="1">
            <a:off x="-837624" y="3962822"/>
            <a:ext cx="3638694" cy="254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475257">
            <a:off x="10316796" y="5730612"/>
            <a:ext cx="2710739" cy="229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475257">
            <a:off x="10150831" y="-697458"/>
            <a:ext cx="2710739" cy="229735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3"/>
          <p:cNvSpPr txBox="1"/>
          <p:nvPr/>
        </p:nvSpPr>
        <p:spPr>
          <a:xfrm>
            <a:off x="3546671" y="4110587"/>
            <a:ext cx="8500199" cy="194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"Putting together the Relax and Renew book displays has been a hugely enjoyable experience. Not only in getting space to be creative, but to hopefully have a positive impact and impression on our users; be that students, staff or community users. </a:t>
            </a:r>
            <a:endParaRPr sz="1800" b="1">
              <a:solidFill>
                <a:srgbClr val="7F5E70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 b="1" i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en-US" sz="2000" b="1" i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I also see them as an opportunity to demonstrate our support to our users of their wellbeing, and our support for wider diversity, equality and inclusion within our university community"    </a:t>
            </a:r>
            <a:r>
              <a:rPr lang="en-US" sz="16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Erin, RRSG</a:t>
            </a:r>
            <a:endParaRPr sz="1600" b="1">
              <a:solidFill>
                <a:srgbClr val="7F5E70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marR="0" lvl="1" indent="-101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947787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marR="0" lvl="1" indent="-50800" algn="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94778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1" indent="0" algn="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3"/>
          <p:cNvSpPr txBox="1"/>
          <p:nvPr/>
        </p:nvSpPr>
        <p:spPr>
          <a:xfrm>
            <a:off x="2199969" y="1450258"/>
            <a:ext cx="8799870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FAAF5A"/>
                </a:solidFill>
                <a:latin typeface="Josefin Sans"/>
                <a:ea typeface="Josefin Sans"/>
                <a:cs typeface="Josefin Sans"/>
                <a:sym typeface="Josefin Sans"/>
              </a:rPr>
              <a:t>"Being part of the Relax and Renew working group and running the Read and Relax book group have helped me growing as a professional, and as a person. </a:t>
            </a:r>
            <a:endParaRPr sz="1800" b="1">
              <a:solidFill>
                <a:srgbClr val="FAAF5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FAAF5A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FAAF5A"/>
                </a:solidFill>
                <a:latin typeface="Josefin Sans"/>
                <a:ea typeface="Josefin Sans"/>
                <a:cs typeface="Josefin Sans"/>
                <a:sym typeface="Josefin Sans"/>
              </a:rPr>
              <a:t>Having a chance to meet our diverse community has given me the opportunity to learn so many things, that I didn’t even know could have been of interest for me."</a:t>
            </a:r>
            <a:r>
              <a:rPr lang="en-US" sz="1800" b="1" i="1">
                <a:solidFill>
                  <a:srgbClr val="FAAF5A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1600" b="1" i="1">
                <a:solidFill>
                  <a:srgbClr val="FAAF5A"/>
                </a:solidFill>
                <a:latin typeface="Josefin Sans"/>
                <a:ea typeface="Josefin Sans"/>
                <a:cs typeface="Josefin Sans"/>
                <a:sym typeface="Josefin Sans"/>
              </a:rPr>
              <a:t>Silvia, RRSG</a:t>
            </a:r>
            <a:endParaRPr sz="1800" b="1">
              <a:solidFill>
                <a:srgbClr val="FAAF5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687" y="1431059"/>
            <a:ext cx="2648616" cy="264861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4"/>
          <p:cNvSpPr txBox="1"/>
          <p:nvPr/>
        </p:nvSpPr>
        <p:spPr>
          <a:xfrm>
            <a:off x="1524140" y="577850"/>
            <a:ext cx="9143721" cy="970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5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Looking to the Future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6556" y="1713865"/>
            <a:ext cx="2350831" cy="2296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0541" y="1715252"/>
            <a:ext cx="2500955" cy="2451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2410" y="1669516"/>
            <a:ext cx="2647402" cy="258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5564" y="4076757"/>
            <a:ext cx="2913867" cy="204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7150" y="4078978"/>
            <a:ext cx="3073888" cy="2069226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4"/>
          <p:cNvSpPr txBox="1"/>
          <p:nvPr/>
        </p:nvSpPr>
        <p:spPr>
          <a:xfrm>
            <a:off x="1041488" y="2318109"/>
            <a:ext cx="2275543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DB89B"/>
                </a:solidFill>
                <a:latin typeface="Josefin Sans"/>
                <a:ea typeface="Josefin Sans"/>
                <a:cs typeface="Josefin Sans"/>
                <a:sym typeface="Josefin Sans"/>
              </a:rPr>
              <a:t>Creating​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DB89B"/>
                </a:solidFill>
                <a:latin typeface="Josefin Sans"/>
                <a:ea typeface="Josefin Sans"/>
                <a:cs typeface="Josefin Sans"/>
                <a:sym typeface="Josefin Sans"/>
              </a:rPr>
              <a:t>partnerships</a:t>
            </a:r>
            <a:endParaRPr sz="3533">
              <a:solidFill>
                <a:srgbClr val="F8F5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4"/>
          <p:cNvSpPr txBox="1"/>
          <p:nvPr/>
        </p:nvSpPr>
        <p:spPr>
          <a:xfrm>
            <a:off x="5457376" y="4500716"/>
            <a:ext cx="1498461" cy="66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117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900">
              <a:solidFill>
                <a:srgbClr val="F8F5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4"/>
          <p:cNvSpPr txBox="1"/>
          <p:nvPr/>
        </p:nvSpPr>
        <p:spPr>
          <a:xfrm>
            <a:off x="9062942" y="2172318"/>
            <a:ext cx="2219459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790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DB8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4"/>
          <p:cNvSpPr txBox="1"/>
          <p:nvPr/>
        </p:nvSpPr>
        <p:spPr>
          <a:xfrm>
            <a:off x="8809224" y="2052556"/>
            <a:ext cx="1591785" cy="698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154">
              <a:solidFill>
                <a:srgbClr val="F8F5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641397" y="-275984"/>
            <a:ext cx="3681551" cy="243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542796">
            <a:off x="-635042" y="5365456"/>
            <a:ext cx="1498611" cy="127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892417">
            <a:off x="-808298" y="2675271"/>
            <a:ext cx="1845123" cy="218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881638">
            <a:off x="11310443" y="-296779"/>
            <a:ext cx="1444802" cy="1712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8797721">
            <a:off x="11157401" y="3839550"/>
            <a:ext cx="2595579" cy="367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12133" y="1666667"/>
            <a:ext cx="2710739" cy="229735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4"/>
          <p:cNvSpPr txBox="1"/>
          <p:nvPr/>
        </p:nvSpPr>
        <p:spPr>
          <a:xfrm>
            <a:off x="4875502" y="4935459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F5E7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25" name="Google Shape;325;p14"/>
          <p:cNvSpPr txBox="1"/>
          <p:nvPr/>
        </p:nvSpPr>
        <p:spPr>
          <a:xfrm>
            <a:off x="2495696" y="4468810"/>
            <a:ext cx="27432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Embedded Collection development</a:t>
            </a:r>
            <a:endParaRPr/>
          </a:p>
        </p:txBody>
      </p:sp>
      <p:sp>
        <p:nvSpPr>
          <p:cNvPr id="326" name="Google Shape;326;p14"/>
          <p:cNvSpPr txBox="1"/>
          <p:nvPr/>
        </p:nvSpPr>
        <p:spPr>
          <a:xfrm>
            <a:off x="6541976" y="2242272"/>
            <a:ext cx="1956657" cy="67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790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DB89B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27" name="Google Shape;327;p14"/>
          <p:cNvSpPr txBox="1"/>
          <p:nvPr/>
        </p:nvSpPr>
        <p:spPr>
          <a:xfrm>
            <a:off x="4056474" y="2421022"/>
            <a:ext cx="274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DB89B"/>
                </a:solidFill>
                <a:latin typeface="Josefin Sans"/>
                <a:ea typeface="Josefin Sans"/>
                <a:cs typeface="Josefin Sans"/>
                <a:sym typeface="Josefin Sans"/>
              </a:rPr>
              <a:t>Schedule 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DB89B"/>
                </a:solidFill>
                <a:latin typeface="Josefin Sans"/>
                <a:ea typeface="Josefin Sans"/>
                <a:cs typeface="Josefin Sans"/>
                <a:sym typeface="Josefin Sans"/>
              </a:rPr>
              <a:t>of events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4"/>
          <p:cNvSpPr txBox="1"/>
          <p:nvPr/>
        </p:nvSpPr>
        <p:spPr>
          <a:xfrm>
            <a:off x="6543670" y="2243819"/>
            <a:ext cx="27432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DB89B"/>
                </a:solidFill>
                <a:latin typeface="Josefin Sans"/>
                <a:ea typeface="Josefin Sans"/>
                <a:cs typeface="Josefin Sans"/>
                <a:sym typeface="Josefin Sans"/>
              </a:rPr>
              <a:t>Student </a:t>
            </a:r>
            <a:endParaRPr sz="3200" b="1">
              <a:solidFill>
                <a:srgbClr val="FDB89B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DB89B"/>
                </a:solidFill>
                <a:latin typeface="Josefin Sans"/>
                <a:ea typeface="Josefin Sans"/>
                <a:cs typeface="Josefin Sans"/>
                <a:sym typeface="Josefin Sans"/>
              </a:rPr>
              <a:t>facilitated events </a:t>
            </a:r>
            <a:endParaRPr sz="3200" b="1">
              <a:solidFill>
                <a:srgbClr val="FDB89B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29" name="Google Shape;329;p14"/>
          <p:cNvSpPr txBox="1"/>
          <p:nvPr/>
        </p:nvSpPr>
        <p:spPr>
          <a:xfrm>
            <a:off x="9316367" y="2243818"/>
            <a:ext cx="209427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DB89B"/>
                </a:solidFill>
                <a:latin typeface="Josefin Sans"/>
                <a:ea typeface="Josefin Sans"/>
                <a:cs typeface="Josefin Sans"/>
                <a:sym typeface="Josefin Sans"/>
              </a:rPr>
              <a:t>Sharing best practice</a:t>
            </a:r>
            <a:endParaRPr/>
          </a:p>
        </p:txBody>
      </p:sp>
      <p:sp>
        <p:nvSpPr>
          <p:cNvPr id="330" name="Google Shape;330;p14"/>
          <p:cNvSpPr txBox="1"/>
          <p:nvPr/>
        </p:nvSpPr>
        <p:spPr>
          <a:xfrm>
            <a:off x="5776707" y="4408242"/>
            <a:ext cx="27432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Enhancing student experience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830269">
            <a:off x="9295235" y="801657"/>
            <a:ext cx="2513104" cy="2978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432195">
            <a:off x="1017612" y="-565263"/>
            <a:ext cx="9256948" cy="748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542796">
            <a:off x="181877" y="4447832"/>
            <a:ext cx="2397215" cy="203163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5"/>
          <p:cNvSpPr txBox="1"/>
          <p:nvPr/>
        </p:nvSpPr>
        <p:spPr>
          <a:xfrm>
            <a:off x="2404173" y="1332170"/>
            <a:ext cx="7062762" cy="630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731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7F5E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60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Takeaway </a:t>
            </a:r>
            <a:endParaRPr sz="4000" b="1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marR="0" lvl="0" indent="0" algn="ctr" rtl="0">
              <a:lnSpc>
                <a:spcPct val="9605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7F5E70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marR="0" lvl="0" indent="0" algn="ctr" rtl="0">
              <a:lnSpc>
                <a:spcPct val="960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If you had to share </a:t>
            </a:r>
            <a:endParaRPr sz="4000" b="1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marR="0" lvl="0" indent="0" algn="ctr" rtl="0">
              <a:lnSpc>
                <a:spcPct val="960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only one thing with a colleague from  </a:t>
            </a:r>
            <a:endParaRPr sz="4000" b="1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marR="0" lvl="0" indent="0" algn="ctr" rtl="0">
              <a:lnSpc>
                <a:spcPct val="960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our presentation..... </a:t>
            </a:r>
            <a:endParaRPr sz="4000" b="1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marR="0" lvl="0" indent="0" algn="ctr" rtl="0">
              <a:lnSpc>
                <a:spcPct val="9605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7F5E70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marR="0" lvl="0" indent="0" algn="ctr" rtl="0">
              <a:lnSpc>
                <a:spcPct val="8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What would that be?</a:t>
            </a:r>
            <a:endParaRPr sz="4800" b="1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marR="0" lvl="0" indent="0" algn="ctr" rtl="0">
              <a:lnSpc>
                <a:spcPct val="2134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6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8F5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229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F8F5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229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F8F5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5"/>
          <p:cNvSpPr txBox="1"/>
          <p:nvPr/>
        </p:nvSpPr>
        <p:spPr>
          <a:xfrm>
            <a:off x="489789" y="135711"/>
            <a:ext cx="8976965" cy="926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86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300" b="1">
              <a:solidFill>
                <a:srgbClr val="7F5E7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956201" flipH="1">
            <a:off x="9220120" y="806138"/>
            <a:ext cx="2675366" cy="3171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42796">
            <a:off x="-30023" y="3367747"/>
            <a:ext cx="3580360" cy="3034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000342">
            <a:off x="2679122" y="-649178"/>
            <a:ext cx="6943097" cy="815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0202" y="1850787"/>
            <a:ext cx="2951490" cy="450922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6"/>
          <p:cNvSpPr txBox="1"/>
          <p:nvPr/>
        </p:nvSpPr>
        <p:spPr>
          <a:xfrm>
            <a:off x="3216270" y="1756557"/>
            <a:ext cx="6548753" cy="2618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4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Time for Reflection</a:t>
            </a:r>
            <a:endParaRPr sz="7401" b="1">
              <a:solidFill>
                <a:srgbClr val="7F5E7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226414" flipH="1">
            <a:off x="-965122" y="2570310"/>
            <a:ext cx="3602143" cy="426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504805">
            <a:off x="9705129" y="2570310"/>
            <a:ext cx="3602143" cy="426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36060">
            <a:off x="3154449" y="-847374"/>
            <a:ext cx="5673624" cy="1123489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7"/>
          <p:cNvSpPr txBox="1"/>
          <p:nvPr/>
        </p:nvSpPr>
        <p:spPr>
          <a:xfrm>
            <a:off x="2154665" y="3900777"/>
            <a:ext cx="7887345" cy="729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Thank you for listening!</a:t>
            </a:r>
            <a:endParaRPr/>
          </a:p>
        </p:txBody>
      </p:sp>
      <p:sp>
        <p:nvSpPr>
          <p:cNvPr id="358" name="Google Shape;358;p17"/>
          <p:cNvSpPr txBox="1"/>
          <p:nvPr/>
        </p:nvSpPr>
        <p:spPr>
          <a:xfrm>
            <a:off x="2154665" y="4504410"/>
            <a:ext cx="7887345" cy="650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5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Contact us with any questions</a:t>
            </a:r>
            <a:endParaRPr/>
          </a:p>
        </p:txBody>
      </p:sp>
      <p:sp>
        <p:nvSpPr>
          <p:cNvPr id="359" name="Google Shape;359;p17"/>
          <p:cNvSpPr txBox="1"/>
          <p:nvPr/>
        </p:nvSpPr>
        <p:spPr>
          <a:xfrm>
            <a:off x="1685399" y="5461255"/>
            <a:ext cx="2696870" cy="3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7"/>
          <p:cNvSpPr txBox="1"/>
          <p:nvPr/>
        </p:nvSpPr>
        <p:spPr>
          <a:xfrm>
            <a:off x="2710771" y="5605029"/>
            <a:ext cx="2611814" cy="32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@SAFlibraryGCU</a:t>
            </a:r>
            <a:endParaRPr/>
          </a:p>
        </p:txBody>
      </p:sp>
      <p:sp>
        <p:nvSpPr>
          <p:cNvPr id="361" name="Google Shape;361;p17"/>
          <p:cNvSpPr txBox="1"/>
          <p:nvPr/>
        </p:nvSpPr>
        <p:spPr>
          <a:xfrm>
            <a:off x="5982699" y="5605029"/>
            <a:ext cx="3735626" cy="32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relaxandrenew@gcu.ac.uk</a:t>
            </a:r>
            <a:endParaRPr/>
          </a:p>
        </p:txBody>
      </p:sp>
      <p:pic>
        <p:nvPicPr>
          <p:cNvPr id="362" name="Google Shape;36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475257">
            <a:off x="9390726" y="-869567"/>
            <a:ext cx="2710739" cy="229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475257">
            <a:off x="-792785" y="-462876"/>
            <a:ext cx="2710739" cy="229735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7"/>
          <p:cNvSpPr txBox="1"/>
          <p:nvPr/>
        </p:nvSpPr>
        <p:spPr>
          <a:xfrm>
            <a:off x="849373" y="6240201"/>
            <a:ext cx="10280191" cy="41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7020" marR="0" lvl="1" indent="0" algn="l" rtl="0">
              <a:lnSpc>
                <a:spcPct val="2666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Credits: Kimberly Bryce, Julie Smith, Jimi Mitchell, Kristen Nelson, Amanda Brennan and GCU Student Comms Team 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/>
          <p:nvPr/>
        </p:nvSpPr>
        <p:spPr>
          <a:xfrm>
            <a:off x="119317" y="184937"/>
            <a:ext cx="10255699" cy="100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b="1" i="0" u="none" strike="noStrike" cap="none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Student Wellbeing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226414" flipH="1">
            <a:off x="82819" y="4170206"/>
            <a:ext cx="3602143" cy="426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746472">
            <a:off x="-1652270" y="1674512"/>
            <a:ext cx="3602143" cy="426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977883" flipH="1">
            <a:off x="-837624" y="3962822"/>
            <a:ext cx="3638694" cy="254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475257">
            <a:off x="10316796" y="5730612"/>
            <a:ext cx="2710739" cy="229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475257">
            <a:off x="10150831" y="-697458"/>
            <a:ext cx="2710739" cy="229735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/>
          <p:nvPr/>
        </p:nvSpPr>
        <p:spPr>
          <a:xfrm>
            <a:off x="3460638" y="2144137"/>
            <a:ext cx="7566135" cy="2166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7F5E70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2286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2" descr="A screenshot of a repor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69216" y="1064607"/>
            <a:ext cx="5075103" cy="3973691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0" name="Google Shape;110;p2"/>
          <p:cNvSpPr txBox="1"/>
          <p:nvPr/>
        </p:nvSpPr>
        <p:spPr>
          <a:xfrm>
            <a:off x="2884645" y="5068627"/>
            <a:ext cx="48547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https://www.nus-scotland.org.uk/mental_health</a:t>
            </a:r>
            <a:endParaRPr/>
          </a:p>
        </p:txBody>
      </p:sp>
      <p:sp>
        <p:nvSpPr>
          <p:cNvPr id="111" name="Google Shape;111;p2"/>
          <p:cNvSpPr txBox="1"/>
          <p:nvPr/>
        </p:nvSpPr>
        <p:spPr>
          <a:xfrm>
            <a:off x="7795122" y="6470688"/>
            <a:ext cx="3400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https://doi.org/10.3389/feduc.2020.582882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2" descr="Thriving Learners Report. 20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48257" y="188833"/>
            <a:ext cx="3110428" cy="3635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descr="A screenshot of a journal article 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047990" y="4548265"/>
            <a:ext cx="2743200" cy="1873188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4" name="Google Shape;114;p2"/>
          <p:cNvSpPr txBox="1"/>
          <p:nvPr/>
        </p:nvSpPr>
        <p:spPr>
          <a:xfrm>
            <a:off x="7951355" y="3874155"/>
            <a:ext cx="41884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https://www.mentalhealth.org.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uk/our-work/research/thriving-learners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2758147" y="3029374"/>
            <a:ext cx="4985126" cy="118280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AAF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 descr="Relax and Renew space - display of indoor furniture and display banner and wooden plante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6640" y="507167"/>
            <a:ext cx="8184431" cy="4200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 descr="Relax and Renew steering group at launch ev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385" y="3126408"/>
            <a:ext cx="3226737" cy="360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 flipH="1">
            <a:off x="527682" y="445637"/>
            <a:ext cx="2387363" cy="283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9268635" y="4306131"/>
            <a:ext cx="1874753" cy="28412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/>
          <p:cNvSpPr/>
          <p:nvPr/>
        </p:nvSpPr>
        <p:spPr>
          <a:xfrm>
            <a:off x="3810000" y="5575131"/>
            <a:ext cx="4572000" cy="18288"/>
          </a:xfrm>
          <a:custGeom>
            <a:avLst/>
            <a:gdLst/>
            <a:ahLst/>
            <a:cxnLst/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3638608" y="4782784"/>
            <a:ext cx="566890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Welcome to our space</a:t>
            </a:r>
            <a:endParaRPr sz="4800" b="1">
              <a:solidFill>
                <a:srgbClr val="7F5E7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/>
          <p:nvPr/>
        </p:nvSpPr>
        <p:spPr>
          <a:xfrm>
            <a:off x="3673658" y="1848362"/>
            <a:ext cx="7161005" cy="1269220"/>
          </a:xfrm>
          <a:custGeom>
            <a:avLst/>
            <a:gdLst/>
            <a:ahLst/>
            <a:cxnLst/>
            <a:rect l="l" t="t" r="r" b="b"/>
            <a:pathLst>
              <a:path w="5633605" h="998503" extrusionOk="0">
                <a:moveTo>
                  <a:pt x="5509144" y="998503"/>
                </a:moveTo>
                <a:lnTo>
                  <a:pt x="124460" y="998503"/>
                </a:lnTo>
                <a:cubicBezTo>
                  <a:pt x="55880" y="998503"/>
                  <a:pt x="0" y="942623"/>
                  <a:pt x="0" y="87404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509145" y="0"/>
                </a:lnTo>
                <a:cubicBezTo>
                  <a:pt x="5577725" y="0"/>
                  <a:pt x="5633605" y="55880"/>
                  <a:pt x="5633605" y="124460"/>
                </a:cubicBezTo>
                <a:lnTo>
                  <a:pt x="5633605" y="874043"/>
                </a:lnTo>
                <a:cubicBezTo>
                  <a:pt x="5633605" y="942623"/>
                  <a:pt x="5577725" y="998503"/>
                  <a:pt x="5509145" y="998503"/>
                </a:cubicBezTo>
                <a:close/>
              </a:path>
            </a:pathLst>
          </a:custGeom>
          <a:solidFill>
            <a:srgbClr val="7F5E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"/>
          <p:cNvSpPr/>
          <p:nvPr/>
        </p:nvSpPr>
        <p:spPr>
          <a:xfrm>
            <a:off x="3673658" y="3492232"/>
            <a:ext cx="7118931" cy="1115838"/>
          </a:xfrm>
          <a:custGeom>
            <a:avLst/>
            <a:gdLst/>
            <a:ahLst/>
            <a:cxnLst/>
            <a:rect l="l" t="t" r="r" b="b"/>
            <a:pathLst>
              <a:path w="5154306" h="807898" extrusionOk="0">
                <a:moveTo>
                  <a:pt x="5029846" y="807898"/>
                </a:moveTo>
                <a:lnTo>
                  <a:pt x="124460" y="807898"/>
                </a:lnTo>
                <a:cubicBezTo>
                  <a:pt x="55880" y="807898"/>
                  <a:pt x="0" y="752018"/>
                  <a:pt x="0" y="68343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29846" y="0"/>
                </a:lnTo>
                <a:cubicBezTo>
                  <a:pt x="5098426" y="0"/>
                  <a:pt x="5154306" y="55880"/>
                  <a:pt x="5154306" y="124460"/>
                </a:cubicBezTo>
                <a:lnTo>
                  <a:pt x="5154306" y="683438"/>
                </a:lnTo>
                <a:cubicBezTo>
                  <a:pt x="5154306" y="752018"/>
                  <a:pt x="5098426" y="807898"/>
                  <a:pt x="5029846" y="807898"/>
                </a:cubicBezTo>
                <a:close/>
              </a:path>
            </a:pathLst>
          </a:custGeom>
          <a:solidFill>
            <a:srgbClr val="7F5E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"/>
          <p:cNvSpPr/>
          <p:nvPr/>
        </p:nvSpPr>
        <p:spPr>
          <a:xfrm>
            <a:off x="3673658" y="5057273"/>
            <a:ext cx="7161005" cy="1164807"/>
          </a:xfrm>
          <a:custGeom>
            <a:avLst/>
            <a:gdLst/>
            <a:ahLst/>
            <a:cxnLst/>
            <a:rect l="l" t="t" r="r" b="b"/>
            <a:pathLst>
              <a:path w="5633605" h="916360" extrusionOk="0">
                <a:moveTo>
                  <a:pt x="5509144" y="916360"/>
                </a:moveTo>
                <a:lnTo>
                  <a:pt x="124460" y="916360"/>
                </a:lnTo>
                <a:cubicBezTo>
                  <a:pt x="55880" y="916360"/>
                  <a:pt x="0" y="860480"/>
                  <a:pt x="0" y="79190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509145" y="0"/>
                </a:lnTo>
                <a:cubicBezTo>
                  <a:pt x="5577725" y="0"/>
                  <a:pt x="5633605" y="55880"/>
                  <a:pt x="5633605" y="124460"/>
                </a:cubicBezTo>
                <a:lnTo>
                  <a:pt x="5633605" y="791900"/>
                </a:lnTo>
                <a:cubicBezTo>
                  <a:pt x="5633605" y="860480"/>
                  <a:pt x="5577725" y="916360"/>
                  <a:pt x="5509145" y="916360"/>
                </a:cubicBezTo>
                <a:close/>
              </a:path>
            </a:pathLst>
          </a:custGeom>
          <a:solidFill>
            <a:srgbClr val="7F5E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"/>
          <p:cNvSpPr txBox="1"/>
          <p:nvPr/>
        </p:nvSpPr>
        <p:spPr>
          <a:xfrm>
            <a:off x="578963" y="348667"/>
            <a:ext cx="10255699" cy="100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Aims of the Space</a:t>
            </a:r>
            <a:endParaRPr/>
          </a:p>
        </p:txBody>
      </p:sp>
      <p:sp>
        <p:nvSpPr>
          <p:cNvPr id="135" name="Google Shape;135;p4"/>
          <p:cNvSpPr txBox="1"/>
          <p:nvPr/>
        </p:nvSpPr>
        <p:spPr>
          <a:xfrm>
            <a:off x="3881264" y="5170497"/>
            <a:ext cx="6234345" cy="942566"/>
          </a:xfrm>
          <a:prstGeom prst="rect">
            <a:avLst/>
          </a:prstGeom>
          <a:noFill/>
          <a:ln w="9525" cap="flat" cmpd="sng">
            <a:solidFill>
              <a:srgbClr val="7F5E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8F5F3"/>
                </a:solidFill>
                <a:latin typeface="Arial"/>
                <a:ea typeface="Arial"/>
                <a:cs typeface="Arial"/>
                <a:sym typeface="Arial"/>
              </a:rPr>
              <a:t>To provide a space for workshops and events, helping users connect with others and </a:t>
            </a:r>
            <a:r>
              <a:rPr lang="en-US" sz="1800">
                <a:solidFill>
                  <a:srgbClr val="FAAF5A"/>
                </a:solidFill>
                <a:latin typeface="Arial"/>
                <a:ea typeface="Arial"/>
                <a:cs typeface="Arial"/>
                <a:sym typeface="Arial"/>
              </a:rPr>
              <a:t>encouraging a sense of creativeness and togetherness</a:t>
            </a:r>
            <a:r>
              <a:rPr lang="en-US" sz="1800">
                <a:solidFill>
                  <a:srgbClr val="F8F5F3"/>
                </a:solidFill>
                <a:latin typeface="Arial"/>
                <a:ea typeface="Arial"/>
                <a:cs typeface="Arial"/>
                <a:sym typeface="Arial"/>
              </a:rPr>
              <a:t> at GCU</a:t>
            </a:r>
            <a:endParaRPr/>
          </a:p>
        </p:txBody>
      </p:sp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226414" flipH="1">
            <a:off x="635883" y="3346755"/>
            <a:ext cx="3602143" cy="426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746472">
            <a:off x="-1222109" y="1072286"/>
            <a:ext cx="3602143" cy="426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977883" flipH="1">
            <a:off x="-837624" y="3962822"/>
            <a:ext cx="3638694" cy="254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475257">
            <a:off x="10316796" y="5730612"/>
            <a:ext cx="2710739" cy="229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475257">
            <a:off x="10150831" y="-697458"/>
            <a:ext cx="2710739" cy="2297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4"/>
          <p:cNvSpPr/>
          <p:nvPr/>
        </p:nvSpPr>
        <p:spPr>
          <a:xfrm>
            <a:off x="10236296" y="1716689"/>
            <a:ext cx="1394643" cy="140089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B8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"/>
          <p:cNvSpPr/>
          <p:nvPr/>
        </p:nvSpPr>
        <p:spPr>
          <a:xfrm>
            <a:off x="10274396" y="3327959"/>
            <a:ext cx="1394643" cy="140089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B8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"/>
          <p:cNvSpPr/>
          <p:nvPr/>
        </p:nvSpPr>
        <p:spPr>
          <a:xfrm>
            <a:off x="10236296" y="4939230"/>
            <a:ext cx="1394643" cy="140089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B8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" name="Google Shape;144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70903" y="2099654"/>
            <a:ext cx="525431" cy="63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6632" y="3842891"/>
            <a:ext cx="734049" cy="37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26631" y="5294858"/>
            <a:ext cx="794087" cy="68963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"/>
          <p:cNvSpPr txBox="1"/>
          <p:nvPr/>
        </p:nvSpPr>
        <p:spPr>
          <a:xfrm>
            <a:off x="3881264" y="2006485"/>
            <a:ext cx="6390007" cy="904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19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8F5F3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1700">
                <a:solidFill>
                  <a:srgbClr val="FAAF5A"/>
                </a:solidFill>
                <a:latin typeface="Arial"/>
                <a:ea typeface="Arial"/>
                <a:cs typeface="Arial"/>
                <a:sym typeface="Arial"/>
              </a:rPr>
              <a:t>enrich the wellbeing of all our users</a:t>
            </a:r>
            <a:r>
              <a:rPr lang="en-US" sz="1700">
                <a:solidFill>
                  <a:srgbClr val="F8F5F3"/>
                </a:solidFill>
                <a:latin typeface="Arial"/>
                <a:ea typeface="Arial"/>
                <a:cs typeface="Arial"/>
                <a:sym typeface="Arial"/>
              </a:rPr>
              <a:t> by providing a relaxing, contemplative space to take a break from academic studies or the workday and connect with others from the GCU community</a:t>
            </a:r>
            <a:endParaRPr/>
          </a:p>
        </p:txBody>
      </p:sp>
      <p:sp>
        <p:nvSpPr>
          <p:cNvPr id="148" name="Google Shape;148;p4"/>
          <p:cNvSpPr txBox="1"/>
          <p:nvPr/>
        </p:nvSpPr>
        <p:spPr>
          <a:xfrm>
            <a:off x="3881264" y="3581132"/>
            <a:ext cx="6302885" cy="979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3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AAF5A"/>
                </a:solidFill>
                <a:latin typeface="Arial"/>
                <a:ea typeface="Arial"/>
                <a:cs typeface="Arial"/>
                <a:sym typeface="Arial"/>
              </a:rPr>
              <a:t>To be a safe space </a:t>
            </a:r>
            <a:r>
              <a:rPr lang="en-US" sz="1800">
                <a:solidFill>
                  <a:srgbClr val="F8F5F3"/>
                </a:solidFill>
                <a:latin typeface="Arial"/>
                <a:ea typeface="Arial"/>
                <a:cs typeface="Arial"/>
                <a:sym typeface="Arial"/>
              </a:rPr>
              <a:t>where users can browse and engage with a selection of resources related to mental health and wellbeing, as well as leisure reading resources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/>
          <p:nvPr/>
        </p:nvSpPr>
        <p:spPr>
          <a:xfrm>
            <a:off x="-5080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4741" y="315296"/>
            <a:ext cx="6887919" cy="1686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Events in </a:t>
            </a:r>
            <a:br>
              <a:rPr lang="en-US" sz="58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en-US" sz="58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Relax &amp; Renew</a:t>
            </a:r>
            <a:endParaRPr sz="1800" b="1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 txBox="1"/>
          <p:nvPr/>
        </p:nvSpPr>
        <p:spPr>
          <a:xfrm>
            <a:off x="360803" y="1718743"/>
            <a:ext cx="4385561" cy="35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947787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5715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47787"/>
              </a:buClr>
              <a:buSzPts val="2000"/>
              <a:buFont typeface="Noto Sans Symbols"/>
              <a:buChar char="❖"/>
            </a:pPr>
            <a:r>
              <a:rPr lang="en-US" sz="2000" b="1" i="0" u="none" strike="noStrike" cap="none">
                <a:solidFill>
                  <a:srgbClr val="947787"/>
                </a:solidFill>
                <a:latin typeface="Josefin Sans"/>
                <a:ea typeface="Josefin Sans"/>
                <a:cs typeface="Josefin Sans"/>
                <a:sym typeface="Josefin Sans"/>
              </a:rPr>
              <a:t>Relax and Game On - </a:t>
            </a:r>
            <a:br>
              <a:rPr lang="en-US" sz="2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en-US" sz="2000" b="1" i="0" u="none" strike="noStrike" cap="none">
                <a:solidFill>
                  <a:srgbClr val="947787"/>
                </a:solidFill>
                <a:latin typeface="Josefin Sans"/>
                <a:ea typeface="Josefin Sans"/>
                <a:cs typeface="Josefin Sans"/>
                <a:sym typeface="Josefin Sans"/>
              </a:rPr>
              <a:t>monthly board game night​</a:t>
            </a:r>
            <a:endParaRPr/>
          </a:p>
          <a:p>
            <a:pPr marL="571500" marR="0" lvl="1" indent="-215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1" i="0" u="none" strike="noStrike" cap="none">
              <a:solidFill>
                <a:srgbClr val="947787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5715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47787"/>
              </a:buClr>
              <a:buSzPts val="2000"/>
              <a:buFont typeface="Noto Sans Symbols"/>
              <a:buChar char="❖"/>
            </a:pPr>
            <a:r>
              <a:rPr lang="en-US" sz="2000" b="1" i="0" u="none" strike="noStrike" cap="none">
                <a:solidFill>
                  <a:srgbClr val="947787"/>
                </a:solidFill>
                <a:latin typeface="Josefin Sans"/>
                <a:ea typeface="Josefin Sans"/>
                <a:cs typeface="Josefin Sans"/>
                <a:sym typeface="Josefin Sans"/>
              </a:rPr>
              <a:t>Read and Relax Book Group</a:t>
            </a:r>
            <a:endParaRPr sz="2000" b="1" i="0" u="none" strike="noStrike" cap="none">
              <a:solidFill>
                <a:srgbClr val="947787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571500" marR="0" lvl="1" indent="-215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1" i="0" u="none" strike="noStrike" cap="none">
              <a:solidFill>
                <a:srgbClr val="947787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5715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47787"/>
              </a:buClr>
              <a:buSzPts val="2000"/>
              <a:buFont typeface="Noto Sans Symbols"/>
              <a:buChar char="❖"/>
            </a:pPr>
            <a:r>
              <a:rPr lang="en-US" sz="2000" b="1" i="0" u="none" strike="noStrike" cap="none">
                <a:solidFill>
                  <a:srgbClr val="947787"/>
                </a:solidFill>
                <a:latin typeface="Josefin Sans"/>
                <a:ea typeface="Josefin Sans"/>
                <a:cs typeface="Josefin Sans"/>
                <a:sym typeface="Josefin Sans"/>
              </a:rPr>
              <a:t>Bookbug sessions</a:t>
            </a:r>
            <a:endParaRPr/>
          </a:p>
          <a:p>
            <a:pPr marL="571500" marR="0" lvl="1" indent="-215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1" i="0" u="none" strike="noStrike" cap="none">
              <a:solidFill>
                <a:srgbClr val="947787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85725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47787"/>
              </a:buClr>
              <a:buSzPts val="2000"/>
              <a:buFont typeface="Noto Sans Symbols"/>
              <a:buChar char="❖"/>
            </a:pPr>
            <a:r>
              <a:rPr lang="en-US" sz="2000" b="1" i="0" u="none" strike="noStrike" cap="none">
                <a:solidFill>
                  <a:srgbClr val="947787"/>
                </a:solidFill>
                <a:latin typeface="Josefin Sans"/>
                <a:ea typeface="Josefin Sans"/>
                <a:cs typeface="Josefin Sans"/>
                <a:sym typeface="Josefin Sans"/>
              </a:rPr>
              <a:t>Weekly crafting drop in - Caledonian Crafters </a:t>
            </a:r>
            <a:endParaRPr sz="2000" b="1" i="0" u="none" strike="noStrike" cap="none">
              <a:solidFill>
                <a:srgbClr val="947787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857250" marR="0" lvl="1" indent="-215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1" i="0" u="none" strike="noStrike" cap="none">
              <a:solidFill>
                <a:srgbClr val="947787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85725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47787"/>
              </a:buClr>
              <a:buSzPts val="2000"/>
              <a:buFont typeface="Noto Sans Symbols"/>
              <a:buChar char="❖"/>
            </a:pPr>
            <a:r>
              <a:rPr lang="en-US" sz="2000" b="1" i="0" u="none" strike="noStrike" cap="none">
                <a:solidFill>
                  <a:srgbClr val="947787"/>
                </a:solidFill>
                <a:latin typeface="Josefin Sans"/>
                <a:ea typeface="Josefin Sans"/>
                <a:cs typeface="Josefin Sans"/>
                <a:sym typeface="Josefin Sans"/>
              </a:rPr>
              <a:t>Creative Writing group</a:t>
            </a:r>
            <a:endParaRPr/>
          </a:p>
          <a:p>
            <a:pPr marL="857250" marR="0" lvl="1" indent="-215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1" i="0" u="none" strike="noStrike" cap="none">
              <a:solidFill>
                <a:srgbClr val="947787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5715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47787"/>
              </a:buClr>
              <a:buSzPts val="2000"/>
              <a:buFont typeface="Noto Sans Symbols"/>
              <a:buChar char="❖"/>
            </a:pPr>
            <a:r>
              <a:rPr lang="en-US" sz="2000" b="1" i="0" u="none" strike="noStrike" cap="none">
                <a:solidFill>
                  <a:srgbClr val="947787"/>
                </a:solidFill>
                <a:latin typeface="Josefin Sans"/>
                <a:ea typeface="Josefin Sans"/>
                <a:cs typeface="Josefin Sans"/>
                <a:sym typeface="Josefin Sans"/>
              </a:rPr>
              <a:t>​Themed events with book displays </a:t>
            </a:r>
            <a:endParaRPr sz="2000" b="1" i="0" u="none" strike="noStrike" cap="none">
              <a:solidFill>
                <a:srgbClr val="947787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742950" marR="0" lvl="1" indent="-101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94778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50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94778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50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94778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993979" y="425711"/>
            <a:ext cx="2503872" cy="2120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 descr="World Book night banner on the book shel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7529" y="450374"/>
            <a:ext cx="2120766" cy="232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 descr="Skull game displayed on wooden tab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24269" y="446546"/>
            <a:ext cx="2120766" cy="233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 flipH="1">
            <a:off x="7519012" y="2898521"/>
            <a:ext cx="1787753" cy="2120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" descr="jigsaws and wort the worry monster on wooden table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23809" y="2873360"/>
            <a:ext cx="2120766" cy="199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 descr="Welcome event celebration in Relax and Renew spa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28162" y="2823633"/>
            <a:ext cx="2451571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0014712" y="5099311"/>
            <a:ext cx="1835006" cy="155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5" descr="A table with books on i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52829" y="4980750"/>
            <a:ext cx="2415824" cy="180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 descr="A group of people sitting at a table playing card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28162" y="4933715"/>
            <a:ext cx="2453453" cy="1825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"/>
          <p:cNvSpPr/>
          <p:nvPr/>
        </p:nvSpPr>
        <p:spPr>
          <a:xfrm>
            <a:off x="-3048" y="1555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0" y="155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847754" y="5"/>
                </a:moveTo>
                <a:lnTo>
                  <a:pt x="3847754" y="4197373"/>
                </a:lnTo>
                <a:lnTo>
                  <a:pt x="4423416" y="4197373"/>
                </a:lnTo>
                <a:lnTo>
                  <a:pt x="4430942" y="4172627"/>
                </a:lnTo>
                <a:cubicBezTo>
                  <a:pt x="4453920" y="4128344"/>
                  <a:pt x="4509064" y="4095758"/>
                  <a:pt x="4570893" y="4067350"/>
                </a:cubicBezTo>
                <a:cubicBezTo>
                  <a:pt x="4731315" y="3997165"/>
                  <a:pt x="4908447" y="4013876"/>
                  <a:pt x="5082240" y="4000508"/>
                </a:cubicBezTo>
                <a:cubicBezTo>
                  <a:pt x="5312846" y="3970428"/>
                  <a:pt x="5533424" y="3900244"/>
                  <a:pt x="5767374" y="3903586"/>
                </a:cubicBezTo>
                <a:cubicBezTo>
                  <a:pt x="5987953" y="3833401"/>
                  <a:pt x="6231927" y="3910270"/>
                  <a:pt x="6455849" y="3820032"/>
                </a:cubicBezTo>
                <a:cubicBezTo>
                  <a:pt x="6683114" y="3820032"/>
                  <a:pt x="6913720" y="3820032"/>
                  <a:pt x="7144325" y="3820032"/>
                </a:cubicBezTo>
                <a:cubicBezTo>
                  <a:pt x="7211170" y="3823375"/>
                  <a:pt x="7274668" y="3823375"/>
                  <a:pt x="7341512" y="3826717"/>
                </a:cubicBezTo>
                <a:cubicBezTo>
                  <a:pt x="7341512" y="3826717"/>
                  <a:pt x="7344854" y="3826717"/>
                  <a:pt x="7344854" y="3826717"/>
                </a:cubicBezTo>
                <a:lnTo>
                  <a:pt x="7534641" y="3832816"/>
                </a:lnTo>
                <a:lnTo>
                  <a:pt x="7534641" y="5"/>
                </a:lnTo>
                <a:close/>
                <a:moveTo>
                  <a:pt x="3728859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7653538" y="1"/>
                </a:lnTo>
                <a:lnTo>
                  <a:pt x="7653538" y="3836633"/>
                </a:lnTo>
                <a:lnTo>
                  <a:pt x="7773901" y="3840500"/>
                </a:lnTo>
                <a:cubicBezTo>
                  <a:pt x="7916359" y="3845096"/>
                  <a:pt x="8058399" y="3850109"/>
                  <a:pt x="8200440" y="3856793"/>
                </a:cubicBezTo>
                <a:cubicBezTo>
                  <a:pt x="8307387" y="3856793"/>
                  <a:pt x="8410993" y="3860135"/>
                  <a:pt x="8517940" y="3860135"/>
                </a:cubicBezTo>
                <a:cubicBezTo>
                  <a:pt x="8745205" y="3876845"/>
                  <a:pt x="8975812" y="3886871"/>
                  <a:pt x="9206418" y="3863477"/>
                </a:cubicBezTo>
                <a:cubicBezTo>
                  <a:pt x="9437024" y="3883530"/>
                  <a:pt x="9660946" y="3870162"/>
                  <a:pt x="9891553" y="3850108"/>
                </a:cubicBezTo>
                <a:cubicBezTo>
                  <a:pt x="10125500" y="3873504"/>
                  <a:pt x="10356108" y="3840082"/>
                  <a:pt x="10586714" y="3810003"/>
                </a:cubicBezTo>
                <a:cubicBezTo>
                  <a:pt x="10817321" y="3823372"/>
                  <a:pt x="11047927" y="3823372"/>
                  <a:pt x="11271848" y="3756529"/>
                </a:cubicBezTo>
                <a:cubicBezTo>
                  <a:pt x="11442298" y="3830056"/>
                  <a:pt x="11525851" y="3589423"/>
                  <a:pt x="11709667" y="3636212"/>
                </a:cubicBezTo>
                <a:cubicBezTo>
                  <a:pt x="11893484" y="3686345"/>
                  <a:pt x="12023827" y="3495843"/>
                  <a:pt x="12184248" y="3429001"/>
                </a:cubicBezTo>
                <a:lnTo>
                  <a:pt x="12192000" y="3437173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857989"/>
                </a:lnTo>
                <a:lnTo>
                  <a:pt x="6542821" y="6857989"/>
                </a:lnTo>
                <a:lnTo>
                  <a:pt x="6553813" y="6856417"/>
                </a:lnTo>
                <a:cubicBezTo>
                  <a:pt x="6636844" y="6844080"/>
                  <a:pt x="6761651" y="6822931"/>
                  <a:pt x="6836849" y="6797865"/>
                </a:cubicBezTo>
                <a:cubicBezTo>
                  <a:pt x="6663059" y="6794522"/>
                  <a:pt x="5977924" y="6667523"/>
                  <a:pt x="5951187" y="6644126"/>
                </a:cubicBezTo>
                <a:cubicBezTo>
                  <a:pt x="5964556" y="6637442"/>
                  <a:pt x="5984611" y="6630759"/>
                  <a:pt x="6001320" y="6624073"/>
                </a:cubicBezTo>
                <a:cubicBezTo>
                  <a:pt x="5964556" y="6604022"/>
                  <a:pt x="5934477" y="6580627"/>
                  <a:pt x="5904397" y="6543863"/>
                </a:cubicBezTo>
                <a:cubicBezTo>
                  <a:pt x="5807476" y="6420205"/>
                  <a:pt x="5643712" y="6463653"/>
                  <a:pt x="5506684" y="6416862"/>
                </a:cubicBezTo>
                <a:cubicBezTo>
                  <a:pt x="5593580" y="6156177"/>
                  <a:pt x="5824187" y="6253098"/>
                  <a:pt x="6001320" y="6202967"/>
                </a:cubicBezTo>
                <a:cubicBezTo>
                  <a:pt x="5536764" y="6049228"/>
                  <a:pt x="5627001" y="5969017"/>
                  <a:pt x="5443186" y="5912202"/>
                </a:cubicBezTo>
                <a:cubicBezTo>
                  <a:pt x="5212579" y="5842017"/>
                  <a:pt x="5159104" y="5842017"/>
                  <a:pt x="5159104" y="5842017"/>
                </a:cubicBezTo>
                <a:cubicBezTo>
                  <a:pt x="5429816" y="5628122"/>
                  <a:pt x="5754003" y="5858729"/>
                  <a:pt x="6094899" y="5477726"/>
                </a:cubicBezTo>
                <a:cubicBezTo>
                  <a:pt x="5767371" y="5424253"/>
                  <a:pt x="4788128" y="5397515"/>
                  <a:pt x="4577576" y="5297251"/>
                </a:cubicBezTo>
                <a:cubicBezTo>
                  <a:pt x="4657786" y="5334014"/>
                  <a:pt x="4664471" y="5223724"/>
                  <a:pt x="4701234" y="5223724"/>
                </a:cubicBezTo>
                <a:cubicBezTo>
                  <a:pt x="5012051" y="5220383"/>
                  <a:pt x="5329552" y="5283884"/>
                  <a:pt x="5643712" y="5243777"/>
                </a:cubicBezTo>
                <a:cubicBezTo>
                  <a:pt x="5700528" y="5240436"/>
                  <a:pt x="5790766" y="5270513"/>
                  <a:pt x="5800793" y="5186961"/>
                </a:cubicBezTo>
                <a:cubicBezTo>
                  <a:pt x="5810818" y="5083355"/>
                  <a:pt x="5693843" y="5106750"/>
                  <a:pt x="5643712" y="5096724"/>
                </a:cubicBezTo>
                <a:cubicBezTo>
                  <a:pt x="5439842" y="5063302"/>
                  <a:pt x="5239316" y="5049935"/>
                  <a:pt x="5032104" y="5029881"/>
                </a:cubicBezTo>
                <a:cubicBezTo>
                  <a:pt x="4945209" y="5019854"/>
                  <a:pt x="4838261" y="5039907"/>
                  <a:pt x="4871682" y="4879485"/>
                </a:cubicBezTo>
                <a:cubicBezTo>
                  <a:pt x="4844944" y="4725749"/>
                  <a:pt x="4684523" y="4779222"/>
                  <a:pt x="4600971" y="4705695"/>
                </a:cubicBezTo>
                <a:cubicBezTo>
                  <a:pt x="4641075" y="4618800"/>
                  <a:pt x="4754708" y="4678959"/>
                  <a:pt x="4788128" y="4561984"/>
                </a:cubicBezTo>
                <a:cubicBezTo>
                  <a:pt x="4627707" y="4598747"/>
                  <a:pt x="4644418" y="4344747"/>
                  <a:pt x="4483995" y="4348088"/>
                </a:cubicBezTo>
                <a:lnTo>
                  <a:pt x="4460097" y="4316252"/>
                </a:lnTo>
                <a:lnTo>
                  <a:pt x="0" y="4316252"/>
                </a:lnTo>
                <a:lnTo>
                  <a:pt x="0" y="4197368"/>
                </a:lnTo>
                <a:lnTo>
                  <a:pt x="3728859" y="4197368"/>
                </a:ln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6"/>
          <p:cNvSpPr txBox="1"/>
          <p:nvPr/>
        </p:nvSpPr>
        <p:spPr>
          <a:xfrm>
            <a:off x="7115057" y="4713364"/>
            <a:ext cx="6398156" cy="2183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What's happening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in Relax &amp; Renew?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7F5E7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1116360" y="4190241"/>
            <a:ext cx="2442834" cy="2897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 descr="A screenshot of a compu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406" y="182806"/>
            <a:ext cx="3484517" cy="3812818"/>
          </a:xfrm>
          <a:prstGeom prst="rect">
            <a:avLst/>
          </a:prstGeom>
          <a:noFill/>
          <a:ln w="12700" cap="flat" cmpd="sng">
            <a:solidFill>
              <a:srgbClr val="FDB89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4" name="Google Shape;174;p6" descr="Wort the Worry monster on a wooden table"/>
          <p:cNvPicPr preferRelativeResize="0"/>
          <p:nvPr/>
        </p:nvPicPr>
        <p:blipFill rotWithShape="1">
          <a:blip r:embed="rId5">
            <a:alphaModFix/>
          </a:blip>
          <a:srcRect l="-1235" t="-256" r="823" b="14396"/>
          <a:stretch/>
        </p:blipFill>
        <p:spPr>
          <a:xfrm>
            <a:off x="4257342" y="2408382"/>
            <a:ext cx="2653996" cy="3094263"/>
          </a:xfrm>
          <a:prstGeom prst="rect">
            <a:avLst/>
          </a:prstGeom>
          <a:noFill/>
          <a:ln w="12700" cap="flat" cmpd="sng">
            <a:solidFill>
              <a:srgbClr val="FDB89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5" name="Google Shape;175;p6" descr="A white board with writing on i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43873" y="186579"/>
            <a:ext cx="4156910" cy="3368597"/>
          </a:xfrm>
          <a:prstGeom prst="rect">
            <a:avLst/>
          </a:prstGeom>
          <a:noFill/>
          <a:ln w="9525" cap="flat" cmpd="sng">
            <a:solidFill>
              <a:srgbClr val="FAAF5A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6" name="Google Shape;176;p6" descr="A screenshot of a websit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10377" y="241353"/>
            <a:ext cx="3556509" cy="2014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489184">
            <a:off x="-1161694" y="-781010"/>
            <a:ext cx="2710739" cy="229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951750">
            <a:off x="10574742" y="5590583"/>
            <a:ext cx="2710739" cy="229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899984" flipH="1">
            <a:off x="10123976" y="-677574"/>
            <a:ext cx="2513104" cy="2978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968849" flipH="1">
            <a:off x="-1016724" y="4682753"/>
            <a:ext cx="2513104" cy="297889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7"/>
          <p:cNvSpPr/>
          <p:nvPr/>
        </p:nvSpPr>
        <p:spPr>
          <a:xfrm>
            <a:off x="635000" y="3353621"/>
            <a:ext cx="2626801" cy="2464038"/>
          </a:xfrm>
          <a:custGeom>
            <a:avLst/>
            <a:gdLst/>
            <a:ahLst/>
            <a:cxnLst/>
            <a:rect l="l" t="t" r="r" b="b"/>
            <a:pathLst>
              <a:path w="1282094" h="1202652" extrusionOk="0">
                <a:moveTo>
                  <a:pt x="1157634" y="1202652"/>
                </a:moveTo>
                <a:lnTo>
                  <a:pt x="124460" y="1202652"/>
                </a:lnTo>
                <a:cubicBezTo>
                  <a:pt x="55880" y="1202652"/>
                  <a:pt x="0" y="1146772"/>
                  <a:pt x="0" y="107819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157634" y="0"/>
                </a:lnTo>
                <a:cubicBezTo>
                  <a:pt x="1226214" y="0"/>
                  <a:pt x="1282094" y="55880"/>
                  <a:pt x="1282094" y="124460"/>
                </a:cubicBezTo>
                <a:lnTo>
                  <a:pt x="1282094" y="1078193"/>
                </a:lnTo>
                <a:cubicBezTo>
                  <a:pt x="1282094" y="1146772"/>
                  <a:pt x="1226214" y="1202652"/>
                  <a:pt x="1157634" y="1202652"/>
                </a:cubicBezTo>
                <a:close/>
              </a:path>
            </a:pathLst>
          </a:custGeom>
          <a:solidFill>
            <a:srgbClr val="9477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7"/>
          <p:cNvSpPr/>
          <p:nvPr/>
        </p:nvSpPr>
        <p:spPr>
          <a:xfrm>
            <a:off x="6202469" y="3353621"/>
            <a:ext cx="2626801" cy="2464038"/>
          </a:xfrm>
          <a:custGeom>
            <a:avLst/>
            <a:gdLst/>
            <a:ahLst/>
            <a:cxnLst/>
            <a:rect l="l" t="t" r="r" b="b"/>
            <a:pathLst>
              <a:path w="1282094" h="1202652" extrusionOk="0">
                <a:moveTo>
                  <a:pt x="1157634" y="1202652"/>
                </a:moveTo>
                <a:lnTo>
                  <a:pt x="124460" y="1202652"/>
                </a:lnTo>
                <a:cubicBezTo>
                  <a:pt x="55880" y="1202652"/>
                  <a:pt x="0" y="1146772"/>
                  <a:pt x="0" y="107819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157634" y="0"/>
                </a:lnTo>
                <a:cubicBezTo>
                  <a:pt x="1226214" y="0"/>
                  <a:pt x="1282094" y="55880"/>
                  <a:pt x="1282094" y="124460"/>
                </a:cubicBezTo>
                <a:lnTo>
                  <a:pt x="1282094" y="1078193"/>
                </a:lnTo>
                <a:cubicBezTo>
                  <a:pt x="1282094" y="1146772"/>
                  <a:pt x="1226214" y="1202652"/>
                  <a:pt x="1157634" y="1202652"/>
                </a:cubicBezTo>
                <a:close/>
              </a:path>
            </a:pathLst>
          </a:custGeom>
          <a:solidFill>
            <a:srgbClr val="9477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"/>
          <p:cNvSpPr/>
          <p:nvPr/>
        </p:nvSpPr>
        <p:spPr>
          <a:xfrm>
            <a:off x="3418399" y="3353621"/>
            <a:ext cx="2626801" cy="2464038"/>
          </a:xfrm>
          <a:custGeom>
            <a:avLst/>
            <a:gdLst/>
            <a:ahLst/>
            <a:cxnLst/>
            <a:rect l="l" t="t" r="r" b="b"/>
            <a:pathLst>
              <a:path w="1282094" h="1202652" extrusionOk="0">
                <a:moveTo>
                  <a:pt x="1157634" y="1202652"/>
                </a:moveTo>
                <a:lnTo>
                  <a:pt x="124460" y="1202652"/>
                </a:lnTo>
                <a:cubicBezTo>
                  <a:pt x="55880" y="1202652"/>
                  <a:pt x="0" y="1146772"/>
                  <a:pt x="0" y="107819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157634" y="0"/>
                </a:lnTo>
                <a:cubicBezTo>
                  <a:pt x="1226214" y="0"/>
                  <a:pt x="1282094" y="55880"/>
                  <a:pt x="1282094" y="124460"/>
                </a:cubicBezTo>
                <a:lnTo>
                  <a:pt x="1282094" y="1078193"/>
                </a:lnTo>
                <a:cubicBezTo>
                  <a:pt x="1282094" y="1146772"/>
                  <a:pt x="1226214" y="1202652"/>
                  <a:pt x="1157634" y="1202652"/>
                </a:cubicBezTo>
                <a:close/>
              </a:path>
            </a:pathLst>
          </a:custGeom>
          <a:solidFill>
            <a:srgbClr val="9477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7"/>
          <p:cNvSpPr/>
          <p:nvPr/>
        </p:nvSpPr>
        <p:spPr>
          <a:xfrm>
            <a:off x="9008801" y="3353621"/>
            <a:ext cx="2592903" cy="2464038"/>
          </a:xfrm>
          <a:custGeom>
            <a:avLst/>
            <a:gdLst/>
            <a:ahLst/>
            <a:cxnLst/>
            <a:rect l="l" t="t" r="r" b="b"/>
            <a:pathLst>
              <a:path w="1265549" h="1202652" extrusionOk="0">
                <a:moveTo>
                  <a:pt x="1141089" y="1202652"/>
                </a:moveTo>
                <a:lnTo>
                  <a:pt x="124460" y="1202652"/>
                </a:lnTo>
                <a:cubicBezTo>
                  <a:pt x="55880" y="1202652"/>
                  <a:pt x="0" y="1146772"/>
                  <a:pt x="0" y="107819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141089" y="0"/>
                </a:lnTo>
                <a:cubicBezTo>
                  <a:pt x="1209669" y="0"/>
                  <a:pt x="1265549" y="55880"/>
                  <a:pt x="1265549" y="124460"/>
                </a:cubicBezTo>
                <a:lnTo>
                  <a:pt x="1265549" y="1078193"/>
                </a:lnTo>
                <a:cubicBezTo>
                  <a:pt x="1265549" y="1146772"/>
                  <a:pt x="1209669" y="1202652"/>
                  <a:pt x="1141089" y="1202652"/>
                </a:cubicBezTo>
                <a:close/>
              </a:path>
            </a:pathLst>
          </a:custGeom>
          <a:solidFill>
            <a:srgbClr val="9477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7"/>
          <p:cNvSpPr/>
          <p:nvPr/>
        </p:nvSpPr>
        <p:spPr>
          <a:xfrm>
            <a:off x="1365257" y="2373841"/>
            <a:ext cx="1102786" cy="1107729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B8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4098665" y="2338908"/>
            <a:ext cx="1102786" cy="1107729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B8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"/>
          <p:cNvSpPr/>
          <p:nvPr/>
        </p:nvSpPr>
        <p:spPr>
          <a:xfrm>
            <a:off x="6957872" y="2316336"/>
            <a:ext cx="1102786" cy="1107729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B8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"/>
          <p:cNvSpPr/>
          <p:nvPr/>
        </p:nvSpPr>
        <p:spPr>
          <a:xfrm>
            <a:off x="9753859" y="2316336"/>
            <a:ext cx="1102786" cy="1107729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B8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9340" y="2478503"/>
            <a:ext cx="674621" cy="898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53820" y="2478503"/>
            <a:ext cx="502866" cy="801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55897" y="2553115"/>
            <a:ext cx="788322" cy="65215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7"/>
          <p:cNvSpPr txBox="1"/>
          <p:nvPr/>
        </p:nvSpPr>
        <p:spPr>
          <a:xfrm>
            <a:off x="784576" y="3481572"/>
            <a:ext cx="2249700" cy="22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Contacted others in the sector who already had wellbeing collections to discuss their resources</a:t>
            </a:r>
            <a:endParaRPr/>
          </a:p>
        </p:txBody>
      </p:sp>
      <p:sp>
        <p:nvSpPr>
          <p:cNvPr id="197" name="Google Shape;197;p7"/>
          <p:cNvSpPr txBox="1"/>
          <p:nvPr/>
        </p:nvSpPr>
        <p:spPr>
          <a:xfrm>
            <a:off x="6446994" y="3574289"/>
            <a:ext cx="2160000" cy="22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Reviewed resources we already had in the library to see if they'd be better suited in the new collection</a:t>
            </a:r>
            <a:endParaRPr/>
          </a:p>
        </p:txBody>
      </p:sp>
      <p:sp>
        <p:nvSpPr>
          <p:cNvPr id="198" name="Google Shape;198;p7"/>
          <p:cNvSpPr txBox="1"/>
          <p:nvPr/>
        </p:nvSpPr>
        <p:spPr>
          <a:xfrm>
            <a:off x="3580313" y="3709590"/>
            <a:ext cx="2303644" cy="177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Collaborated with colleagues in our Student Wellbeing team to identify key titles</a:t>
            </a:r>
            <a:endParaRPr/>
          </a:p>
        </p:txBody>
      </p:sp>
      <p:sp>
        <p:nvSpPr>
          <p:cNvPr id="199" name="Google Shape;199;p7"/>
          <p:cNvSpPr txBox="1"/>
          <p:nvPr/>
        </p:nvSpPr>
        <p:spPr>
          <a:xfrm>
            <a:off x="9190341" y="3574296"/>
            <a:ext cx="2316000" cy="24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6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Gathered feedback from users via social media and padlets and suggestions from library staff </a:t>
            </a:r>
            <a:endParaRPr sz="1300"/>
          </a:p>
          <a:p>
            <a:pPr marL="0" marR="0" lvl="0" indent="0" algn="ctr" rtl="0">
              <a:lnSpc>
                <a:spcPct val="11747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66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58726" y="2639136"/>
            <a:ext cx="914285" cy="46213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7"/>
          <p:cNvSpPr txBox="1"/>
          <p:nvPr/>
        </p:nvSpPr>
        <p:spPr>
          <a:xfrm>
            <a:off x="-2320339" y="599966"/>
            <a:ext cx="10293350" cy="85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Wellbeing Collection​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"/>
          <p:cNvSpPr txBox="1"/>
          <p:nvPr/>
        </p:nvSpPr>
        <p:spPr>
          <a:xfrm>
            <a:off x="1212850" y="70626"/>
            <a:ext cx="10293350" cy="89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652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Collection Development</a:t>
            </a:r>
            <a:endParaRPr/>
          </a:p>
        </p:txBody>
      </p:sp>
      <p:pic>
        <p:nvPicPr>
          <p:cNvPr id="208" name="Google Shape;20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60000">
            <a:off x="11432269" y="3145297"/>
            <a:ext cx="3602143" cy="426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39034" flipH="1">
            <a:off x="8108919" y="4430293"/>
            <a:ext cx="2963389" cy="35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475257">
            <a:off x="-576900" y="5752353"/>
            <a:ext cx="1900975" cy="161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475257">
            <a:off x="-1201372" y="-743608"/>
            <a:ext cx="2710739" cy="229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0594" y="2049336"/>
            <a:ext cx="674621" cy="898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7679" y="333704"/>
            <a:ext cx="3648779" cy="6348248"/>
          </a:xfrm>
          <a:prstGeom prst="rect">
            <a:avLst/>
          </a:prstGeom>
          <a:noFill/>
          <a:ln w="9525" cap="flat" cmpd="sng">
            <a:solidFill>
              <a:srgbClr val="7F5E7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4" name="Google Shape;214;p8" descr="A picture containing text, dog, indoor, whit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87318" y="905595"/>
            <a:ext cx="2887718" cy="3389949"/>
          </a:xfrm>
          <a:prstGeom prst="rect">
            <a:avLst/>
          </a:prstGeom>
          <a:noFill/>
          <a:ln w="9525" cap="flat" cmpd="sng">
            <a:solidFill>
              <a:srgbClr val="7F5E7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5" name="Google Shape;215;p8" descr="Text, websit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99435" y="1029145"/>
            <a:ext cx="4661337" cy="2940764"/>
          </a:xfrm>
          <a:prstGeom prst="rect">
            <a:avLst/>
          </a:prstGeom>
          <a:noFill/>
          <a:ln w="9525" cap="flat" cmpd="sng">
            <a:solidFill>
              <a:srgbClr val="7F5E7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6" name="Google Shape;216;p8" descr="A screenshot of a book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8" r="20233" b="574"/>
          <a:stretch/>
        </p:blipFill>
        <p:spPr>
          <a:xfrm>
            <a:off x="7192946" y="4127349"/>
            <a:ext cx="4803897" cy="2547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8" descr="A qr code on a blue background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11650" y="4372360"/>
            <a:ext cx="2425700" cy="244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475257">
            <a:off x="-1201372" y="-743608"/>
            <a:ext cx="2710739" cy="2297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9"/>
          <p:cNvSpPr txBox="1"/>
          <p:nvPr/>
        </p:nvSpPr>
        <p:spPr>
          <a:xfrm>
            <a:off x="1067173" y="294744"/>
            <a:ext cx="10293350" cy="939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52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7F5E70"/>
                </a:solidFill>
                <a:latin typeface="Josefin Sans"/>
                <a:ea typeface="Josefin Sans"/>
                <a:cs typeface="Josefin Sans"/>
                <a:sym typeface="Josefin Sans"/>
              </a:rPr>
              <a:t>IWD 2023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360000">
            <a:off x="11432269" y="3145297"/>
            <a:ext cx="3602143" cy="426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039034" flipH="1">
            <a:off x="8108919" y="4430293"/>
            <a:ext cx="2963389" cy="35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475257">
            <a:off x="-576900" y="5752353"/>
            <a:ext cx="1900975" cy="161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0594" y="2049336"/>
            <a:ext cx="674621" cy="898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9" descr="A picture containing text, indoor, different, variou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2047" y="1581967"/>
            <a:ext cx="5925670" cy="4489682"/>
          </a:xfrm>
          <a:prstGeom prst="rect">
            <a:avLst/>
          </a:prstGeom>
          <a:noFill/>
          <a:ln w="9525" cap="flat" cmpd="sng">
            <a:solidFill>
              <a:srgbClr val="7F5E7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0" name="Google Shape;230;p9" descr="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507" r="265" b="15140"/>
          <a:stretch/>
        </p:blipFill>
        <p:spPr>
          <a:xfrm>
            <a:off x="6663018" y="164054"/>
            <a:ext cx="4222383" cy="2699607"/>
          </a:xfrm>
          <a:prstGeom prst="rect">
            <a:avLst/>
          </a:prstGeom>
          <a:noFill/>
          <a:ln w="9525" cap="flat" cmpd="sng">
            <a:solidFill>
              <a:srgbClr val="7F5E7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1" name="Google Shape;231;p9" descr="Text, whiteboard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69724" y="2945838"/>
            <a:ext cx="3236258" cy="3566090"/>
          </a:xfrm>
          <a:prstGeom prst="rect">
            <a:avLst/>
          </a:prstGeom>
          <a:noFill/>
          <a:ln w="9525" cap="flat" cmpd="sng">
            <a:solidFill>
              <a:srgbClr val="7F5E7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2" name="Google Shape;232;p9" descr="A picture containing indoor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49252" y="3038559"/>
            <a:ext cx="2272553" cy="3201352"/>
          </a:xfrm>
          <a:prstGeom prst="rect">
            <a:avLst/>
          </a:prstGeom>
          <a:noFill/>
          <a:ln w="9525" cap="flat" cmpd="sng">
            <a:solidFill>
              <a:srgbClr val="7F5E7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761</Words>
  <Application>Microsoft Office PowerPoint</Application>
  <PresentationFormat>Widescreen</PresentationFormat>
  <Paragraphs>124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Noto Sans Symbols</vt:lpstr>
      <vt:lpstr>Arial</vt:lpstr>
      <vt:lpstr>Calibri</vt:lpstr>
      <vt:lpstr>Josefin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Loughran, Helen</cp:lastModifiedBy>
  <cp:revision>1</cp:revision>
  <dcterms:created xsi:type="dcterms:W3CDTF">2023-03-16T11:54:45Z</dcterms:created>
  <dcterms:modified xsi:type="dcterms:W3CDTF">2023-11-29T07:04:02Z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0x0101005DEA54B54F351A41BE122C4F95BBB807</vt:lpwstr>
  </property>
  <property fmtid="{D5CDD505-2E9C-101B-9397-08002B2CF9AE}" pid="3" name="MediaServiceImageTags">
    <vt:lpwstr/>
  </property>
</Properties>
</file>