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57" r:id="rId5"/>
    <p:sldId id="258" r:id="rId6"/>
    <p:sldId id="264" r:id="rId7"/>
    <p:sldId id="266" r:id="rId8"/>
    <p:sldId id="261" r:id="rId9"/>
    <p:sldId id="265" r:id="rId10"/>
    <p:sldId id="26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4A45"/>
    <a:srgbClr val="579F99"/>
    <a:srgbClr val="91CAA7"/>
    <a:srgbClr val="E8B81F"/>
    <a:srgbClr val="F1EFE8"/>
    <a:srgbClr val="DEDCCD"/>
    <a:srgbClr val="C1BCA7"/>
    <a:srgbClr val="0A2A31"/>
    <a:srgbClr val="B50E20"/>
    <a:srgbClr val="2833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79977" autoAdjust="0"/>
  </p:normalViewPr>
  <p:slideViewPr>
    <p:cSldViewPr snapToGrid="0" snapToObjects="1">
      <p:cViewPr>
        <p:scale>
          <a:sx n="93" d="100"/>
          <a:sy n="93" d="100"/>
        </p:scale>
        <p:origin x="2130" y="-120"/>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snapToObjects="1">
      <p:cViewPr>
        <p:scale>
          <a:sx n="80" d="100"/>
          <a:sy n="80" d="100"/>
        </p:scale>
        <p:origin x="2064"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D2EE4-054A-4CC3-80B9-FFDDFFC7E0FD}" type="datetimeFigureOut">
              <a:rPr lang="en-GB" smtClean="0"/>
              <a:t>16/11/2022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EDF43-4A55-488F-A9FF-77AD901E09C1}" type="slidenum">
              <a:rPr lang="en-GB" smtClean="0"/>
              <a:t>‹#›</a:t>
            </a:fld>
            <a:endParaRPr lang="en-GB"/>
          </a:p>
        </p:txBody>
      </p:sp>
    </p:spTree>
    <p:extLst>
      <p:ext uri="{BB962C8B-B14F-4D97-AF65-F5344CB8AC3E}">
        <p14:creationId xmlns:p14="http://schemas.microsoft.com/office/powerpoint/2010/main" val="3768120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t>(Sara) </a:t>
            </a:r>
          </a:p>
          <a:p>
            <a:endParaRPr lang="en-GB"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Hello, thank you for having us at the conference. My name is Sara Wadee and this is my colleague Rosie Napier. We are both team leaders in the frontline Library Services team which manages customer services and circulation support at the University of Salford.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Today, we will be talking about our recent experience of recruiting students to help support students. Our presentation will briefly take you through the aims, implementation, management and impact of creating these recruitment opportunities. We’ll also be sharing our top tips and what we learnt along the way.</a:t>
            </a:r>
          </a:p>
        </p:txBody>
      </p:sp>
      <p:sp>
        <p:nvSpPr>
          <p:cNvPr id="4" name="Slide Number Placeholder 3"/>
          <p:cNvSpPr>
            <a:spLocks noGrp="1"/>
          </p:cNvSpPr>
          <p:nvPr>
            <p:ph type="sldNum" sz="quarter" idx="5"/>
          </p:nvPr>
        </p:nvSpPr>
        <p:spPr/>
        <p:txBody>
          <a:bodyPr/>
          <a:lstStyle/>
          <a:p>
            <a:fld id="{F6DEDF43-4A55-488F-A9FF-77AD901E09C1}" type="slidenum">
              <a:rPr lang="en-GB" smtClean="0"/>
              <a:t>1</a:t>
            </a:fld>
            <a:endParaRPr lang="en-GB"/>
          </a:p>
        </p:txBody>
      </p:sp>
    </p:spTree>
    <p:extLst>
      <p:ext uri="{BB962C8B-B14F-4D97-AF65-F5344CB8AC3E}">
        <p14:creationId xmlns:p14="http://schemas.microsoft.com/office/powerpoint/2010/main" val="3011813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To start off, we thought we would explain a little about the context of how and why we embarked on this journey. There were some institutional factors which shaped the direction of our work, as well as some departmental goals which we thought we could also achieve at the same time. </a:t>
            </a:r>
          </a:p>
          <a:p>
            <a:endParaRPr lang="en-GB" sz="1800" dirty="0"/>
          </a:p>
          <a:p>
            <a:pPr marL="171450" indent="-171450">
              <a:buFontTx/>
              <a:buChar char="-"/>
            </a:pPr>
            <a:r>
              <a:rPr lang="en-GB" sz="1800" dirty="0"/>
              <a:t>One of the institution elements that pushed us in this direction that we went, was a strategic strand of work of the university called ‘Enabling Student Success’. This focussed on providing an excellent experience across all areas and touchpoints and help improve the retention and progression as well as increase the employability of our students. Therefore, creating more student recruitment opportunities within Library Services was an achievable and practicable way of providing employment, as well as hopefully providing a new and empathetic way to support other students, by basically employing people who knew them best. Having paid student opportunities within the library, was something we anecdotally knew would be popular, as we always had students asking for jobs – something which I’m sure happens at our institutions! </a:t>
            </a:r>
          </a:p>
          <a:p>
            <a:pPr marL="0" indent="0">
              <a:buFontTx/>
              <a:buNone/>
            </a:pPr>
            <a:endParaRPr lang="en-GB" sz="1800" dirty="0"/>
          </a:p>
          <a:p>
            <a:pPr marL="0" indent="0">
              <a:buFontTx/>
              <a:buNone/>
            </a:pPr>
            <a:r>
              <a:rPr lang="en-GB" sz="1800" dirty="0"/>
              <a:t>Once we identified what we wanted to do, we considered how we could intertwine this with existing department work and focus, to ensure this project was valuable to us on differing levels. </a:t>
            </a:r>
          </a:p>
          <a:p>
            <a:pPr marL="171450" indent="-171450">
              <a:buFontTx/>
              <a:buChar char="-"/>
            </a:pPr>
            <a:r>
              <a:rPr lang="en-GB" sz="1800" dirty="0"/>
              <a:t>We had been through significant recruitment in permanent positions over the previous year, we still recognised that our teams were not diverse enough. Alongside reviewing recruitment practises, we also recognised that our student population was diverse, and therefore hopefully recruiting directly from this pool directly would increase the diversity of our team. Although we we realised this was not be a complete solution, we hoped it would be a building block in that journey. </a:t>
            </a:r>
          </a:p>
          <a:p>
            <a:pPr marL="171450" indent="-171450">
              <a:buFontTx/>
              <a:buChar char="-"/>
            </a:pPr>
            <a:r>
              <a:rPr lang="en-GB" sz="1800" dirty="0"/>
              <a:t>And finally, we wanted this project to support our existing team in helping them engage and build proactive positive relationships with library users, which was something we were moving towards in our service over recent years, and aspects of this recruitment work would be a vehicle in allowing our team to do this. </a:t>
            </a:r>
          </a:p>
          <a:p>
            <a:pPr marL="171450" indent="-171450">
              <a:buFontTx/>
              <a:buChar char="-"/>
            </a:pPr>
            <a:endParaRPr lang="en-GB" sz="1800" dirty="0"/>
          </a:p>
          <a:p>
            <a:pPr marL="0" indent="0">
              <a:buFontTx/>
              <a:buNone/>
            </a:pPr>
            <a:r>
              <a:rPr lang="en-GB" sz="1800" dirty="0"/>
              <a:t>So those were the overall aims of our project, and I’ll talk next a little about the steps we took in setting up and planning the recruitment.</a:t>
            </a:r>
          </a:p>
        </p:txBody>
      </p:sp>
      <p:sp>
        <p:nvSpPr>
          <p:cNvPr id="4" name="Slide Number Placeholder 3"/>
          <p:cNvSpPr>
            <a:spLocks noGrp="1"/>
          </p:cNvSpPr>
          <p:nvPr>
            <p:ph type="sldNum" sz="quarter" idx="5"/>
          </p:nvPr>
        </p:nvSpPr>
        <p:spPr/>
        <p:txBody>
          <a:bodyPr/>
          <a:lstStyle/>
          <a:p>
            <a:fld id="{F6DEDF43-4A55-488F-A9FF-77AD901E09C1}" type="slidenum">
              <a:rPr lang="en-GB" smtClean="0"/>
              <a:t>2</a:t>
            </a:fld>
            <a:endParaRPr lang="en-GB"/>
          </a:p>
        </p:txBody>
      </p:sp>
    </p:spTree>
    <p:extLst>
      <p:ext uri="{BB962C8B-B14F-4D97-AF65-F5344CB8AC3E}">
        <p14:creationId xmlns:p14="http://schemas.microsoft.com/office/powerpoint/2010/main" val="327731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So, in planning what we would do, there were four clear steps that we took:</a:t>
            </a:r>
          </a:p>
          <a:p>
            <a:pPr marL="0" indent="0">
              <a:buFontTx/>
              <a:buNone/>
            </a:pP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t>Step 1 – We considered how best to employ students, we had the options of fixed term roles through our official University portals. On reflection we did not feel that this was the best move to employ students as the formal application process could be daunting for a first job or library role. We settled on providing roles through our Unitemps service as this offered more flexibility for the students as ultimately this role had to be a viable proposition for our students, suitable to their lives and studies, whilst also being suitable for our service. </a:t>
            </a:r>
          </a:p>
          <a:p>
            <a:pPr marL="171450" indent="-171450">
              <a:buFontTx/>
              <a:buChar char="-"/>
            </a:pPr>
            <a:r>
              <a:rPr lang="en-GB" sz="1200" dirty="0"/>
              <a:t>Step 2 – How could we get the word out? We had already identified that we wanted our staff to be heavily involved in the promotion of these roles, as we’ve already mentioned, therefore asking our team to proactively engage with students about the jobs was the main tool for promotion. We knew some of our team were apprehensive in being proactive with this, so by liaising with our Library communications team we created handy cards that our team could give out to students. These cards served a dual purpose as staff could use them as a talking point, and something to physically hand out, and we also let students use these as an application form, and fill them in quickly in lieu of a lengthier process! We also created attractive notice boards, with posters in our spaces, promoting the roles.</a:t>
            </a:r>
          </a:p>
          <a:p>
            <a:pPr marL="171450" indent="-171450">
              <a:buFontTx/>
              <a:buChar char="-"/>
            </a:pPr>
            <a:r>
              <a:rPr lang="en-GB" sz="1200" dirty="0"/>
              <a:t>2.A.- Further to the staff interactions we did identify that not all students felt comfortable engaging with staff directly, or may not use the library spaces as often, so we utilised social media, linking to a Microsoft forms application, which mirrored the card. You can see some of the examples here (point – at the back of the card, there was an availability checker)</a:t>
            </a:r>
          </a:p>
          <a:p>
            <a:pPr marL="171450" indent="-171450">
              <a:buFontTx/>
              <a:buChar char="-"/>
            </a:pPr>
            <a:r>
              <a:rPr lang="en-GB" sz="1200" dirty="0"/>
              <a:t>Step 3 – We were aware that some students may not have much experience of academic libraries, or even employment in general, so another thing was that we ensured that staff at all levels in Library Services, were briefed about the roles, and available to chat to interested candidates. By sharing experiences of the roles, providing insights into what we do and why we do it and doing so informally, we were able to put potential candidates at ease. This was an element which worked really well, and was utilised by some very keen candidates.</a:t>
            </a:r>
          </a:p>
          <a:p>
            <a:pPr marL="171450" indent="-171450">
              <a:buFontTx/>
              <a:buChar char="-"/>
            </a:pPr>
            <a:r>
              <a:rPr lang="en-GB" sz="1200" dirty="0"/>
              <a:t>Step 4 - We recognised the pressure of a formal interview, so created drop in interview session in a relaxed space and sent out an interview task with a real world scenario for our candidates to talk through. We felt that giving students the flexibility of when the interview took place instead of booking them in for a named slot, would give them options for when they felt comfortable and able to interview. </a:t>
            </a:r>
          </a:p>
          <a:p>
            <a:pPr marL="0" indent="0">
              <a:buFontTx/>
              <a:buNone/>
            </a:pPr>
            <a:endParaRPr lang="en-GB" sz="1200" dirty="0"/>
          </a:p>
          <a:p>
            <a:r>
              <a:rPr lang="en-GB" sz="1200" dirty="0"/>
              <a:t>These steps were used to find the candidates we would have joining our team. </a:t>
            </a:r>
          </a:p>
          <a:p>
            <a:pPr marL="171450" indent="-171450">
              <a:buFontTx/>
              <a:buChar char="-"/>
            </a:pPr>
            <a:endParaRPr lang="en-GB" dirty="0"/>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F6DEDF43-4A55-488F-A9FF-77AD901E09C1}" type="slidenum">
              <a:rPr lang="en-GB" smtClean="0"/>
              <a:t>3</a:t>
            </a:fld>
            <a:endParaRPr lang="en-GB"/>
          </a:p>
        </p:txBody>
      </p:sp>
    </p:spTree>
    <p:extLst>
      <p:ext uri="{BB962C8B-B14F-4D97-AF65-F5344CB8AC3E}">
        <p14:creationId xmlns:p14="http://schemas.microsoft.com/office/powerpoint/2010/main" val="4209393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Once in the role, we quickly saw some of the benefits of having students working with us, and a few of the challenges!</a:t>
            </a:r>
          </a:p>
          <a:p>
            <a:endParaRPr lang="en-GB" sz="1800" dirty="0"/>
          </a:p>
          <a:p>
            <a:r>
              <a:rPr lang="en-GB" sz="1800" dirty="0"/>
              <a:t>Students in role had lots of ideas about the library and the services we provided. We very deliberately wanted this input, so sought it out, although it did have to be coaxed out of a few of them. Along with our general student recruitment, this is the space where mystery shopping on our services was developed, and taken forward as an idea to use students to rate the level of service provided and areas of improvement needed. </a:t>
            </a:r>
          </a:p>
          <a:p>
            <a:endParaRPr lang="en-GB" sz="1800" dirty="0"/>
          </a:p>
          <a:p>
            <a:r>
              <a:rPr lang="en-GB" sz="1800" dirty="0"/>
              <a:t>Additionally, as expected, our recruits had some really great insights about being a student, which we encouraged to be shared with their colleagues to increase awareness and understanding. Conversely, our staff and us as team leaders, were able to share our experiences and expectations of the workplace environment with student workers.. Student workers were also extremely enthusiastic and keen to learn a lot about libraries and providing customer service, circulation and library support. This enthusiasm was definitely welcome and served the students well in carrying out their roles and obviously into their future studies and careers.</a:t>
            </a:r>
          </a:p>
          <a:p>
            <a:endParaRPr lang="en-GB" sz="1800" dirty="0"/>
          </a:p>
          <a:p>
            <a:r>
              <a:rPr lang="en-GB" sz="1800" dirty="0"/>
              <a:t>One challenge which we became aware of throughout this process, was the expectations of our recruits, whilst working amongst their peers. We hadn’t explicitly foreseen the challenge this might pose, as students were often working, studying, spending time with friends all in the same library environment, albeit not at the same time, and we did have to support students throughout their role with specific instances of this. </a:t>
            </a:r>
          </a:p>
          <a:p>
            <a:endParaRPr lang="en-GB" sz="1800" dirty="0"/>
          </a:p>
          <a:p>
            <a:r>
              <a:rPr lang="en-GB" sz="1800" dirty="0"/>
              <a:t>This brings us onto, some top tips and </a:t>
            </a:r>
            <a:r>
              <a:rPr lang="en-GB" sz="1800" dirty="0" err="1"/>
              <a:t>practiclaties</a:t>
            </a:r>
            <a:r>
              <a:rPr lang="en-GB" sz="1800" dirty="0"/>
              <a:t> from us, if you were considering setting up a similar project in the future: </a:t>
            </a:r>
          </a:p>
          <a:p>
            <a:r>
              <a:rPr lang="en-GB" sz="1800" dirty="0"/>
              <a:t>. </a:t>
            </a:r>
          </a:p>
        </p:txBody>
      </p:sp>
      <p:sp>
        <p:nvSpPr>
          <p:cNvPr id="4" name="Slide Number Placeholder 3"/>
          <p:cNvSpPr>
            <a:spLocks noGrp="1"/>
          </p:cNvSpPr>
          <p:nvPr>
            <p:ph type="sldNum" sz="quarter" idx="5"/>
          </p:nvPr>
        </p:nvSpPr>
        <p:spPr/>
        <p:txBody>
          <a:bodyPr/>
          <a:lstStyle/>
          <a:p>
            <a:fld id="{F6DEDF43-4A55-488F-A9FF-77AD901E09C1}" type="slidenum">
              <a:rPr lang="en-GB" smtClean="0"/>
              <a:t>4</a:t>
            </a:fld>
            <a:endParaRPr lang="en-GB"/>
          </a:p>
        </p:txBody>
      </p:sp>
    </p:spTree>
    <p:extLst>
      <p:ext uri="{BB962C8B-B14F-4D97-AF65-F5344CB8AC3E}">
        <p14:creationId xmlns:p14="http://schemas.microsoft.com/office/powerpoint/2010/main" val="2463469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a:t>
            </a:r>
          </a:p>
          <a:p>
            <a:pPr marL="171450" indent="-171450">
              <a:buFontTx/>
              <a:buChar char="-"/>
            </a:pPr>
            <a:r>
              <a:rPr lang="en-GB" dirty="0"/>
              <a:t>Service need – Where are the gaps in your service and where would student colleagues fit in? What is the availability of any potential recruits and how does this map on to your existing service? We’ll be honest this was a challenge, as there was disparity in where our service gaps were and when students were available which we had to try and resolve. Ultimately we accepted that we may have some more staffing that was needed at certain points, but had to accept this as an outcome of what we were trying to achieve. We were also lucky that we had staffing FTE available to allocate to student recruitment, but understand this may not always be the case for everyone, so there need to be some consideration for budget or staff allocation. Further, we were asking students to do a role which corresponded to roles we already had, therefore, a lot of the training and support was already established for this, but you may need to consider creating a new or hybrid role, if none of your roles are appropriate. </a:t>
            </a:r>
          </a:p>
          <a:p>
            <a:pPr marL="171450" indent="-171450">
              <a:buFontTx/>
              <a:buChar char="-"/>
            </a:pPr>
            <a:r>
              <a:rPr lang="en-GB" dirty="0"/>
              <a:t>We’ve already talked about recruitment methods, but we do recommend considering different methods of promotion, advertising, applications and interviews. In our first round of student recruitment we found out quickly that having no formal application questions actually meant receiving hundreds of applications with very few methods of shortlisting! Students were clearly keen! Whilst we still did not want it to be a chore, balancing a short and appealing application process with having enough information to shortlist is key. </a:t>
            </a:r>
          </a:p>
          <a:p>
            <a:pPr marL="171450" indent="-171450">
              <a:buFontTx/>
              <a:buChar char="-"/>
            </a:pPr>
            <a:r>
              <a:rPr lang="en-GB" dirty="0"/>
              <a:t>Student working limitations – We’ll be honest, the student recruitment project was a steep learning curve for us. One small point we learnt was to check your institution’s guidelines and advice around student working. As with all recruitment we had to ensure we were complying with student visa restrictions as well, and it was important to ensure all these checks were done before the process started.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Flexibility – As we all know students have very busy lives and these roles were designed to enrich student outcomes rather than hinder their time at University. To this end we recognised that there are many milestones a student might encounter whilst working with us (deadlines, exams, graduation or just going home for Christmas!) which we were supportive of and always tried to accommodate shift swaps wherever possible so that they would not lose out on income. You might want to consider how practical this would be for your service, and what degree of flexibility you could provide in post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Additional Support and Training – What could you to do to enhance the experience for your students and ensure it is a positive building block to their success? We worked with our careers and enterprise team, using their employability skills checklist as a foundation for a one to one template, giving our student workers real life experience of performance conversations, allowing them to reflect on skills developed whilst working with us. Further, in the second round of recruitment, we also provided resources and directed links to the careers and enterprise team for any unsuccessful candidates, to ensure that they were getting appropriate support. We also </a:t>
            </a:r>
            <a:r>
              <a:rPr lang="en-GB" sz="1200" dirty="0">
                <a:solidFill>
                  <a:srgbClr val="242424"/>
                </a:solidFill>
                <a:effectLst/>
                <a:latin typeface="-apple-system"/>
              </a:rPr>
              <a:t>created a framework for student reflection that students can take away with them when they have completed the role. </a:t>
            </a: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To assist us with our planning we created a toolkit, this took the main things learnt during this process, and will be used to support other teams around Salford University who may be interested in undertaking similar projects. This is linked at the end of the presentation.</a:t>
            </a:r>
          </a:p>
          <a:p>
            <a:pPr algn="just">
              <a:buFont typeface="Arial" panose="020B0604020202020204" pitchFamily="34" charset="0"/>
              <a:buNone/>
            </a:pPr>
            <a:endParaRPr lang="en-GB" dirty="0"/>
          </a:p>
          <a:p>
            <a:pPr marL="0" indent="0">
              <a:buFontTx/>
              <a:buNone/>
            </a:pPr>
            <a:endParaRPr lang="en-GB" dirty="0"/>
          </a:p>
        </p:txBody>
      </p:sp>
      <p:sp>
        <p:nvSpPr>
          <p:cNvPr id="4" name="Slide Number Placeholder 3"/>
          <p:cNvSpPr>
            <a:spLocks noGrp="1"/>
          </p:cNvSpPr>
          <p:nvPr>
            <p:ph type="sldNum" sz="quarter" idx="5"/>
          </p:nvPr>
        </p:nvSpPr>
        <p:spPr/>
        <p:txBody>
          <a:bodyPr/>
          <a:lstStyle/>
          <a:p>
            <a:fld id="{F6DEDF43-4A55-488F-A9FF-77AD901E09C1}" type="slidenum">
              <a:rPr lang="en-GB" smtClean="0"/>
              <a:t>5</a:t>
            </a:fld>
            <a:endParaRPr lang="en-GB"/>
          </a:p>
        </p:txBody>
      </p:sp>
    </p:spTree>
    <p:extLst>
      <p:ext uri="{BB962C8B-B14F-4D97-AF65-F5344CB8AC3E}">
        <p14:creationId xmlns:p14="http://schemas.microsoft.com/office/powerpoint/2010/main" val="1773482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Finally, we wanted to include some of the feedback given the students who were recruited in the first cycle of this project, which we’ve added here. </a:t>
            </a:r>
          </a:p>
          <a:p>
            <a:pPr algn="just">
              <a:buFont typeface="Arial" panose="020B0604020202020204" pitchFamily="34" charset="0"/>
              <a:buNone/>
            </a:pPr>
            <a:endParaRPr lang="en-GB" sz="1200" dirty="0">
              <a:solidFill>
                <a:srgbClr val="242424"/>
              </a:solidFill>
              <a:effectLst/>
              <a:latin typeface="-apple-system"/>
            </a:endParaRPr>
          </a:p>
          <a:p>
            <a:pPr algn="just">
              <a:buFont typeface="Arial" panose="020B0604020202020204" pitchFamily="34" charset="0"/>
              <a:buNone/>
            </a:pPr>
            <a:r>
              <a:rPr lang="en-GB" sz="1200" dirty="0">
                <a:solidFill>
                  <a:srgbClr val="242424"/>
                </a:solidFill>
                <a:effectLst/>
                <a:latin typeface="-apple-system"/>
              </a:rPr>
              <a:t>From the first cycle of recruitment, one of our student workers has now been successful in getting a permanent position within our team. From the other 5:</a:t>
            </a:r>
            <a:endParaRPr lang="en-GB" dirty="0"/>
          </a:p>
          <a:p>
            <a:pPr marL="628650" lvl="1" indent="-171450" algn="just">
              <a:buFontTx/>
              <a:buChar char="-"/>
            </a:pPr>
            <a:r>
              <a:rPr lang="en-GB" dirty="0"/>
              <a:t>1 has completed their doctoral thesis and is using their skills working in a pharmaceutical role</a:t>
            </a:r>
          </a:p>
          <a:p>
            <a:pPr marL="628650" lvl="1" indent="-171450" algn="just">
              <a:buFontTx/>
              <a:buChar char="-"/>
            </a:pPr>
            <a:r>
              <a:rPr lang="en-GB" dirty="0"/>
              <a:t>3 people are in continued studies at the University</a:t>
            </a:r>
          </a:p>
          <a:p>
            <a:pPr marL="628650" lvl="1" indent="-171450" algn="just">
              <a:buFontTx/>
              <a:buChar char="-"/>
            </a:pPr>
            <a:r>
              <a:rPr lang="en-GB" dirty="0"/>
              <a:t>1 has been successful in getting another CS role</a:t>
            </a:r>
          </a:p>
          <a:p>
            <a:pPr algn="just">
              <a:buFont typeface="Arial" panose="020B0604020202020204" pitchFamily="34" charset="0"/>
              <a:buNone/>
            </a:pPr>
            <a:endParaRPr lang="en-GB" dirty="0"/>
          </a:p>
          <a:p>
            <a:pPr marL="457200" lvl="1" indent="0" algn="just">
              <a:buFontTx/>
              <a:buNone/>
            </a:pPr>
            <a:endParaRPr lang="en-GB"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GB" dirty="0"/>
              <a:t>Overall, there was positive feedback regarding the flexibility given in the role, the understanding of managers and colleagues and the transition/experience of being in a workplace for the first time in some instances. </a:t>
            </a:r>
          </a:p>
          <a:p>
            <a:pPr algn="just"/>
            <a:r>
              <a:rPr lang="en-GB" sz="1200" dirty="0">
                <a:solidFill>
                  <a:srgbClr val="242424"/>
                </a:solidFill>
                <a:effectLst/>
                <a:latin typeface="-apple-system"/>
              </a:rPr>
              <a:t>Ultimately the project achieved most of its institutional and departmental aims, and although there were some challenges and changes made, it is something which we are committed to doing again as we saw a lot </a:t>
            </a:r>
            <a:r>
              <a:rPr lang="en-GB" sz="1200">
                <a:solidFill>
                  <a:srgbClr val="242424"/>
                </a:solidFill>
                <a:effectLst/>
                <a:latin typeface="-apple-system"/>
              </a:rPr>
              <a:t>of benefits, </a:t>
            </a:r>
            <a:r>
              <a:rPr lang="en-GB" sz="1200" dirty="0">
                <a:solidFill>
                  <a:srgbClr val="242424"/>
                </a:solidFill>
                <a:effectLst/>
                <a:latin typeface="-apple-system"/>
              </a:rPr>
              <a:t>indeed we are in the middle of our second cycle and already planning the third!</a:t>
            </a:r>
            <a:endParaRPr lang="en-GB" dirty="0"/>
          </a:p>
        </p:txBody>
      </p:sp>
      <p:sp>
        <p:nvSpPr>
          <p:cNvPr id="4" name="Slide Number Placeholder 3"/>
          <p:cNvSpPr>
            <a:spLocks noGrp="1"/>
          </p:cNvSpPr>
          <p:nvPr>
            <p:ph type="sldNum" sz="quarter" idx="5"/>
          </p:nvPr>
        </p:nvSpPr>
        <p:spPr/>
        <p:txBody>
          <a:bodyPr/>
          <a:lstStyle/>
          <a:p>
            <a:fld id="{F6DEDF43-4A55-488F-A9FF-77AD901E09C1}" type="slidenum">
              <a:rPr lang="en-GB" smtClean="0"/>
              <a:t>6</a:t>
            </a:fld>
            <a:endParaRPr lang="en-GB"/>
          </a:p>
        </p:txBody>
      </p:sp>
    </p:spTree>
    <p:extLst>
      <p:ext uri="{BB962C8B-B14F-4D97-AF65-F5344CB8AC3E}">
        <p14:creationId xmlns:p14="http://schemas.microsoft.com/office/powerpoint/2010/main" val="467720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242424"/>
                </a:solidFill>
                <a:effectLst/>
                <a:latin typeface="-apple-system"/>
              </a:rPr>
              <a:t>I hope you have found our presentation interesting, w</a:t>
            </a:r>
            <a:r>
              <a:rPr lang="en-GB" dirty="0"/>
              <a:t>e have linked some of the sources we have used including the toolkit we have created, but are happy to chat to people about this today or please do get in touch if you have any questions, our email addresses are on the slide. </a:t>
            </a:r>
          </a:p>
          <a:p>
            <a:br>
              <a:rPr lang="en-GB" dirty="0"/>
            </a:br>
            <a:r>
              <a:rPr lang="en-GB" dirty="0"/>
              <a:t>Thanks you</a:t>
            </a:r>
          </a:p>
          <a:p>
            <a:endParaRPr lang="en-GB" dirty="0"/>
          </a:p>
        </p:txBody>
      </p:sp>
      <p:sp>
        <p:nvSpPr>
          <p:cNvPr id="4" name="Slide Number Placeholder 3"/>
          <p:cNvSpPr>
            <a:spLocks noGrp="1"/>
          </p:cNvSpPr>
          <p:nvPr>
            <p:ph type="sldNum" sz="quarter" idx="5"/>
          </p:nvPr>
        </p:nvSpPr>
        <p:spPr/>
        <p:txBody>
          <a:bodyPr/>
          <a:lstStyle/>
          <a:p>
            <a:fld id="{F6DEDF43-4A55-488F-A9FF-77AD901E09C1}" type="slidenum">
              <a:rPr lang="en-GB" smtClean="0"/>
              <a:t>7</a:t>
            </a:fld>
            <a:endParaRPr lang="en-GB"/>
          </a:p>
        </p:txBody>
      </p:sp>
    </p:spTree>
    <p:extLst>
      <p:ext uri="{BB962C8B-B14F-4D97-AF65-F5344CB8AC3E}">
        <p14:creationId xmlns:p14="http://schemas.microsoft.com/office/powerpoint/2010/main" val="1339506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SalUniLogo-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6401" y="1422737"/>
            <a:ext cx="3542054" cy="3542054"/>
          </a:xfrm>
          <a:prstGeom prst="rect">
            <a:avLst/>
          </a:prstGeom>
        </p:spPr>
      </p:pic>
      <p:sp>
        <p:nvSpPr>
          <p:cNvPr id="5" name="Title 4"/>
          <p:cNvSpPr>
            <a:spLocks noGrp="1"/>
          </p:cNvSpPr>
          <p:nvPr>
            <p:ph type="title" hasCustomPrompt="1"/>
          </p:nvPr>
        </p:nvSpPr>
        <p:spPr>
          <a:xfrm>
            <a:off x="826358" y="5195455"/>
            <a:ext cx="7886700" cy="900545"/>
          </a:xfrm>
          <a:prstGeom prst="rect">
            <a:avLst/>
          </a:prstGeom>
        </p:spPr>
        <p:txBody>
          <a:bodyPr/>
          <a:lstStyle>
            <a:lvl1pPr>
              <a:lnSpc>
                <a:spcPct val="80000"/>
              </a:lnSpc>
              <a:defRPr>
                <a:latin typeface="Arial Black" panose="020B0A040201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98376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SalUniLogo-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6401" y="1422737"/>
            <a:ext cx="3542054" cy="3542054"/>
          </a:xfrm>
          <a:prstGeom prst="rect">
            <a:avLst/>
          </a:prstGeom>
        </p:spPr>
      </p:pic>
    </p:spTree>
    <p:extLst>
      <p:ext uri="{BB962C8B-B14F-4D97-AF65-F5344CB8AC3E}">
        <p14:creationId xmlns:p14="http://schemas.microsoft.com/office/powerpoint/2010/main" val="99417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Plain">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84213" y="1200150"/>
            <a:ext cx="5164652" cy="500294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vl2pPr marL="457200" indent="0">
              <a:buNone/>
              <a:defRPr sz="2400">
                <a:latin typeface="Arial" panose="020B0604020202020204" pitchFamily="34" charset="0"/>
                <a:cs typeface="Arial" panose="020B0604020202020204" pitchFamily="34" charset="0"/>
              </a:defRPr>
            </a:lvl2pPr>
            <a:lvl3pPr marL="914400" indent="0">
              <a:buNone/>
              <a:defRPr sz="20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3"/>
          <p:cNvSpPr>
            <a:spLocks noGrp="1"/>
          </p:cNvSpPr>
          <p:nvPr>
            <p:ph type="title" hasCustomPrompt="1"/>
          </p:nvPr>
        </p:nvSpPr>
        <p:spPr>
          <a:xfrm>
            <a:off x="6038335" y="1200150"/>
            <a:ext cx="2776151" cy="2465688"/>
          </a:xfrm>
          <a:prstGeom prst="rect">
            <a:avLst/>
          </a:prstGeom>
        </p:spPr>
        <p:txBody>
          <a:bodyPr/>
          <a:lstStyle>
            <a:lvl1pPr algn="l">
              <a:lnSpc>
                <a:spcPct val="80000"/>
              </a:lnSpc>
              <a:defRPr sz="4000">
                <a:latin typeface="Arial Black" panose="020B0A040201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838572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wo Content">
    <p:spTree>
      <p:nvGrpSpPr>
        <p:cNvPr id="1" name=""/>
        <p:cNvGrpSpPr/>
        <p:nvPr/>
      </p:nvGrpSpPr>
      <p:grpSpPr>
        <a:xfrm>
          <a:off x="0" y="0"/>
          <a:ext cx="0" cy="0"/>
          <a:chOff x="0" y="0"/>
          <a:chExt cx="0" cy="0"/>
        </a:xfrm>
      </p:grpSpPr>
      <p:sp>
        <p:nvSpPr>
          <p:cNvPr id="10" name="Freeform 9"/>
          <p:cNvSpPr/>
          <p:nvPr userDrawn="1"/>
        </p:nvSpPr>
        <p:spPr>
          <a:xfrm>
            <a:off x="2837316" y="-13160"/>
            <a:ext cx="2467572" cy="2296418"/>
          </a:xfrm>
          <a:custGeom>
            <a:avLst/>
            <a:gdLst>
              <a:gd name="connsiteX0" fmla="*/ 2467572 w 2467572"/>
              <a:gd name="connsiteY0" fmla="*/ 13160 h 2296418"/>
              <a:gd name="connsiteX1" fmla="*/ 559316 w 2467572"/>
              <a:gd name="connsiteY1" fmla="*/ 0 h 2296418"/>
              <a:gd name="connsiteX2" fmla="*/ 0 w 2467572"/>
              <a:gd name="connsiteY2" fmla="*/ 927779 h 2296418"/>
              <a:gd name="connsiteX3" fmla="*/ 0 w 2467572"/>
              <a:gd name="connsiteY3" fmla="*/ 2204298 h 2296418"/>
              <a:gd name="connsiteX4" fmla="*/ 98703 w 2467572"/>
              <a:gd name="connsiteY4" fmla="*/ 2289838 h 2296418"/>
              <a:gd name="connsiteX5" fmla="*/ 1072571 w 2467572"/>
              <a:gd name="connsiteY5" fmla="*/ 2296418 h 2296418"/>
              <a:gd name="connsiteX6" fmla="*/ 1204175 w 2467572"/>
              <a:gd name="connsiteY6" fmla="*/ 2158238 h 2296418"/>
              <a:gd name="connsiteX7" fmla="*/ 2467572 w 2467572"/>
              <a:gd name="connsiteY7" fmla="*/ 13160 h 229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7572" h="2296418">
                <a:moveTo>
                  <a:pt x="2467572" y="13160"/>
                </a:moveTo>
                <a:lnTo>
                  <a:pt x="559316" y="0"/>
                </a:lnTo>
                <a:lnTo>
                  <a:pt x="0" y="927779"/>
                </a:lnTo>
                <a:lnTo>
                  <a:pt x="0" y="2204298"/>
                </a:lnTo>
                <a:lnTo>
                  <a:pt x="98703" y="2289838"/>
                </a:lnTo>
                <a:lnTo>
                  <a:pt x="1072571" y="2296418"/>
                </a:lnTo>
                <a:lnTo>
                  <a:pt x="1204175" y="2158238"/>
                </a:lnTo>
                <a:lnTo>
                  <a:pt x="2467572" y="13160"/>
                </a:lnTo>
                <a:close/>
              </a:path>
            </a:pathLst>
          </a:custGeom>
          <a:blipFill rotWithShape="1">
            <a:blip r:embed="rId2"/>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1" name="Freeform 10"/>
          <p:cNvSpPr/>
          <p:nvPr userDrawn="1"/>
        </p:nvSpPr>
        <p:spPr>
          <a:xfrm>
            <a:off x="5427443" y="-13160"/>
            <a:ext cx="2467572" cy="2296418"/>
          </a:xfrm>
          <a:custGeom>
            <a:avLst/>
            <a:gdLst>
              <a:gd name="connsiteX0" fmla="*/ 2467572 w 2467572"/>
              <a:gd name="connsiteY0" fmla="*/ 13160 h 2296418"/>
              <a:gd name="connsiteX1" fmla="*/ 559316 w 2467572"/>
              <a:gd name="connsiteY1" fmla="*/ 0 h 2296418"/>
              <a:gd name="connsiteX2" fmla="*/ 0 w 2467572"/>
              <a:gd name="connsiteY2" fmla="*/ 927779 h 2296418"/>
              <a:gd name="connsiteX3" fmla="*/ 0 w 2467572"/>
              <a:gd name="connsiteY3" fmla="*/ 2204298 h 2296418"/>
              <a:gd name="connsiteX4" fmla="*/ 98703 w 2467572"/>
              <a:gd name="connsiteY4" fmla="*/ 2289838 h 2296418"/>
              <a:gd name="connsiteX5" fmla="*/ 1072571 w 2467572"/>
              <a:gd name="connsiteY5" fmla="*/ 2296418 h 2296418"/>
              <a:gd name="connsiteX6" fmla="*/ 1204175 w 2467572"/>
              <a:gd name="connsiteY6" fmla="*/ 2158238 h 2296418"/>
              <a:gd name="connsiteX7" fmla="*/ 2467572 w 2467572"/>
              <a:gd name="connsiteY7" fmla="*/ 13160 h 229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7572" h="2296418">
                <a:moveTo>
                  <a:pt x="2467572" y="13160"/>
                </a:moveTo>
                <a:lnTo>
                  <a:pt x="559316" y="0"/>
                </a:lnTo>
                <a:lnTo>
                  <a:pt x="0" y="927779"/>
                </a:lnTo>
                <a:lnTo>
                  <a:pt x="0" y="2204298"/>
                </a:lnTo>
                <a:lnTo>
                  <a:pt x="98703" y="2289838"/>
                </a:lnTo>
                <a:lnTo>
                  <a:pt x="1072571" y="2296418"/>
                </a:lnTo>
                <a:lnTo>
                  <a:pt x="1204175" y="2158238"/>
                </a:lnTo>
                <a:lnTo>
                  <a:pt x="2467572" y="13160"/>
                </a:lnTo>
                <a:close/>
              </a:path>
            </a:pathLst>
          </a:custGeom>
          <a:blipFill rotWithShape="1">
            <a:blip r:embed="rId3"/>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7" name="Title 3"/>
          <p:cNvSpPr>
            <a:spLocks noGrp="1"/>
          </p:cNvSpPr>
          <p:nvPr>
            <p:ph type="title" hasCustomPrompt="1"/>
          </p:nvPr>
        </p:nvSpPr>
        <p:spPr>
          <a:xfrm>
            <a:off x="85880" y="2441178"/>
            <a:ext cx="2477536" cy="2465688"/>
          </a:xfrm>
          <a:prstGeom prst="rect">
            <a:avLst/>
          </a:prstGeom>
        </p:spPr>
        <p:txBody>
          <a:bodyPr/>
          <a:lstStyle>
            <a:lvl1pPr algn="l">
              <a:lnSpc>
                <a:spcPct val="80000"/>
              </a:lnSpc>
              <a:defRPr sz="4000">
                <a:latin typeface="Arial Black" panose="020B0A04020102020204" pitchFamily="34" charset="0"/>
              </a:defRPr>
            </a:lvl1pPr>
          </a:lstStyle>
          <a:p>
            <a:r>
              <a:rPr lang="en-US" dirty="0"/>
              <a:t>CLICK TO EDIT MASTER TITLE STYLE</a:t>
            </a:r>
            <a:endParaRPr lang="en-GB" dirty="0"/>
          </a:p>
        </p:txBody>
      </p:sp>
      <p:sp>
        <p:nvSpPr>
          <p:cNvPr id="3" name="Content Placeholder 2"/>
          <p:cNvSpPr>
            <a:spLocks noGrp="1"/>
          </p:cNvSpPr>
          <p:nvPr>
            <p:ph sz="quarter" idx="10"/>
          </p:nvPr>
        </p:nvSpPr>
        <p:spPr>
          <a:xfrm>
            <a:off x="2693988" y="2441575"/>
            <a:ext cx="2371725" cy="3382576"/>
          </a:xfrm>
          <a:prstGeom prst="rect">
            <a:avLst/>
          </a:prstGeom>
        </p:spPr>
        <p:txBody>
          <a:bodyPr/>
          <a:lstStyle>
            <a:lvl1pPr marL="0" indent="0">
              <a:buNone/>
              <a:defRPr sz="2400">
                <a:latin typeface="Arial" panose="020B0604020202020204" pitchFamily="34" charset="0"/>
                <a:cs typeface="Arial" panose="020B0604020202020204" pitchFamily="34" charset="0"/>
              </a:defRPr>
            </a:lvl1pPr>
          </a:lstStyle>
          <a:p>
            <a:pPr lvl="0"/>
            <a:r>
              <a:rPr lang="en-US"/>
              <a:t>Click to edit Master text styles</a:t>
            </a:r>
          </a:p>
        </p:txBody>
      </p:sp>
      <p:sp>
        <p:nvSpPr>
          <p:cNvPr id="16" name="Content Placeholder 2"/>
          <p:cNvSpPr>
            <a:spLocks noGrp="1"/>
          </p:cNvSpPr>
          <p:nvPr>
            <p:ph sz="quarter" idx="11"/>
          </p:nvPr>
        </p:nvSpPr>
        <p:spPr>
          <a:xfrm>
            <a:off x="5427443" y="2448869"/>
            <a:ext cx="2371725" cy="3382576"/>
          </a:xfrm>
          <a:prstGeom prst="rect">
            <a:avLst/>
          </a:prstGeom>
        </p:spPr>
        <p:txBody>
          <a:bodyPr/>
          <a:lstStyle>
            <a:lvl1pPr marL="0" indent="0">
              <a:buNone/>
              <a:defRPr sz="2400">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971561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Freeform 3"/>
          <p:cNvSpPr>
            <a:spLocks noChangeAspect="1"/>
          </p:cNvSpPr>
          <p:nvPr userDrawn="1"/>
        </p:nvSpPr>
        <p:spPr>
          <a:xfrm>
            <a:off x="2955637" y="0"/>
            <a:ext cx="6188363" cy="6869545"/>
          </a:xfrm>
          <a:custGeom>
            <a:avLst/>
            <a:gdLst>
              <a:gd name="connsiteX0" fmla="*/ 6188363 w 6188363"/>
              <a:gd name="connsiteY0" fmla="*/ 0 h 6869545"/>
              <a:gd name="connsiteX1" fmla="*/ 4133273 w 6188363"/>
              <a:gd name="connsiteY1" fmla="*/ 0 h 6869545"/>
              <a:gd name="connsiteX2" fmla="*/ 0 w 6188363"/>
              <a:gd name="connsiteY2" fmla="*/ 6858000 h 6869545"/>
              <a:gd name="connsiteX3" fmla="*/ 6188363 w 6188363"/>
              <a:gd name="connsiteY3" fmla="*/ 6869545 h 6869545"/>
              <a:gd name="connsiteX4" fmla="*/ 6188363 w 6188363"/>
              <a:gd name="connsiteY4" fmla="*/ 0 h 6869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8363" h="6869545">
                <a:moveTo>
                  <a:pt x="6188363" y="0"/>
                </a:moveTo>
                <a:lnTo>
                  <a:pt x="4133273" y="0"/>
                </a:lnTo>
                <a:lnTo>
                  <a:pt x="0" y="6858000"/>
                </a:lnTo>
                <a:lnTo>
                  <a:pt x="6188363" y="6869545"/>
                </a:lnTo>
                <a:lnTo>
                  <a:pt x="6188363" y="0"/>
                </a:lnTo>
                <a:close/>
              </a:path>
            </a:pathLst>
          </a:custGeom>
          <a:blipFill rotWithShape="1">
            <a:blip r:embed="rId2"/>
            <a:srcRect/>
            <a:stretch>
              <a:fillRect l="-11987" r="-44449"/>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8" name="Title 7"/>
          <p:cNvSpPr>
            <a:spLocks noGrp="1"/>
          </p:cNvSpPr>
          <p:nvPr>
            <p:ph type="title" hasCustomPrompt="1"/>
          </p:nvPr>
        </p:nvSpPr>
        <p:spPr>
          <a:xfrm>
            <a:off x="352415" y="398076"/>
            <a:ext cx="3272858" cy="2649924"/>
          </a:xfrm>
          <a:prstGeom prst="rect">
            <a:avLst/>
          </a:prstGeom>
        </p:spPr>
        <p:txBody>
          <a:bodyPr/>
          <a:lstStyle>
            <a:lvl1pPr algn="l">
              <a:lnSpc>
                <a:spcPct val="80000"/>
              </a:lnSpc>
              <a:defRPr>
                <a:latin typeface="Arial Black" panose="020B0A04020102020204" pitchFamily="34" charset="0"/>
              </a:defRPr>
            </a:lvl1pPr>
          </a:lstStyle>
          <a:p>
            <a:r>
              <a:rPr lang="en-US" dirty="0"/>
              <a:t>CLICK TO EDIT MASTER TITLE STYLE</a:t>
            </a:r>
            <a:endParaRPr lang="en-GB" dirty="0"/>
          </a:p>
        </p:txBody>
      </p:sp>
      <p:sp>
        <p:nvSpPr>
          <p:cNvPr id="10" name="Content Placeholder 9"/>
          <p:cNvSpPr>
            <a:spLocks noGrp="1"/>
          </p:cNvSpPr>
          <p:nvPr>
            <p:ph sz="quarter" idx="10"/>
          </p:nvPr>
        </p:nvSpPr>
        <p:spPr>
          <a:xfrm>
            <a:off x="347354" y="3440908"/>
            <a:ext cx="3277919" cy="2928938"/>
          </a:xfrm>
          <a:prstGeom prst="rect">
            <a:avLst/>
          </a:prstGeom>
        </p:spPr>
        <p:txBody>
          <a:bodyPr/>
          <a:lstStyle>
            <a:lvl1pPr marL="0" indent="0">
              <a:buNone/>
              <a:defRPr sz="2400"/>
            </a:lvl1pPr>
          </a:lstStyle>
          <a:p>
            <a:pPr lvl="0"/>
            <a:r>
              <a:rPr lang="en-US"/>
              <a:t>Click to edit Master text styles</a:t>
            </a:r>
          </a:p>
        </p:txBody>
      </p:sp>
      <p:sp>
        <p:nvSpPr>
          <p:cNvPr id="11" name="Freeform 10"/>
          <p:cNvSpPr/>
          <p:nvPr userDrawn="1"/>
        </p:nvSpPr>
        <p:spPr>
          <a:xfrm>
            <a:off x="8168167" y="4635032"/>
            <a:ext cx="987379" cy="2234512"/>
          </a:xfrm>
          <a:custGeom>
            <a:avLst/>
            <a:gdLst>
              <a:gd name="connsiteX0" fmla="*/ 987379 w 987379"/>
              <a:gd name="connsiteY0" fmla="*/ 0 h 2234512"/>
              <a:gd name="connsiteX1" fmla="*/ 987379 w 987379"/>
              <a:gd name="connsiteY1" fmla="*/ 1392582 h 2234512"/>
              <a:gd name="connsiteX2" fmla="*/ 513785 w 987379"/>
              <a:gd name="connsiteY2" fmla="*/ 2182558 h 2234512"/>
              <a:gd name="connsiteX3" fmla="*/ 461829 w 987379"/>
              <a:gd name="connsiteY3" fmla="*/ 2234512 h 2234512"/>
              <a:gd name="connsiteX4" fmla="*/ 34637 w 987379"/>
              <a:gd name="connsiteY4" fmla="*/ 2231626 h 2234512"/>
              <a:gd name="connsiteX5" fmla="*/ 0 w 987379"/>
              <a:gd name="connsiteY5" fmla="*/ 2194103 h 2234512"/>
              <a:gd name="connsiteX6" fmla="*/ 0 w 987379"/>
              <a:gd name="connsiteY6" fmla="*/ 1642807 h 22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79" h="2234512">
                <a:moveTo>
                  <a:pt x="987379" y="0"/>
                </a:moveTo>
                <a:lnTo>
                  <a:pt x="987379" y="1392582"/>
                </a:lnTo>
                <a:lnTo>
                  <a:pt x="513785" y="2182558"/>
                </a:lnTo>
                <a:lnTo>
                  <a:pt x="461829" y="2234512"/>
                </a:lnTo>
                <a:lnTo>
                  <a:pt x="34637" y="2231626"/>
                </a:lnTo>
                <a:lnTo>
                  <a:pt x="0" y="2194103"/>
                </a:lnTo>
                <a:lnTo>
                  <a:pt x="0" y="1642807"/>
                </a:lnTo>
                <a:close/>
              </a:path>
            </a:pathLst>
          </a:custGeom>
          <a:solidFill>
            <a:srgbClr val="B60E20"/>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dirty="0">
              <a:solidFill>
                <a:srgbClr val="FF0000"/>
              </a:solidFill>
              <a:effectLst/>
            </a:endParaRPr>
          </a:p>
        </p:txBody>
      </p:sp>
    </p:spTree>
    <p:extLst>
      <p:ext uri="{BB962C8B-B14F-4D97-AF65-F5344CB8AC3E}">
        <p14:creationId xmlns:p14="http://schemas.microsoft.com/office/powerpoint/2010/main" val="2056828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414" y="1209981"/>
            <a:ext cx="3895686" cy="3365024"/>
          </a:xfrm>
          <a:prstGeom prst="rect">
            <a:avLst/>
          </a:prstGeom>
        </p:spPr>
        <p:txBody>
          <a:bodyPr/>
          <a:lstStyle>
            <a:lvl1pPr algn="l">
              <a:lnSpc>
                <a:spcPct val="80000"/>
              </a:lnSpc>
              <a:defRPr>
                <a:latin typeface="Arial Black" panose="020B0A04020102020204" pitchFamily="34" charset="0"/>
              </a:defRPr>
            </a:lvl1pPr>
          </a:lstStyle>
          <a:p>
            <a:r>
              <a:rPr lang="en-US" dirty="0"/>
              <a:t>CLICK TO EDIT MASTER TITLE STYLE</a:t>
            </a:r>
            <a:endParaRPr lang="en-GB" dirty="0"/>
          </a:p>
        </p:txBody>
      </p:sp>
      <p:sp>
        <p:nvSpPr>
          <p:cNvPr id="6" name="Chart Placeholder 5"/>
          <p:cNvSpPr>
            <a:spLocks noGrp="1"/>
          </p:cNvSpPr>
          <p:nvPr>
            <p:ph type="chart" sz="quarter" idx="10"/>
          </p:nvPr>
        </p:nvSpPr>
        <p:spPr>
          <a:xfrm>
            <a:off x="3846513" y="1038225"/>
            <a:ext cx="5018087" cy="5024438"/>
          </a:xfrm>
          <a:prstGeom prst="rect">
            <a:avLst/>
          </a:prstGeom>
        </p:spPr>
        <p:txBody>
          <a:bodyPr/>
          <a:lstStyle>
            <a:lvl1pPr marL="0" indent="0">
              <a:buNone/>
              <a:defRPr/>
            </a:lvl1pPr>
          </a:lstStyle>
          <a:p>
            <a:r>
              <a:rPr lang="en-US"/>
              <a:t>Click icon to add chart</a:t>
            </a:r>
            <a:endParaRPr lang="en-GB"/>
          </a:p>
        </p:txBody>
      </p:sp>
    </p:spTree>
    <p:extLst>
      <p:ext uri="{BB962C8B-B14F-4D97-AF65-F5344CB8AC3E}">
        <p14:creationId xmlns:p14="http://schemas.microsoft.com/office/powerpoint/2010/main" val="1140850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875876"/>
            <a:ext cx="7886700" cy="1224773"/>
          </a:xfrm>
          <a:prstGeom prst="rect">
            <a:avLst/>
          </a:prstGeom>
        </p:spPr>
        <p:txBody>
          <a:bodyPr/>
          <a:lstStyle>
            <a:lvl1pPr>
              <a:lnSpc>
                <a:spcPct val="80000"/>
              </a:lnSpc>
              <a:defRPr>
                <a:latin typeface="Arial Black" panose="020B0A040201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519819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506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Freeform 2"/>
          <p:cNvSpPr/>
          <p:nvPr userDrawn="1"/>
        </p:nvSpPr>
        <p:spPr>
          <a:xfrm>
            <a:off x="2967182" y="0"/>
            <a:ext cx="6188363" cy="6869545"/>
          </a:xfrm>
          <a:custGeom>
            <a:avLst/>
            <a:gdLst>
              <a:gd name="connsiteX0" fmla="*/ 6188363 w 6188363"/>
              <a:gd name="connsiteY0" fmla="*/ 0 h 6869545"/>
              <a:gd name="connsiteX1" fmla="*/ 4133273 w 6188363"/>
              <a:gd name="connsiteY1" fmla="*/ 0 h 6869545"/>
              <a:gd name="connsiteX2" fmla="*/ 0 w 6188363"/>
              <a:gd name="connsiteY2" fmla="*/ 6858000 h 6869545"/>
              <a:gd name="connsiteX3" fmla="*/ 6188363 w 6188363"/>
              <a:gd name="connsiteY3" fmla="*/ 6869545 h 6869545"/>
              <a:gd name="connsiteX4" fmla="*/ 6188363 w 6188363"/>
              <a:gd name="connsiteY4" fmla="*/ 0 h 6869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8363" h="6869545">
                <a:moveTo>
                  <a:pt x="6188363" y="0"/>
                </a:moveTo>
                <a:lnTo>
                  <a:pt x="4133273" y="0"/>
                </a:lnTo>
                <a:lnTo>
                  <a:pt x="0" y="6858000"/>
                </a:lnTo>
                <a:lnTo>
                  <a:pt x="6188363" y="6869545"/>
                </a:lnTo>
                <a:lnTo>
                  <a:pt x="6188363" y="0"/>
                </a:lnTo>
                <a:close/>
              </a:path>
            </a:pathLst>
          </a:custGeom>
          <a:solidFill>
            <a:srgbClr val="F1EFE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10" name="Freeform 9"/>
          <p:cNvSpPr/>
          <p:nvPr userDrawn="1"/>
        </p:nvSpPr>
        <p:spPr>
          <a:xfrm>
            <a:off x="8168167" y="4635032"/>
            <a:ext cx="987379" cy="2234512"/>
          </a:xfrm>
          <a:custGeom>
            <a:avLst/>
            <a:gdLst>
              <a:gd name="connsiteX0" fmla="*/ 987379 w 987379"/>
              <a:gd name="connsiteY0" fmla="*/ 0 h 2234512"/>
              <a:gd name="connsiteX1" fmla="*/ 987379 w 987379"/>
              <a:gd name="connsiteY1" fmla="*/ 1392582 h 2234512"/>
              <a:gd name="connsiteX2" fmla="*/ 513785 w 987379"/>
              <a:gd name="connsiteY2" fmla="*/ 2182558 h 2234512"/>
              <a:gd name="connsiteX3" fmla="*/ 461829 w 987379"/>
              <a:gd name="connsiteY3" fmla="*/ 2234512 h 2234512"/>
              <a:gd name="connsiteX4" fmla="*/ 34637 w 987379"/>
              <a:gd name="connsiteY4" fmla="*/ 2231626 h 2234512"/>
              <a:gd name="connsiteX5" fmla="*/ 0 w 987379"/>
              <a:gd name="connsiteY5" fmla="*/ 2194103 h 2234512"/>
              <a:gd name="connsiteX6" fmla="*/ 0 w 987379"/>
              <a:gd name="connsiteY6" fmla="*/ 1642807 h 22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79" h="2234512">
                <a:moveTo>
                  <a:pt x="987379" y="0"/>
                </a:moveTo>
                <a:lnTo>
                  <a:pt x="987379" y="1392582"/>
                </a:lnTo>
                <a:lnTo>
                  <a:pt x="513785" y="2182558"/>
                </a:lnTo>
                <a:lnTo>
                  <a:pt x="461829" y="2234512"/>
                </a:lnTo>
                <a:lnTo>
                  <a:pt x="34637" y="2231626"/>
                </a:lnTo>
                <a:lnTo>
                  <a:pt x="0" y="2194103"/>
                </a:lnTo>
                <a:lnTo>
                  <a:pt x="0" y="1642807"/>
                </a:lnTo>
                <a:close/>
              </a:path>
            </a:pathLst>
          </a:custGeom>
          <a:solidFill>
            <a:srgbClr val="B60E20"/>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dirty="0">
              <a:solidFill>
                <a:srgbClr val="FF0000"/>
              </a:solidFill>
              <a:effectLst/>
            </a:endParaRPr>
          </a:p>
        </p:txBody>
      </p:sp>
    </p:spTree>
    <p:extLst>
      <p:ext uri="{BB962C8B-B14F-4D97-AF65-F5344CB8AC3E}">
        <p14:creationId xmlns:p14="http://schemas.microsoft.com/office/powerpoint/2010/main" val="760465255"/>
      </p:ext>
    </p:extLst>
  </p:cSld>
  <p:clrMap bg1="lt1" tx1="dk1" bg2="lt2" tx2="dk2" accent1="accent1" accent2="accent2" accent3="accent3" accent4="accent4" accent5="accent5" accent6="accent6" hlink="hlink" folHlink="folHlink"/>
  <p:sldLayoutIdLst>
    <p:sldLayoutId id="2147483677" r:id="rId1"/>
    <p:sldLayoutId id="2147483651" r:id="rId2"/>
    <p:sldLayoutId id="2147483652" r:id="rId3"/>
    <p:sldLayoutId id="2147483649" r:id="rId4"/>
    <p:sldLayoutId id="2147483650" r:id="rId5"/>
    <p:sldLayoutId id="2147483653" r:id="rId6"/>
    <p:sldLayoutId id="2147483654" r:id="rId7"/>
    <p:sldLayoutId id="2147483678" r:id="rId8"/>
  </p:sldLayoutIdLst>
  <p:hf sldNum="0" hdr="0"/>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testlivesalfordac.sharepoint.com/sites/UoS_Staff/SitePages/Enabling-Student-Success.aspx"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mailto:R.T.Napier@salford.ac.uk" TargetMode="External"/><Relationship Id="rId4" Type="http://schemas.openxmlformats.org/officeDocument/2006/relationships/hyperlink" Target="mailto:S.Wadee@salford.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EBDCC3D-475D-49F6-9764-AF07E3918561}"/>
              </a:ext>
            </a:extLst>
          </p:cNvPr>
          <p:cNvSpPr txBox="1">
            <a:spLocks/>
          </p:cNvSpPr>
          <p:nvPr/>
        </p:nvSpPr>
        <p:spPr>
          <a:xfrm>
            <a:off x="557408" y="4972245"/>
            <a:ext cx="8029184" cy="1885755"/>
          </a:xfrm>
          <a:prstGeom prst="rect">
            <a:avLst/>
          </a:prstGeom>
        </p:spPr>
        <p:txBody>
          <a:bodyPr/>
          <a:lstStyle>
            <a:lvl1pPr algn="ctr" defTabSz="457200" rtl="0" eaLnBrk="1" latinLnBrk="0" hangingPunct="1">
              <a:lnSpc>
                <a:spcPct val="80000"/>
              </a:lnSpc>
              <a:spcBef>
                <a:spcPct val="0"/>
              </a:spcBef>
              <a:buNone/>
              <a:defRPr sz="4400" kern="1200">
                <a:solidFill>
                  <a:schemeClr val="tx1"/>
                </a:solidFill>
                <a:latin typeface="Arial Black" panose="020B0A04020102020204" pitchFamily="34" charset="0"/>
                <a:ea typeface="+mj-ea"/>
                <a:cs typeface="+mj-cs"/>
              </a:defRPr>
            </a:lvl1pPr>
          </a:lstStyle>
          <a:p>
            <a:r>
              <a:rPr lang="en-GB" sz="2800" b="1" dirty="0">
                <a:latin typeface="Arial" panose="020B0604020202020204" pitchFamily="34" charset="0"/>
                <a:ea typeface="Calibri" panose="020F0502020204030204" pitchFamily="34" charset="0"/>
                <a:cs typeface="Arial" panose="020B0604020202020204" pitchFamily="34" charset="0"/>
              </a:rPr>
              <a:t>Students supporting students: Creating recruitment opportunities within the library customer services team</a:t>
            </a:r>
          </a:p>
          <a:p>
            <a:endParaRPr lang="en-GB" sz="2800" dirty="0">
              <a:latin typeface="Calibri" panose="020F0502020204030204" pitchFamily="34" charset="0"/>
              <a:ea typeface="Calibri" panose="020F0502020204030204" pitchFamily="34" charset="0"/>
              <a:cs typeface="Times New Roman" panose="02020603050405020304" pitchFamily="18" charset="0"/>
            </a:endParaRPr>
          </a:p>
          <a:p>
            <a:br>
              <a:rPr lang="en-GB" sz="2800" dirty="0">
                <a:latin typeface="Calibri" panose="020F0502020204030204" pitchFamily="34" charset="0"/>
                <a:ea typeface="Calibri" panose="020F0502020204030204" pitchFamily="34" charset="0"/>
                <a:cs typeface="Times New Roman" panose="02020603050405020304" pitchFamily="18" charset="0"/>
              </a:rPr>
            </a:br>
            <a:endParaRPr lang="en-GB" sz="6000" dirty="0"/>
          </a:p>
        </p:txBody>
      </p:sp>
      <p:sp>
        <p:nvSpPr>
          <p:cNvPr id="8" name="Title 1">
            <a:extLst>
              <a:ext uri="{FF2B5EF4-FFF2-40B4-BE49-F238E27FC236}">
                <a16:creationId xmlns:a16="http://schemas.microsoft.com/office/drawing/2014/main" id="{88A97D4F-8E62-48DA-AAA5-3C55E8641CC6}"/>
              </a:ext>
            </a:extLst>
          </p:cNvPr>
          <p:cNvSpPr>
            <a:spLocks noGrp="1"/>
          </p:cNvSpPr>
          <p:nvPr>
            <p:ph type="title"/>
          </p:nvPr>
        </p:nvSpPr>
        <p:spPr>
          <a:xfrm>
            <a:off x="557408" y="5853161"/>
            <a:ext cx="8029184" cy="813453"/>
          </a:xfrm>
        </p:spPr>
        <p:txBody>
          <a:bodyPr/>
          <a:lstStyle/>
          <a:p>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2800" dirty="0">
                <a:effectLst/>
                <a:latin typeface="Calibri" panose="020F0502020204030204" pitchFamily="34" charset="0"/>
                <a:ea typeface="Calibri" panose="020F0502020204030204" pitchFamily="34" charset="0"/>
                <a:cs typeface="Times New Roman" panose="02020603050405020304" pitchFamily="18" charset="0"/>
              </a:rPr>
              <a:t>Sara Wadee and Rosie Napier</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GB" sz="6000" dirty="0"/>
          </a:p>
        </p:txBody>
      </p:sp>
    </p:spTree>
    <p:extLst>
      <p:ext uri="{BB962C8B-B14F-4D97-AF65-F5344CB8AC3E}">
        <p14:creationId xmlns:p14="http://schemas.microsoft.com/office/powerpoint/2010/main" val="3776788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3">
            <a:extLst>
              <a:ext uri="{FF2B5EF4-FFF2-40B4-BE49-F238E27FC236}">
                <a16:creationId xmlns:a16="http://schemas.microsoft.com/office/drawing/2014/main" id="{5EFF420A-DB9F-4778-81E6-7D95FC7CEAB3}"/>
              </a:ext>
            </a:extLst>
          </p:cNvPr>
          <p:cNvSpPr txBox="1">
            <a:spLocks/>
          </p:cNvSpPr>
          <p:nvPr/>
        </p:nvSpPr>
        <p:spPr>
          <a:xfrm>
            <a:off x="198076" y="0"/>
            <a:ext cx="2789673" cy="4039562"/>
          </a:xfrm>
          <a:prstGeom prst="rect">
            <a:avLst/>
          </a:prstGeom>
        </p:spPr>
        <p:txBody>
          <a:bodyPr/>
          <a:lstStyle>
            <a:lvl1pPr marL="0" indent="0" algn="l" defTabSz="457200" rtl="0" eaLnBrk="1" latinLnBrk="0" hangingPunct="1">
              <a:spcBef>
                <a:spcPct val="20000"/>
              </a:spcBef>
              <a:buFont typeface="Arial"/>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a:p>
          <a:p>
            <a:pPr algn="ctr"/>
            <a:r>
              <a:rPr lang="en-GB" b="1" dirty="0"/>
              <a:t>Aims</a:t>
            </a:r>
          </a:p>
          <a:p>
            <a:pPr marL="285750" indent="-285750">
              <a:buFontTx/>
              <a:buChar char="-"/>
            </a:pPr>
            <a:r>
              <a:rPr lang="en-GB" dirty="0"/>
              <a:t>Implementing ESS</a:t>
            </a:r>
          </a:p>
          <a:p>
            <a:pPr marL="285750" indent="-285750">
              <a:buFontTx/>
              <a:buChar char="-"/>
            </a:pPr>
            <a:r>
              <a:rPr lang="en-GB" dirty="0"/>
              <a:t>Student recruitment opportunities</a:t>
            </a:r>
          </a:p>
          <a:p>
            <a:pPr marL="285750" indent="-285750">
              <a:buFontTx/>
              <a:buChar char="-"/>
            </a:pPr>
            <a:r>
              <a:rPr lang="en-GB" dirty="0"/>
              <a:t>Build a diverse team</a:t>
            </a:r>
          </a:p>
          <a:p>
            <a:pPr marL="285750" indent="-285750">
              <a:buFontTx/>
              <a:buChar char="-"/>
            </a:pPr>
            <a:r>
              <a:rPr lang="en-GB" dirty="0"/>
              <a:t>Engage and create positive relationships with library users (staff skills)</a:t>
            </a:r>
          </a:p>
          <a:p>
            <a:pPr marL="285750" indent="-285750">
              <a:buFontTx/>
              <a:buChar char="-"/>
            </a:pPr>
            <a:endParaRPr lang="en-GB" dirty="0"/>
          </a:p>
          <a:p>
            <a:pPr marL="285750" indent="-285750">
              <a:buFontTx/>
              <a:buChar char="-"/>
            </a:pPr>
            <a:endParaRPr lang="en-GB" dirty="0"/>
          </a:p>
          <a:p>
            <a:pPr marL="285750" indent="-285750">
              <a:buFontTx/>
              <a:buChar char="-"/>
            </a:pPr>
            <a:endParaRPr lang="en-GB" dirty="0"/>
          </a:p>
          <a:p>
            <a:pPr marL="285750" indent="-285750">
              <a:buFontTx/>
              <a:buChar char="-"/>
            </a:pPr>
            <a:endParaRPr lang="en-GB" sz="1600" dirty="0"/>
          </a:p>
        </p:txBody>
      </p:sp>
      <p:sp>
        <p:nvSpPr>
          <p:cNvPr id="15" name="Title 2">
            <a:extLst>
              <a:ext uri="{FF2B5EF4-FFF2-40B4-BE49-F238E27FC236}">
                <a16:creationId xmlns:a16="http://schemas.microsoft.com/office/drawing/2014/main" id="{6564566A-4C4C-46FD-898F-82019CC6EF14}"/>
              </a:ext>
            </a:extLst>
          </p:cNvPr>
          <p:cNvSpPr>
            <a:spLocks noGrp="1"/>
          </p:cNvSpPr>
          <p:nvPr>
            <p:ph type="title"/>
          </p:nvPr>
        </p:nvSpPr>
        <p:spPr>
          <a:xfrm>
            <a:off x="4667694" y="4298515"/>
            <a:ext cx="4348716" cy="3027317"/>
          </a:xfrm>
          <a:noFill/>
          <a:ln w="6350">
            <a:noFill/>
          </a:ln>
        </p:spPr>
        <p:txBody>
          <a:bodyPr/>
          <a:lstStyle/>
          <a:p>
            <a:r>
              <a:rPr lang="en-US" sz="2400" b="1" i="1" dirty="0">
                <a:latin typeface="Arial" panose="020B0604020202020204" pitchFamily="34" charset="0"/>
                <a:cs typeface="Arial" panose="020B0604020202020204" pitchFamily="34" charset="0"/>
              </a:rPr>
              <a:t>Enabling Student Success…</a:t>
            </a:r>
            <a:br>
              <a:rPr lang="en-US" sz="2400" b="1" i="1" dirty="0">
                <a:latin typeface="Arial" panose="020B0604020202020204" pitchFamily="34" charset="0"/>
                <a:cs typeface="Arial" panose="020B0604020202020204" pitchFamily="34" charset="0"/>
              </a:rPr>
            </a:br>
            <a:r>
              <a:rPr lang="en-US" sz="2400" b="1" i="1" dirty="0">
                <a:latin typeface="Arial" panose="020B0604020202020204" pitchFamily="34" charset="0"/>
                <a:cs typeface="Arial" panose="020B0604020202020204" pitchFamily="34" charset="0"/>
              </a:rPr>
              <a:t>[is] to improve the </a:t>
            </a:r>
            <a:r>
              <a:rPr lang="en-GB" sz="2400" b="1" i="1" dirty="0">
                <a:solidFill>
                  <a:srgbClr val="1A1919"/>
                </a:solidFill>
                <a:effectLst/>
                <a:latin typeface="Arial" panose="020B0604020202020204" pitchFamily="34" charset="0"/>
                <a:cs typeface="Arial" panose="020B0604020202020204" pitchFamily="34" charset="0"/>
              </a:rPr>
              <a:t>outcomes for our students in terms of retention, </a:t>
            </a:r>
            <a:br>
              <a:rPr lang="en-GB" sz="2400" b="1" i="1" dirty="0">
                <a:solidFill>
                  <a:srgbClr val="1A1919"/>
                </a:solidFill>
                <a:effectLst/>
                <a:latin typeface="Arial" panose="020B0604020202020204" pitchFamily="34" charset="0"/>
                <a:cs typeface="Arial" panose="020B0604020202020204" pitchFamily="34" charset="0"/>
              </a:rPr>
            </a:br>
            <a:r>
              <a:rPr lang="en-GB" sz="2400" b="1" i="1" dirty="0">
                <a:solidFill>
                  <a:srgbClr val="1A1919"/>
                </a:solidFill>
                <a:effectLst/>
                <a:latin typeface="Arial" panose="020B0604020202020204" pitchFamily="34" charset="0"/>
                <a:cs typeface="Arial" panose="020B0604020202020204" pitchFamily="34" charset="0"/>
              </a:rPr>
              <a:t>progression and employability</a:t>
            </a:r>
            <a:r>
              <a:rPr lang="en-US" sz="2400" b="1" i="1" dirty="0">
                <a:latin typeface="Arial" panose="020B0604020202020204" pitchFamily="34" charset="0"/>
                <a:cs typeface="Arial" panose="020B0604020202020204" pitchFamily="34" charset="0"/>
              </a:rPr>
              <a:t> (ESS)</a:t>
            </a:r>
            <a:endParaRPr lang="en-GB" sz="2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6254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CC3649C-6B40-4799-84A3-0B7E90CEC5A1}"/>
              </a:ext>
            </a:extLst>
          </p:cNvPr>
          <p:cNvSpPr txBox="1">
            <a:spLocks/>
          </p:cNvSpPr>
          <p:nvPr/>
        </p:nvSpPr>
        <p:spPr>
          <a:xfrm>
            <a:off x="172007" y="519825"/>
            <a:ext cx="2703620" cy="2789499"/>
          </a:xfrm>
          <a:prstGeom prst="rect">
            <a:avLst/>
          </a:prstGeom>
        </p:spPr>
        <p:txBody>
          <a:bodyPr/>
          <a:lstStyle>
            <a:lvl1pPr algn="l" defTabSz="457200" rtl="0" eaLnBrk="1" latinLnBrk="0" hangingPunct="1">
              <a:lnSpc>
                <a:spcPct val="80000"/>
              </a:lnSpc>
              <a:spcBef>
                <a:spcPct val="0"/>
              </a:spcBef>
              <a:buNone/>
              <a:defRPr sz="4000" kern="1200">
                <a:solidFill>
                  <a:schemeClr val="tx1"/>
                </a:solidFill>
                <a:latin typeface="Arial Black" panose="020B0A04020102020204" pitchFamily="34" charset="0"/>
                <a:ea typeface="+mj-ea"/>
                <a:cs typeface="+mj-cs"/>
              </a:defRPr>
            </a:lvl1pPr>
          </a:lstStyle>
          <a:p>
            <a:pPr algn="ctr"/>
            <a:r>
              <a:rPr lang="en-GB" sz="3200" dirty="0"/>
              <a:t>Plans and Actions </a:t>
            </a:r>
            <a:br>
              <a:rPr lang="en-GB" sz="2800" dirty="0"/>
            </a:br>
            <a:endParaRPr lang="en-GB" sz="2800" dirty="0"/>
          </a:p>
        </p:txBody>
      </p:sp>
      <p:sp>
        <p:nvSpPr>
          <p:cNvPr id="9" name="Content Placeholder 7">
            <a:extLst>
              <a:ext uri="{FF2B5EF4-FFF2-40B4-BE49-F238E27FC236}">
                <a16:creationId xmlns:a16="http://schemas.microsoft.com/office/drawing/2014/main" id="{E8F18984-8FCE-462C-9E96-0E3DBCC61962}"/>
              </a:ext>
            </a:extLst>
          </p:cNvPr>
          <p:cNvSpPr txBox="1">
            <a:spLocks/>
          </p:cNvSpPr>
          <p:nvPr/>
        </p:nvSpPr>
        <p:spPr>
          <a:xfrm>
            <a:off x="165947" y="1491763"/>
            <a:ext cx="2535291" cy="3801217"/>
          </a:xfrm>
          <a:prstGeom prst="rect">
            <a:avLst/>
          </a:prstGeom>
        </p:spPr>
        <p:txBody>
          <a:bodyPr/>
          <a:lstStyle>
            <a:lvl1pPr marL="0" indent="0" algn="l" defTabSz="457200" rtl="0" eaLnBrk="1" latinLnBrk="0" hangingPunct="1">
              <a:spcBef>
                <a:spcPct val="20000"/>
              </a:spcBef>
              <a:buFont typeface="Arial"/>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ct val="20000"/>
              </a:spcBef>
              <a:buFont typeface="Arial"/>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ct val="20000"/>
              </a:spcBef>
              <a:buFont typeface="Arial"/>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ct val="20000"/>
              </a:spcBef>
              <a:buFont typeface="Arial"/>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dirty="0"/>
              <a:t>Step 1: Application</a:t>
            </a:r>
          </a:p>
          <a:p>
            <a:pPr algn="ctr"/>
            <a:r>
              <a:rPr lang="en-GB" dirty="0"/>
              <a:t>Step 2: Promotion</a:t>
            </a:r>
          </a:p>
          <a:p>
            <a:pPr algn="ctr"/>
            <a:r>
              <a:rPr lang="en-GB" dirty="0"/>
              <a:t>Step 3: Be available!</a:t>
            </a:r>
          </a:p>
          <a:p>
            <a:pPr algn="ctr"/>
            <a:r>
              <a:rPr lang="en-GB" dirty="0"/>
              <a:t>Step 4: Interviews</a:t>
            </a:r>
          </a:p>
          <a:p>
            <a:endParaRPr lang="en-GB" dirty="0"/>
          </a:p>
        </p:txBody>
      </p:sp>
      <p:pic>
        <p:nvPicPr>
          <p:cNvPr id="10" name="Graphic 9">
            <a:extLst>
              <a:ext uri="{FF2B5EF4-FFF2-40B4-BE49-F238E27FC236}">
                <a16:creationId xmlns:a16="http://schemas.microsoft.com/office/drawing/2014/main" id="{B51136F5-4A0A-4DCB-8C70-16CC665A2D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66505" y="996778"/>
            <a:ext cx="3236602" cy="4296203"/>
          </a:xfrm>
          <a:prstGeom prst="rect">
            <a:avLst/>
          </a:prstGeom>
        </p:spPr>
      </p:pic>
      <p:pic>
        <p:nvPicPr>
          <p:cNvPr id="12" name="Picture 11">
            <a:extLst>
              <a:ext uri="{FF2B5EF4-FFF2-40B4-BE49-F238E27FC236}">
                <a16:creationId xmlns:a16="http://schemas.microsoft.com/office/drawing/2014/main" id="{322CA66D-B98B-443C-B9F8-076A90AD460E}"/>
              </a:ext>
            </a:extLst>
          </p:cNvPr>
          <p:cNvPicPr>
            <a:picLocks noChangeAspect="1"/>
          </p:cNvPicPr>
          <p:nvPr/>
        </p:nvPicPr>
        <p:blipFill>
          <a:blip r:embed="rId5"/>
          <a:stretch>
            <a:fillRect/>
          </a:stretch>
        </p:blipFill>
        <p:spPr>
          <a:xfrm>
            <a:off x="6268374" y="323056"/>
            <a:ext cx="2175098" cy="4296203"/>
          </a:xfrm>
          <a:prstGeom prst="rect">
            <a:avLst/>
          </a:prstGeom>
        </p:spPr>
      </p:pic>
      <p:pic>
        <p:nvPicPr>
          <p:cNvPr id="11" name="Content Placeholder 5" descr="Diagram&#10;&#10;Description automatically generated">
            <a:extLst>
              <a:ext uri="{FF2B5EF4-FFF2-40B4-BE49-F238E27FC236}">
                <a16:creationId xmlns:a16="http://schemas.microsoft.com/office/drawing/2014/main" id="{0861C141-F9E4-4D2F-8109-049D79AF4FF8}"/>
              </a:ext>
            </a:extLst>
          </p:cNvPr>
          <p:cNvPicPr>
            <a:picLocks noChangeAspect="1"/>
          </p:cNvPicPr>
          <p:nvPr/>
        </p:nvPicPr>
        <p:blipFill>
          <a:blip r:embed="rId6"/>
          <a:stretch>
            <a:fillRect/>
          </a:stretch>
        </p:blipFill>
        <p:spPr>
          <a:xfrm>
            <a:off x="4328931" y="4112164"/>
            <a:ext cx="3273403" cy="2361633"/>
          </a:xfrm>
          <a:prstGeom prst="rect">
            <a:avLst/>
          </a:prstGeom>
        </p:spPr>
      </p:pic>
    </p:spTree>
    <p:extLst>
      <p:ext uri="{BB962C8B-B14F-4D97-AF65-F5344CB8AC3E}">
        <p14:creationId xmlns:p14="http://schemas.microsoft.com/office/powerpoint/2010/main" val="493126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FB6B3817-448E-418B-882B-18FC7E1265B9}"/>
              </a:ext>
            </a:extLst>
          </p:cNvPr>
          <p:cNvSpPr txBox="1">
            <a:spLocks/>
          </p:cNvSpPr>
          <p:nvPr/>
        </p:nvSpPr>
        <p:spPr>
          <a:xfrm>
            <a:off x="307804" y="2785731"/>
            <a:ext cx="8836196" cy="3635910"/>
          </a:xfrm>
          <a:prstGeom prst="rect">
            <a:avLst/>
          </a:prstGeom>
        </p:spPr>
        <p:txBody>
          <a:bodyPr/>
          <a:lstStyle>
            <a:lvl1pPr marL="0" indent="0" algn="l" defTabSz="457200" rtl="0" eaLnBrk="1" latinLnBrk="0" hangingPunct="1">
              <a:spcBef>
                <a:spcPct val="20000"/>
              </a:spcBef>
              <a:buFont typeface="Arial"/>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3200" b="1" dirty="0"/>
              <a:t>Benefits (and Challenges!) of Student Workers</a:t>
            </a:r>
          </a:p>
          <a:p>
            <a:pPr marL="457200" indent="-457200">
              <a:buFontTx/>
              <a:buChar char="-"/>
            </a:pPr>
            <a:r>
              <a:rPr lang="en-GB" sz="3200" dirty="0"/>
              <a:t>Shared ideas </a:t>
            </a:r>
          </a:p>
          <a:p>
            <a:pPr marL="457200" indent="-457200">
              <a:buFontTx/>
              <a:buChar char="-"/>
            </a:pPr>
            <a:r>
              <a:rPr lang="en-GB" sz="3200" dirty="0"/>
              <a:t>Customer insight</a:t>
            </a:r>
          </a:p>
          <a:p>
            <a:pPr marL="457200" indent="-457200">
              <a:buFontTx/>
              <a:buChar char="-"/>
            </a:pPr>
            <a:r>
              <a:rPr lang="en-GB" sz="3200" dirty="0"/>
              <a:t>Bring the enthusiasm! </a:t>
            </a:r>
          </a:p>
          <a:p>
            <a:pPr marL="457200" indent="-457200">
              <a:buFontTx/>
              <a:buChar char="-"/>
            </a:pPr>
            <a:r>
              <a:rPr lang="en-GB" sz="3200" dirty="0"/>
              <a:t>Boundaries</a:t>
            </a:r>
          </a:p>
          <a:p>
            <a:pPr marL="342900" indent="-342900">
              <a:buFontTx/>
              <a:buChar char="-"/>
            </a:pPr>
            <a:endParaRPr lang="en-GB" sz="3600" dirty="0"/>
          </a:p>
          <a:p>
            <a:pPr marL="285750" indent="-285750">
              <a:buFontTx/>
              <a:buChar char="-"/>
            </a:pPr>
            <a:endParaRPr lang="en-GB" dirty="0"/>
          </a:p>
          <a:p>
            <a:pPr marL="285750" indent="-285750">
              <a:buFontTx/>
              <a:buChar char="-"/>
            </a:pPr>
            <a:endParaRPr lang="en-GB" dirty="0"/>
          </a:p>
          <a:p>
            <a:pPr marL="285750" indent="-285750">
              <a:buFontTx/>
              <a:buChar char="-"/>
            </a:pPr>
            <a:endParaRPr lang="en-GB" dirty="0"/>
          </a:p>
          <a:p>
            <a:pPr marL="285750" indent="-285750">
              <a:buFontTx/>
              <a:buChar char="-"/>
            </a:pPr>
            <a:endParaRPr lang="en-GB" sz="1600" dirty="0"/>
          </a:p>
        </p:txBody>
      </p:sp>
    </p:spTree>
    <p:extLst>
      <p:ext uri="{BB962C8B-B14F-4D97-AF65-F5344CB8AC3E}">
        <p14:creationId xmlns:p14="http://schemas.microsoft.com/office/powerpoint/2010/main" val="1593601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14" y="398076"/>
            <a:ext cx="4971940" cy="1662218"/>
          </a:xfrm>
        </p:spPr>
        <p:txBody>
          <a:bodyPr/>
          <a:lstStyle/>
          <a:p>
            <a:r>
              <a:rPr lang="en-US" sz="3700" dirty="0"/>
              <a:t>Top tips and practicalities…</a:t>
            </a:r>
            <a:endParaRPr lang="en-GB" sz="3700" dirty="0"/>
          </a:p>
        </p:txBody>
      </p:sp>
      <p:sp>
        <p:nvSpPr>
          <p:cNvPr id="3" name="Content Placeholder 2"/>
          <p:cNvSpPr>
            <a:spLocks noGrp="1"/>
          </p:cNvSpPr>
          <p:nvPr>
            <p:ph sz="quarter" idx="10"/>
          </p:nvPr>
        </p:nvSpPr>
        <p:spPr>
          <a:xfrm>
            <a:off x="352414" y="2060294"/>
            <a:ext cx="3714692" cy="3688192"/>
          </a:xfrm>
        </p:spPr>
        <p:txBody>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Service planning</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Recruitment Methods</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Student working limitations</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Flexibility</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Additional Support</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Toolkit</a:t>
            </a:r>
          </a:p>
        </p:txBody>
      </p:sp>
    </p:spTree>
    <p:extLst>
      <p:ext uri="{BB962C8B-B14F-4D97-AF65-F5344CB8AC3E}">
        <p14:creationId xmlns:p14="http://schemas.microsoft.com/office/powerpoint/2010/main" val="488471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3">
            <a:extLst>
              <a:ext uri="{FF2B5EF4-FFF2-40B4-BE49-F238E27FC236}">
                <a16:creationId xmlns:a16="http://schemas.microsoft.com/office/drawing/2014/main" id="{5EFF420A-DB9F-4778-81E6-7D95FC7CEAB3}"/>
              </a:ext>
            </a:extLst>
          </p:cNvPr>
          <p:cNvSpPr txBox="1">
            <a:spLocks/>
          </p:cNvSpPr>
          <p:nvPr/>
        </p:nvSpPr>
        <p:spPr>
          <a:xfrm>
            <a:off x="289368" y="1740543"/>
            <a:ext cx="4038258" cy="4794812"/>
          </a:xfrm>
          <a:prstGeom prst="rect">
            <a:avLst/>
          </a:prstGeom>
        </p:spPr>
        <p:txBody>
          <a:bodyPr/>
          <a:lstStyle>
            <a:lvl1pPr marL="0" indent="0" algn="l" defTabSz="457200" rtl="0" eaLnBrk="1" latinLnBrk="0" hangingPunct="1">
              <a:spcBef>
                <a:spcPct val="20000"/>
              </a:spcBef>
              <a:buFont typeface="Arial"/>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a:p>
          <a:p>
            <a:pPr algn="ctr"/>
            <a:endParaRPr lang="en-GB" dirty="0"/>
          </a:p>
          <a:p>
            <a:pPr algn="ctr"/>
            <a:endParaRPr lang="en-GB" dirty="0"/>
          </a:p>
          <a:p>
            <a:pPr algn="ctr"/>
            <a:r>
              <a:rPr lang="en-GB" i="1" dirty="0">
                <a:latin typeface="+mj-lt"/>
              </a:rPr>
              <a:t>‘</a:t>
            </a:r>
            <a:r>
              <a:rPr lang="en-GB" b="0" i="1" dirty="0">
                <a:solidFill>
                  <a:srgbClr val="242424"/>
                </a:solidFill>
                <a:effectLst/>
                <a:latin typeface="+mj-lt"/>
              </a:rPr>
              <a:t>It was a great experience and a </a:t>
            </a:r>
            <a:r>
              <a:rPr lang="en-GB" sz="2800" b="1" i="1" dirty="0">
                <a:solidFill>
                  <a:srgbClr val="242424"/>
                </a:solidFill>
                <a:effectLst/>
                <a:latin typeface="+mj-lt"/>
              </a:rPr>
              <a:t>valuable transition from studying </a:t>
            </a:r>
            <a:r>
              <a:rPr lang="en-GB" b="0" i="1" dirty="0">
                <a:solidFill>
                  <a:srgbClr val="242424"/>
                </a:solidFill>
                <a:effectLst/>
                <a:latin typeface="+mj-lt"/>
              </a:rPr>
              <a:t>and student life </a:t>
            </a:r>
            <a:r>
              <a:rPr lang="en-GB" sz="2800" b="1" i="1" dirty="0">
                <a:solidFill>
                  <a:srgbClr val="242424"/>
                </a:solidFill>
                <a:effectLst/>
                <a:latin typeface="+mj-lt"/>
              </a:rPr>
              <a:t>into a workplace environment</a:t>
            </a:r>
            <a:r>
              <a:rPr lang="en-GB" b="0" i="1" dirty="0">
                <a:solidFill>
                  <a:srgbClr val="242424"/>
                </a:solidFill>
                <a:effectLst/>
                <a:latin typeface="+mj-lt"/>
              </a:rPr>
              <a:t>. I learnt about the values of working in a team and building working relationships’</a:t>
            </a:r>
            <a:endParaRPr lang="en-GB" i="1" dirty="0">
              <a:latin typeface="+mj-lt"/>
            </a:endParaRPr>
          </a:p>
          <a:p>
            <a:pPr marL="285750" indent="-285750">
              <a:buFontTx/>
              <a:buChar char="-"/>
            </a:pPr>
            <a:endParaRPr lang="en-GB" dirty="0">
              <a:latin typeface="+mj-lt"/>
            </a:endParaRPr>
          </a:p>
          <a:p>
            <a:pPr marL="285750" indent="-285750">
              <a:buFontTx/>
              <a:buChar char="-"/>
            </a:pPr>
            <a:endParaRPr lang="en-GB" sz="1600" dirty="0"/>
          </a:p>
        </p:txBody>
      </p:sp>
      <p:sp>
        <p:nvSpPr>
          <p:cNvPr id="15" name="Title 2">
            <a:extLst>
              <a:ext uri="{FF2B5EF4-FFF2-40B4-BE49-F238E27FC236}">
                <a16:creationId xmlns:a16="http://schemas.microsoft.com/office/drawing/2014/main" id="{6564566A-4C4C-46FD-898F-82019CC6EF14}"/>
              </a:ext>
            </a:extLst>
          </p:cNvPr>
          <p:cNvSpPr>
            <a:spLocks noGrp="1"/>
          </p:cNvSpPr>
          <p:nvPr>
            <p:ph type="title"/>
          </p:nvPr>
        </p:nvSpPr>
        <p:spPr>
          <a:xfrm>
            <a:off x="4816376" y="2453834"/>
            <a:ext cx="3831220" cy="3622875"/>
          </a:xfrm>
          <a:noFill/>
          <a:ln w="6350">
            <a:noFill/>
          </a:ln>
        </p:spPr>
        <p:txBody>
          <a:bodyPr/>
          <a:lstStyle/>
          <a:p>
            <a:r>
              <a:rPr lang="en-GB" sz="2800" i="1" dirty="0">
                <a:solidFill>
                  <a:srgbClr val="242424"/>
                </a:solidFill>
                <a:effectLst/>
                <a:latin typeface="+mn-lt"/>
              </a:rPr>
              <a:t>‘</a:t>
            </a:r>
            <a:r>
              <a:rPr lang="en-GB" sz="2400" i="1" dirty="0">
                <a:solidFill>
                  <a:srgbClr val="242424"/>
                </a:solidFill>
                <a:effectLst/>
                <a:latin typeface="+mn-lt"/>
              </a:rPr>
              <a:t>Working at the library whilst also being a student was a wonderful opportunity. As well as </a:t>
            </a:r>
            <a:r>
              <a:rPr lang="en-GB" sz="2800" b="1" i="1" dirty="0">
                <a:solidFill>
                  <a:srgbClr val="242424"/>
                </a:solidFill>
                <a:effectLst/>
                <a:latin typeface="+mn-lt"/>
              </a:rPr>
              <a:t>developing my time management skills</a:t>
            </a:r>
            <a:r>
              <a:rPr lang="en-GB" sz="2400" i="1" dirty="0">
                <a:solidFill>
                  <a:srgbClr val="242424"/>
                </a:solidFill>
                <a:effectLst/>
                <a:latin typeface="+mn-lt"/>
              </a:rPr>
              <a:t>…the team leaders were very</a:t>
            </a:r>
            <a:r>
              <a:rPr lang="en-GB" sz="2800" i="1" dirty="0">
                <a:solidFill>
                  <a:srgbClr val="242424"/>
                </a:solidFill>
                <a:effectLst/>
                <a:latin typeface="+mn-lt"/>
              </a:rPr>
              <a:t> </a:t>
            </a:r>
            <a:r>
              <a:rPr lang="en-GB" sz="2800" b="1" i="1" dirty="0">
                <a:solidFill>
                  <a:srgbClr val="242424"/>
                </a:solidFill>
                <a:effectLst/>
                <a:latin typeface="+mn-lt"/>
              </a:rPr>
              <a:t>flexible</a:t>
            </a:r>
            <a:r>
              <a:rPr lang="en-GB" sz="2800" i="1" dirty="0">
                <a:solidFill>
                  <a:srgbClr val="242424"/>
                </a:solidFill>
                <a:effectLst/>
                <a:latin typeface="+mn-lt"/>
              </a:rPr>
              <a:t> </a:t>
            </a:r>
            <a:r>
              <a:rPr lang="en-GB" sz="2400" i="1" dirty="0">
                <a:solidFill>
                  <a:srgbClr val="242424"/>
                </a:solidFill>
                <a:effectLst/>
                <a:latin typeface="+mn-lt"/>
              </a:rPr>
              <a:t>about moving shifts. I was grateful for that because my schedule changed often’</a:t>
            </a:r>
            <a:endParaRPr lang="en-GB" sz="2400" b="1" i="1" dirty="0">
              <a:latin typeface="+mn-lt"/>
            </a:endParaRPr>
          </a:p>
        </p:txBody>
      </p:sp>
      <p:sp>
        <p:nvSpPr>
          <p:cNvPr id="6" name="Title 1">
            <a:extLst>
              <a:ext uri="{FF2B5EF4-FFF2-40B4-BE49-F238E27FC236}">
                <a16:creationId xmlns:a16="http://schemas.microsoft.com/office/drawing/2014/main" id="{C66BDE7F-290A-4572-8C20-AC2B8A1038B9}"/>
              </a:ext>
            </a:extLst>
          </p:cNvPr>
          <p:cNvSpPr txBox="1">
            <a:spLocks/>
          </p:cNvSpPr>
          <p:nvPr/>
        </p:nvSpPr>
        <p:spPr>
          <a:xfrm>
            <a:off x="289368" y="1807333"/>
            <a:ext cx="2494957" cy="1857626"/>
          </a:xfrm>
          <a:prstGeom prst="rect">
            <a:avLst/>
          </a:prstGeom>
        </p:spPr>
        <p:txBody>
          <a:bodyPr/>
          <a:lstStyle>
            <a:lvl1pPr algn="l" defTabSz="457200" rtl="0" eaLnBrk="1" latinLnBrk="0" hangingPunct="1">
              <a:lnSpc>
                <a:spcPct val="80000"/>
              </a:lnSpc>
              <a:spcBef>
                <a:spcPct val="0"/>
              </a:spcBef>
              <a:buNone/>
              <a:defRPr sz="4000" kern="1200">
                <a:solidFill>
                  <a:schemeClr val="tx1"/>
                </a:solidFill>
                <a:latin typeface="Arial Black" panose="020B0A04020102020204" pitchFamily="34" charset="0"/>
                <a:ea typeface="+mj-ea"/>
                <a:cs typeface="+mj-cs"/>
              </a:defRPr>
            </a:lvl1pPr>
          </a:lstStyle>
          <a:p>
            <a:r>
              <a:rPr lang="en-US" sz="3200" dirty="0"/>
              <a:t>Feedback</a:t>
            </a:r>
            <a:endParaRPr lang="en-GB" sz="3200" dirty="0"/>
          </a:p>
        </p:txBody>
      </p:sp>
    </p:spTree>
    <p:extLst>
      <p:ext uri="{BB962C8B-B14F-4D97-AF65-F5344CB8AC3E}">
        <p14:creationId xmlns:p14="http://schemas.microsoft.com/office/powerpoint/2010/main" val="1653713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79099" y="428263"/>
            <a:ext cx="8540810" cy="3303765"/>
          </a:xfrm>
        </p:spPr>
        <p:txBody>
          <a:bodyPr/>
          <a:lstStyle/>
          <a:p>
            <a:endParaRPr lang="en-GB" dirty="0"/>
          </a:p>
          <a:p>
            <a:r>
              <a:rPr lang="en-GB" b="1" dirty="0"/>
              <a:t>Links:</a:t>
            </a:r>
          </a:p>
          <a:p>
            <a:endParaRPr lang="en-GB" b="1" dirty="0"/>
          </a:p>
          <a:p>
            <a:pPr marL="285750" indent="-285750">
              <a:buFontTx/>
              <a:buChar char="-"/>
            </a:pPr>
            <a:r>
              <a:rPr lang="en-GB" dirty="0">
                <a:hlinkClick r:id="rId3"/>
              </a:rPr>
              <a:t>Enabling Student Success</a:t>
            </a:r>
            <a:endParaRPr lang="en-GB" dirty="0"/>
          </a:p>
          <a:p>
            <a:pPr marL="285750" indent="-285750">
              <a:buFontTx/>
              <a:buChar char="-"/>
            </a:pPr>
            <a:r>
              <a:rPr lang="en-GB" dirty="0">
                <a:hlinkClick r:id="rId3"/>
              </a:rPr>
              <a:t>Student Recruitment Toolkit</a:t>
            </a:r>
            <a:endParaRPr lang="en-GB" dirty="0"/>
          </a:p>
          <a:p>
            <a:endParaRPr lang="en-GB" sz="1600" dirty="0"/>
          </a:p>
          <a:p>
            <a:pPr marL="285750" indent="-285750">
              <a:buFontTx/>
              <a:buChar char="-"/>
            </a:pPr>
            <a:endParaRPr lang="en-GB" sz="1600" dirty="0"/>
          </a:p>
          <a:p>
            <a:endParaRPr lang="en-GB" sz="1600" dirty="0"/>
          </a:p>
          <a:p>
            <a:pPr marL="285750" indent="-285750">
              <a:buFontTx/>
              <a:buChar char="-"/>
            </a:pPr>
            <a:endParaRPr lang="en-GB" sz="1600" dirty="0"/>
          </a:p>
          <a:p>
            <a:pPr marL="285750" indent="-285750">
              <a:buFontTx/>
              <a:buChar char="-"/>
            </a:pPr>
            <a:endParaRPr lang="en-GB" sz="1600" dirty="0"/>
          </a:p>
        </p:txBody>
      </p:sp>
      <p:sp>
        <p:nvSpPr>
          <p:cNvPr id="5" name="TextBox 4">
            <a:extLst>
              <a:ext uri="{FF2B5EF4-FFF2-40B4-BE49-F238E27FC236}">
                <a16:creationId xmlns:a16="http://schemas.microsoft.com/office/drawing/2014/main" id="{F62D9E61-C8A9-4355-8276-E5A41328B81E}"/>
              </a:ext>
            </a:extLst>
          </p:cNvPr>
          <p:cNvSpPr txBox="1"/>
          <p:nvPr/>
        </p:nvSpPr>
        <p:spPr>
          <a:xfrm>
            <a:off x="4369982" y="4146697"/>
            <a:ext cx="5098514" cy="1815882"/>
          </a:xfrm>
          <a:prstGeom prst="rect">
            <a:avLst/>
          </a:prstGeom>
          <a:noFill/>
        </p:spPr>
        <p:txBody>
          <a:bodyPr wrap="square">
            <a:spAutoFit/>
          </a:bodyPr>
          <a:lstStyle/>
          <a:p>
            <a:pPr marL="742950" lvl="1" indent="-285750">
              <a:buFontTx/>
              <a:buChar char="-"/>
            </a:pPr>
            <a:endParaRPr lang="en-GB" sz="1600" dirty="0">
              <a:latin typeface="Arial" panose="020B0604020202020204" pitchFamily="34" charset="0"/>
              <a:cs typeface="Arial" panose="020B0604020202020204" pitchFamily="34" charset="0"/>
            </a:endParaRPr>
          </a:p>
          <a:p>
            <a:pPr lvl="1"/>
            <a:r>
              <a:rPr lang="en-GB" sz="2400" dirty="0">
                <a:latin typeface="Arial" panose="020B0604020202020204" pitchFamily="34" charset="0"/>
                <a:cs typeface="Arial" panose="020B0604020202020204" pitchFamily="34" charset="0"/>
              </a:rPr>
              <a:t>Contact details:</a:t>
            </a:r>
          </a:p>
          <a:p>
            <a:pPr lvl="1"/>
            <a:r>
              <a:rPr lang="en-GB" sz="2400" dirty="0">
                <a:latin typeface="Arial" panose="020B0604020202020204" pitchFamily="34" charset="0"/>
                <a:cs typeface="Arial" panose="020B0604020202020204" pitchFamily="34" charset="0"/>
                <a:hlinkClick r:id="rId4"/>
              </a:rPr>
              <a:t>S.Wadee@salford.ac.uk</a:t>
            </a:r>
            <a:endParaRPr lang="en-GB" sz="2400" dirty="0">
              <a:latin typeface="Arial" panose="020B0604020202020204" pitchFamily="34" charset="0"/>
              <a:cs typeface="Arial" panose="020B0604020202020204" pitchFamily="34" charset="0"/>
            </a:endParaRPr>
          </a:p>
          <a:p>
            <a:pPr lvl="1"/>
            <a:r>
              <a:rPr lang="en-GB" sz="2400" dirty="0">
                <a:latin typeface="Arial" panose="020B0604020202020204" pitchFamily="34" charset="0"/>
                <a:cs typeface="Arial" panose="020B0604020202020204" pitchFamily="34" charset="0"/>
                <a:hlinkClick r:id="rId5"/>
              </a:rPr>
              <a:t>R.T.Napier@salford.ac.uk</a:t>
            </a:r>
            <a:endParaRPr lang="en-GB" sz="2400" dirty="0">
              <a:latin typeface="Arial" panose="020B0604020202020204" pitchFamily="34" charset="0"/>
              <a:cs typeface="Arial" panose="020B0604020202020204" pitchFamily="34" charset="0"/>
            </a:endParaRPr>
          </a:p>
          <a:p>
            <a:pPr lvl="1"/>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2902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0504D"/>
        </a:solidFill>
        <a:ln>
          <a:noFill/>
        </a:ln>
      </a:spPr>
      <a:bodyPr rtlCol="0" anchor="ctr"/>
      <a:lstStyle>
        <a:defPPr algn="ctr">
          <a:defRPr dirty="0">
            <a:solidFill>
              <a:schemeClr val="tx1"/>
            </a:solidFill>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OS master powerpoint.potx" id="{A74E7DB2-1FCF-4E04-BC12-A9DAA2CAFD88}" vid="{7B87B69E-2C60-42BC-842C-BDE38A9759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FE0288917822C4C9FBF5727E85D1A24" ma:contentTypeVersion="2" ma:contentTypeDescription="Create a new document." ma:contentTypeScope="" ma:versionID="beab23eb9805a976ceef99cafc4cea01">
  <xsd:schema xmlns:xsd="http://www.w3.org/2001/XMLSchema" xmlns:xs="http://www.w3.org/2001/XMLSchema" xmlns:p="http://schemas.microsoft.com/office/2006/metadata/properties" xmlns:ns2="a2391d01-a5c2-4cce-9c13-f64aac3c1c0a" targetNamespace="http://schemas.microsoft.com/office/2006/metadata/properties" ma:root="true" ma:fieldsID="601b2d8e60cca1322d11a9099ac94790" ns2:_="">
    <xsd:import namespace="a2391d01-a5c2-4cce-9c13-f64aac3c1c0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391d01-a5c2-4cce-9c13-f64aac3c1c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D1E8BE-D251-4EEC-ABB6-2D1F99841065}">
  <ds:schemaRefs>
    <ds:schemaRef ds:uri="http://schemas.microsoft.com/sharepoint/v3/contenttype/forms"/>
  </ds:schemaRefs>
</ds:datastoreItem>
</file>

<file path=customXml/itemProps2.xml><?xml version="1.0" encoding="utf-8"?>
<ds:datastoreItem xmlns:ds="http://schemas.openxmlformats.org/officeDocument/2006/customXml" ds:itemID="{F1D032F1-116E-4B8F-B1E7-9A3679C6C1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391d01-a5c2-4cce-9c13-f64aac3c1c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70678F-AB83-4A53-9156-BC0CA717DE18}">
  <ds:schemaRefs>
    <ds:schemaRef ds:uri="http://purl.org/dc/dcmitype/"/>
    <ds:schemaRef ds:uri="a2391d01-a5c2-4cce-9c13-f64aac3c1c0a"/>
    <ds:schemaRef ds:uri="http://www.w3.org/XML/1998/namespace"/>
    <ds:schemaRef ds:uri="http://schemas.openxmlformats.org/package/2006/metadata/core-properties"/>
    <ds:schemaRef ds:uri="http://schemas.microsoft.com/office/2006/documentManagement/types"/>
    <ds:schemaRef ds:uri="http://purl.org/dc/elements/1.1/"/>
    <ds:schemaRef ds:uri="http://purl.org/dc/term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CSGUK Presentation - SW RN (1)</Template>
  <TotalTime>0</TotalTime>
  <Words>2498</Words>
  <Application>Microsoft Office PowerPoint</Application>
  <PresentationFormat>On-screen Show (4:3)</PresentationFormat>
  <Paragraphs>110</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-apple-system</vt:lpstr>
      <vt:lpstr>Arial</vt:lpstr>
      <vt:lpstr>Arial Black</vt:lpstr>
      <vt:lpstr>Calibri</vt:lpstr>
      <vt:lpstr>Office Theme</vt:lpstr>
      <vt:lpstr> Sara Wadee and Rosie Napier </vt:lpstr>
      <vt:lpstr>Enabling Student Success… [is] to improve the outcomes for our students in terms of retention,  progression and employability (ESS)</vt:lpstr>
      <vt:lpstr>PowerPoint Presentation</vt:lpstr>
      <vt:lpstr>PowerPoint Presentation</vt:lpstr>
      <vt:lpstr>Top tips and practicalities…</vt:lpstr>
      <vt:lpstr>‘Working at the library whilst also being a student was a wonderful opportunity. As well as developing my time management skills…the team leaders were very flexible about moving shifts. I was grateful for that because my schedule changed often’</vt:lpstr>
      <vt:lpstr>PowerPoint Presentation</vt:lpstr>
    </vt:vector>
  </TitlesOfParts>
  <Company>University of Salford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Sara Wadee and Rosie Napier </dc:title>
  <dc:creator>Loughran, Helen</dc:creator>
  <cp:lastModifiedBy>Loughran, Helen</cp:lastModifiedBy>
  <cp:revision>1</cp:revision>
  <dcterms:created xsi:type="dcterms:W3CDTF">2022-11-16T16:50:59Z</dcterms:created>
  <dcterms:modified xsi:type="dcterms:W3CDTF">2022-11-16T16:51:20Z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0x0101000FE0288917822C4C9FBF5727E85D1A24</vt:lpwstr>
  </property>
</Properties>
</file>