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6" r:id="rId1"/>
  </p:sldMasterIdLst>
  <p:notesMasterIdLst>
    <p:notesMasterId r:id="rId9"/>
  </p:notesMasterIdLst>
  <p:sldIdLst>
    <p:sldId id="256" r:id="rId2"/>
    <p:sldId id="261" r:id="rId3"/>
    <p:sldId id="267" r:id="rId4"/>
    <p:sldId id="268" r:id="rId5"/>
    <p:sldId id="269" r:id="rId6"/>
    <p:sldId id="262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121B"/>
    <a:srgbClr val="000000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63" d="100"/>
          <a:sy n="63" d="100"/>
        </p:scale>
        <p:origin x="1364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2F3E7-441F-477B-9032-3EE7BEB30DA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2F0C5-9915-4C9D-B9C1-C3246B8D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95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Variation of title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2F0C5-9915-4C9D-B9C1-C3246B8D4C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22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97BC6B07-530C-4694-A931-F01DB01EE33E}"/>
              </a:ext>
            </a:extLst>
          </p:cNvPr>
          <p:cNvSpPr/>
          <p:nvPr userDrawn="1"/>
        </p:nvSpPr>
        <p:spPr>
          <a:xfrm>
            <a:off x="153823" y="145278"/>
            <a:ext cx="8810715" cy="6546079"/>
          </a:xfrm>
          <a:custGeom>
            <a:avLst/>
            <a:gdLst/>
            <a:ahLst/>
            <a:cxnLst/>
            <a:rect l="l" t="t" r="r" b="b"/>
            <a:pathLst>
              <a:path w="8999220" h="6713220">
                <a:moveTo>
                  <a:pt x="0" y="6713004"/>
                </a:moveTo>
                <a:lnTo>
                  <a:pt x="8999004" y="6713004"/>
                </a:lnTo>
                <a:lnTo>
                  <a:pt x="8999004" y="0"/>
                </a:lnTo>
                <a:lnTo>
                  <a:pt x="0" y="0"/>
                </a:lnTo>
                <a:lnTo>
                  <a:pt x="0" y="6713004"/>
                </a:lnTo>
                <a:close/>
              </a:path>
            </a:pathLst>
          </a:custGeom>
          <a:solidFill>
            <a:srgbClr val="B511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16806"/>
            <a:ext cx="7772400" cy="1527339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defRPr sz="4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Template slide:</a:t>
            </a:r>
            <a:br>
              <a:rPr lang="en-US" dirty="0"/>
            </a:br>
            <a:r>
              <a:rPr lang="en-US" dirty="0"/>
              <a:t>presentation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7788" y="4012237"/>
            <a:ext cx="6858000" cy="1106693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525"/>
              </a:spcBef>
              <a:buNone/>
              <a:defRPr sz="265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date, month, year here</a:t>
            </a:r>
            <a:br>
              <a:rPr lang="en-US" dirty="0"/>
            </a:br>
            <a:r>
              <a:rPr lang="en-US" dirty="0"/>
              <a:t>Insert presenter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8687" y="6154347"/>
            <a:ext cx="20574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68DC6395-2EE1-48E0-B1B8-D97ECF815E87}"/>
              </a:ext>
            </a:extLst>
          </p:cNvPr>
          <p:cNvSpPr/>
          <p:nvPr userDrawn="1"/>
        </p:nvSpPr>
        <p:spPr>
          <a:xfrm>
            <a:off x="824129" y="3820047"/>
            <a:ext cx="1590675" cy="0"/>
          </a:xfrm>
          <a:custGeom>
            <a:avLst/>
            <a:gdLst/>
            <a:ahLst/>
            <a:cxnLst/>
            <a:rect l="l" t="t" r="r" b="b"/>
            <a:pathLst>
              <a:path w="1590675">
                <a:moveTo>
                  <a:pt x="0" y="0"/>
                </a:moveTo>
                <a:lnTo>
                  <a:pt x="1590421" y="0"/>
                </a:lnTo>
              </a:path>
            </a:pathLst>
          </a:custGeom>
          <a:ln w="17043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 descr="Lancaster University">
            <a:extLst>
              <a:ext uri="{FF2B5EF4-FFF2-40B4-BE49-F238E27FC236}">
                <a16:creationId xmlns:a16="http://schemas.microsoft.com/office/drawing/2014/main" id="{6D9FAC59-F82E-45D3-AACC-CA5CBCBD0A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394" y="762000"/>
            <a:ext cx="2552491" cy="80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76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B60475B-7D3F-4BE2-9C2D-BBD84BDFE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9307" y="61068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4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16806"/>
            <a:ext cx="7772400" cy="1527339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defRPr sz="45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Template slide:</a:t>
            </a:r>
            <a:br>
              <a:rPr lang="en-US" dirty="0"/>
            </a:br>
            <a:r>
              <a:rPr lang="en-US" dirty="0"/>
              <a:t>presentation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7788" y="4012237"/>
            <a:ext cx="6858000" cy="1106693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525"/>
              </a:spcBef>
              <a:buNone/>
              <a:defRPr sz="265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date, month, year here</a:t>
            </a:r>
            <a:br>
              <a:rPr lang="en-US" dirty="0"/>
            </a:br>
            <a:r>
              <a:rPr lang="en-US" dirty="0"/>
              <a:t>Insert presenter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8687" y="6154347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FD173A2F-4A2C-4B5B-9ABD-51792F8F6DFD}"/>
              </a:ext>
            </a:extLst>
          </p:cNvPr>
          <p:cNvSpPr/>
          <p:nvPr userDrawn="1"/>
        </p:nvSpPr>
        <p:spPr>
          <a:xfrm>
            <a:off x="824129" y="3779995"/>
            <a:ext cx="1590675" cy="0"/>
          </a:xfrm>
          <a:custGeom>
            <a:avLst/>
            <a:gdLst/>
            <a:ahLst/>
            <a:cxnLst/>
            <a:rect l="l" t="t" r="r" b="b"/>
            <a:pathLst>
              <a:path w="1590675">
                <a:moveTo>
                  <a:pt x="0" y="0"/>
                </a:moveTo>
                <a:lnTo>
                  <a:pt x="1590421" y="0"/>
                </a:lnTo>
              </a:path>
            </a:pathLst>
          </a:custGeom>
          <a:ln w="17043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 descr="Lancaster University">
            <a:extLst>
              <a:ext uri="{FF2B5EF4-FFF2-40B4-BE49-F238E27FC236}">
                <a16:creationId xmlns:a16="http://schemas.microsoft.com/office/drawing/2014/main" id="{2279AC1B-5D11-4558-91B3-5BC464197C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2" y="762000"/>
            <a:ext cx="2565317" cy="81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64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16806"/>
            <a:ext cx="7772400" cy="1527339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defRPr sz="45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Template slide:</a:t>
            </a:r>
            <a:br>
              <a:rPr lang="en-US" dirty="0"/>
            </a:br>
            <a:r>
              <a:rPr lang="en-US" dirty="0"/>
              <a:t>presentation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7788" y="4012237"/>
            <a:ext cx="6858000" cy="1106693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525"/>
              </a:spcBef>
              <a:buNone/>
              <a:defRPr sz="265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date, month, year here</a:t>
            </a:r>
            <a:br>
              <a:rPr lang="en-US" dirty="0"/>
            </a:br>
            <a:r>
              <a:rPr lang="en-US" dirty="0"/>
              <a:t>Insert presenter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8687" y="6154347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B45E5DA3-9E0D-4EA5-8A27-51E6CF3F145E}"/>
              </a:ext>
            </a:extLst>
          </p:cNvPr>
          <p:cNvSpPr/>
          <p:nvPr userDrawn="1"/>
        </p:nvSpPr>
        <p:spPr>
          <a:xfrm>
            <a:off x="824129" y="3820047"/>
            <a:ext cx="1590675" cy="0"/>
          </a:xfrm>
          <a:custGeom>
            <a:avLst/>
            <a:gdLst/>
            <a:ahLst/>
            <a:cxnLst/>
            <a:rect l="l" t="t" r="r" b="b"/>
            <a:pathLst>
              <a:path w="1590675">
                <a:moveTo>
                  <a:pt x="0" y="0"/>
                </a:moveTo>
                <a:lnTo>
                  <a:pt x="1590421" y="0"/>
                </a:lnTo>
              </a:path>
            </a:pathLst>
          </a:custGeom>
          <a:ln w="17043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Picture 13" descr="Lancaster University">
            <a:extLst>
              <a:ext uri="{FF2B5EF4-FFF2-40B4-BE49-F238E27FC236}">
                <a16:creationId xmlns:a16="http://schemas.microsoft.com/office/drawing/2014/main" id="{89FBDE8A-B290-48D7-BAC7-DD77AF9D72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2" y="762000"/>
            <a:ext cx="2565317" cy="810971"/>
          </a:xfrm>
          <a:prstGeom prst="rect">
            <a:avLst/>
          </a:prstGeom>
        </p:spPr>
      </p:pic>
      <p:sp>
        <p:nvSpPr>
          <p:cNvPr id="15" name="object 7">
            <a:extLst>
              <a:ext uri="{FF2B5EF4-FFF2-40B4-BE49-F238E27FC236}">
                <a16:creationId xmlns:a16="http://schemas.microsoft.com/office/drawing/2014/main" id="{6E0242F6-5B19-4916-9E05-493DA5A6E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14196" y="670208"/>
            <a:ext cx="0" cy="748665"/>
          </a:xfrm>
          <a:custGeom>
            <a:avLst/>
            <a:gdLst/>
            <a:ahLst/>
            <a:cxnLst/>
            <a:rect l="l" t="t" r="r" b="b"/>
            <a:pathLst>
              <a:path h="748665">
                <a:moveTo>
                  <a:pt x="0" y="0"/>
                </a:moveTo>
                <a:lnTo>
                  <a:pt x="0" y="748474"/>
                </a:lnTo>
              </a:path>
            </a:pathLst>
          </a:custGeom>
          <a:ln w="22631">
            <a:solidFill>
              <a:srgbClr val="6A73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8" descr="University Academy 92 Manchester">
            <a:extLst>
              <a:ext uri="{FF2B5EF4-FFF2-40B4-BE49-F238E27FC236}">
                <a16:creationId xmlns:a16="http://schemas.microsoft.com/office/drawing/2014/main" id="{23741D02-BEA4-4812-BE2B-4A58E2A4CA48}"/>
              </a:ext>
            </a:extLst>
          </p:cNvPr>
          <p:cNvSpPr/>
          <p:nvPr userDrawn="1"/>
        </p:nvSpPr>
        <p:spPr>
          <a:xfrm>
            <a:off x="4097947" y="766318"/>
            <a:ext cx="1220660" cy="6408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9" descr="Blackburn College">
            <a:extLst>
              <a:ext uri="{FF2B5EF4-FFF2-40B4-BE49-F238E27FC236}">
                <a16:creationId xmlns:a16="http://schemas.microsoft.com/office/drawing/2014/main" id="{4460A8C7-4BF2-4DF5-AE02-3E450CBC020D}"/>
              </a:ext>
            </a:extLst>
          </p:cNvPr>
          <p:cNvSpPr/>
          <p:nvPr userDrawn="1"/>
        </p:nvSpPr>
        <p:spPr>
          <a:xfrm>
            <a:off x="2436480" y="782845"/>
            <a:ext cx="1453349" cy="5092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0" descr="Furness College">
            <a:extLst>
              <a:ext uri="{FF2B5EF4-FFF2-40B4-BE49-F238E27FC236}">
                <a16:creationId xmlns:a16="http://schemas.microsoft.com/office/drawing/2014/main" id="{EE04F283-2CA8-45EA-95F1-01B0D9B8A14F}"/>
              </a:ext>
            </a:extLst>
          </p:cNvPr>
          <p:cNvSpPr/>
          <p:nvPr userDrawn="1"/>
        </p:nvSpPr>
        <p:spPr>
          <a:xfrm>
            <a:off x="794449" y="768764"/>
            <a:ext cx="1472002" cy="5765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837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FF025D24-2A1F-4A67-B11B-BBB27058480F}"/>
              </a:ext>
            </a:extLst>
          </p:cNvPr>
          <p:cNvSpPr/>
          <p:nvPr userDrawn="1"/>
        </p:nvSpPr>
        <p:spPr>
          <a:xfrm>
            <a:off x="170917" y="170916"/>
            <a:ext cx="8802168" cy="6537533"/>
          </a:xfrm>
          <a:custGeom>
            <a:avLst/>
            <a:gdLst/>
            <a:ahLst/>
            <a:cxnLst/>
            <a:rect l="l" t="t" r="r" b="b"/>
            <a:pathLst>
              <a:path w="8999855" h="6713855">
                <a:moveTo>
                  <a:pt x="0" y="6713410"/>
                </a:moveTo>
                <a:lnTo>
                  <a:pt x="8999410" y="6713410"/>
                </a:lnTo>
                <a:lnTo>
                  <a:pt x="8999410" y="0"/>
                </a:lnTo>
                <a:lnTo>
                  <a:pt x="0" y="0"/>
                </a:lnTo>
                <a:lnTo>
                  <a:pt x="0" y="6713410"/>
                </a:lnTo>
                <a:close/>
              </a:path>
            </a:pathLst>
          </a:custGeom>
          <a:solidFill>
            <a:srgbClr val="7CB1C5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16806"/>
            <a:ext cx="7772400" cy="1527339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defRPr sz="4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Template slide:</a:t>
            </a:r>
            <a:br>
              <a:rPr lang="en-US" dirty="0"/>
            </a:br>
            <a:r>
              <a:rPr lang="en-US" dirty="0"/>
              <a:t>section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7788" y="4012237"/>
            <a:ext cx="6858000" cy="1106693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525"/>
              </a:spcBef>
              <a:buNone/>
              <a:defRPr sz="265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date, month, year here</a:t>
            </a:r>
            <a:br>
              <a:rPr lang="en-US" dirty="0"/>
            </a:br>
            <a:r>
              <a:rPr lang="en-US" dirty="0"/>
              <a:t>Insert presenter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8687" y="6154347"/>
            <a:ext cx="20574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E19778BA-78CF-4F59-A9D6-A20950FB3B1D}"/>
              </a:ext>
            </a:extLst>
          </p:cNvPr>
          <p:cNvSpPr/>
          <p:nvPr userDrawn="1"/>
        </p:nvSpPr>
        <p:spPr>
          <a:xfrm>
            <a:off x="824129" y="3820047"/>
            <a:ext cx="1590675" cy="0"/>
          </a:xfrm>
          <a:custGeom>
            <a:avLst/>
            <a:gdLst/>
            <a:ahLst/>
            <a:cxnLst/>
            <a:rect l="l" t="t" r="r" b="b"/>
            <a:pathLst>
              <a:path w="1590675">
                <a:moveTo>
                  <a:pt x="0" y="0"/>
                </a:moveTo>
                <a:lnTo>
                  <a:pt x="1590421" y="0"/>
                </a:lnTo>
              </a:path>
            </a:pathLst>
          </a:custGeom>
          <a:ln w="17043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 descr="Lancaster University">
            <a:extLst>
              <a:ext uri="{FF2B5EF4-FFF2-40B4-BE49-F238E27FC236}">
                <a16:creationId xmlns:a16="http://schemas.microsoft.com/office/drawing/2014/main" id="{60625C31-2A9C-4627-8FD8-77B68A2A7C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394" y="762000"/>
            <a:ext cx="2552491" cy="80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82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26" y="668216"/>
            <a:ext cx="5340481" cy="1022473"/>
          </a:xfrm>
        </p:spPr>
        <p:txBody>
          <a:bodyPr>
            <a:normAutofit/>
          </a:bodyPr>
          <a:lstStyle>
            <a:lvl1pPr>
              <a:lnSpc>
                <a:spcPts val="3600"/>
              </a:lnSpc>
              <a:spcBef>
                <a:spcPts val="320"/>
              </a:spcBef>
              <a:defRPr sz="34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2571"/>
            <a:ext cx="7886700" cy="4014315"/>
          </a:xfrm>
        </p:spPr>
        <p:txBody>
          <a:bodyPr/>
          <a:lstStyle>
            <a:lvl1pPr>
              <a:spcBef>
                <a:spcPts val="960"/>
              </a:spcBef>
              <a:buClr>
                <a:srgbClr val="AEB4B9"/>
              </a:buClr>
              <a:defRPr sz="2600"/>
            </a:lvl1pPr>
            <a:lvl2pPr>
              <a:spcBef>
                <a:spcPts val="960"/>
              </a:spcBef>
              <a:buClr>
                <a:srgbClr val="AEB4B9"/>
              </a:buClr>
              <a:defRPr/>
            </a:lvl2pPr>
            <a:lvl3pPr>
              <a:buClr>
                <a:srgbClr val="AEB4B9"/>
              </a:buClr>
              <a:defRPr/>
            </a:lvl3pPr>
            <a:lvl4pPr>
              <a:buClr>
                <a:srgbClr val="AEB4B9"/>
              </a:buClr>
              <a:defRPr/>
            </a:lvl4pPr>
            <a:lvl5pPr>
              <a:buClr>
                <a:srgbClr val="AEB4B9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68BAA43-A8BD-4E49-AC41-15EB71CFB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9307" y="61156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DAB56063-C065-4615-AFC7-4C57FC339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1791" y="1858523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3" name="Picture 12" descr="Lancaster University">
            <a:extLst>
              <a:ext uri="{FF2B5EF4-FFF2-40B4-BE49-F238E27FC236}">
                <a16:creationId xmlns:a16="http://schemas.microsoft.com/office/drawing/2014/main" id="{6DA54611-9D21-4ACE-A640-5AE6BB84A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8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8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092569"/>
            <a:ext cx="7011865" cy="4014317"/>
          </a:xfrm>
        </p:spPr>
        <p:txBody>
          <a:bodyPr/>
          <a:lstStyle>
            <a:lvl1pPr marL="0" indent="0">
              <a:spcBef>
                <a:spcPts val="960"/>
              </a:spcBef>
              <a:buClr>
                <a:srgbClr val="AEB4B9"/>
              </a:buClr>
              <a:buNone/>
              <a:defRPr sz="2600"/>
            </a:lvl1pPr>
            <a:lvl2pPr>
              <a:spcBef>
                <a:spcPts val="960"/>
              </a:spcBef>
              <a:buClr>
                <a:srgbClr val="AEB4B9"/>
              </a:buClr>
              <a:defRPr/>
            </a:lvl2pPr>
            <a:lvl3pPr>
              <a:buClr>
                <a:srgbClr val="AEB4B9"/>
              </a:buClr>
              <a:defRPr/>
            </a:lvl3pPr>
            <a:lvl4pPr>
              <a:buClr>
                <a:srgbClr val="AEB4B9"/>
              </a:buClr>
              <a:defRPr/>
            </a:lvl4pPr>
            <a:lvl5pPr>
              <a:buClr>
                <a:srgbClr val="AEB4B9"/>
              </a:buClr>
              <a:defRPr/>
            </a:lvl5pPr>
          </a:lstStyle>
          <a:p>
            <a:pPr lvl="0"/>
            <a:r>
              <a:rPr lang="en-US" dirty="0"/>
              <a:t>Template slide: text only (use italics for sub-headings)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68BAA43-A8BD-4E49-AC41-15EB71CFB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9307" y="61068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A46FC20C-FB86-4874-BEA9-18FB8BD1F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1791" y="1858523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012CCF8-17A7-457E-88AC-25B11FB5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26" y="668216"/>
            <a:ext cx="5340481" cy="1022473"/>
          </a:xfrm>
        </p:spPr>
        <p:txBody>
          <a:bodyPr>
            <a:normAutofit/>
          </a:bodyPr>
          <a:lstStyle>
            <a:lvl1pPr>
              <a:lnSpc>
                <a:spcPts val="3600"/>
              </a:lnSpc>
              <a:spcBef>
                <a:spcPts val="320"/>
              </a:spcBef>
              <a:defRPr sz="34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Lancaster University">
            <a:extLst>
              <a:ext uri="{FF2B5EF4-FFF2-40B4-BE49-F238E27FC236}">
                <a16:creationId xmlns:a16="http://schemas.microsoft.com/office/drawing/2014/main" id="{748BDBDA-A7FA-4360-8B54-69F175B28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8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40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es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575D8C4-2991-4037-8748-66E7016A65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5705" y="2205022"/>
            <a:ext cx="7434930" cy="1399152"/>
          </a:xfrm>
        </p:spPr>
        <p:txBody>
          <a:bodyPr anchor="b">
            <a:normAutofit/>
          </a:bodyPr>
          <a:lstStyle>
            <a:lvl1pPr algn="l">
              <a:lnSpc>
                <a:spcPts val="3300"/>
              </a:lnSpc>
              <a:spcBef>
                <a:spcPts val="832"/>
              </a:spcBef>
              <a:defRPr sz="45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question text here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ADBCC1D-FAB7-4466-BDC3-BEF3450609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9307" y="61068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BF8A9E9D-EA51-4193-885C-A9F0845D58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6091" y="3845584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2" name="Picture 11" descr="Lancaster University">
            <a:extLst>
              <a:ext uri="{FF2B5EF4-FFF2-40B4-BE49-F238E27FC236}">
                <a16:creationId xmlns:a16="http://schemas.microsoft.com/office/drawing/2014/main" id="{34997FEC-8F79-47A3-A568-1CC27D45B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8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2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5887E-4F05-4593-B389-647D40DD0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60" y="1858523"/>
            <a:ext cx="3868340" cy="64655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9B9D8-EA34-4852-A458-9C736D59E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860" y="2505075"/>
            <a:ext cx="3868340" cy="3684588"/>
          </a:xfrm>
        </p:spPr>
        <p:txBody>
          <a:bodyPr/>
          <a:lstStyle>
            <a:lvl1pPr>
              <a:buClr>
                <a:srgbClr val="AEB4B9"/>
              </a:buClr>
              <a:defRPr sz="2600"/>
            </a:lvl1pPr>
            <a:lvl2pPr>
              <a:buClr>
                <a:srgbClr val="AEB4B9"/>
              </a:buClr>
              <a:defRPr/>
            </a:lvl2pPr>
            <a:lvl3pPr>
              <a:buClr>
                <a:srgbClr val="AEB4B9"/>
              </a:buClr>
              <a:defRPr/>
            </a:lvl3pPr>
            <a:lvl4pPr>
              <a:buClr>
                <a:srgbClr val="AEB4B9"/>
              </a:buClr>
              <a:defRPr/>
            </a:lvl4pPr>
            <a:lvl5pPr>
              <a:buClr>
                <a:srgbClr val="AEB4B9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E91B9-1447-4EAE-9AB6-9200E96A9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858523"/>
            <a:ext cx="3887391" cy="64655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05AF1-67AB-413D-B37A-83B233A5D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>
            <a:lvl1pPr>
              <a:buClr>
                <a:srgbClr val="AEB4B9"/>
              </a:buClr>
              <a:defRPr sz="2600"/>
            </a:lvl1pPr>
            <a:lvl2pPr>
              <a:buClr>
                <a:srgbClr val="AEB4B9"/>
              </a:buClr>
              <a:defRPr/>
            </a:lvl2pPr>
            <a:lvl3pPr>
              <a:buClr>
                <a:srgbClr val="AEB4B9"/>
              </a:buClr>
              <a:defRPr/>
            </a:lvl3pPr>
            <a:lvl4pPr>
              <a:buClr>
                <a:srgbClr val="AEB4B9"/>
              </a:buClr>
              <a:defRPr/>
            </a:lvl4pPr>
            <a:lvl5pPr>
              <a:buClr>
                <a:srgbClr val="AEB4B9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2D96272-B6FE-48B8-8E57-4844275004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949307" y="61068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id="{AB714264-F8FF-4258-B4EE-B3548F169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1791" y="1858523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A618DBC-FC1D-459B-8E1E-C65F284C2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26" y="668216"/>
            <a:ext cx="5340481" cy="1022473"/>
          </a:xfrm>
        </p:spPr>
        <p:txBody>
          <a:bodyPr>
            <a:normAutofit/>
          </a:bodyPr>
          <a:lstStyle>
            <a:lvl1pPr>
              <a:lnSpc>
                <a:spcPts val="3600"/>
              </a:lnSpc>
              <a:spcBef>
                <a:spcPts val="320"/>
              </a:spcBef>
              <a:defRPr sz="34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4" name="Picture 23" descr="Lancaster University">
            <a:extLst>
              <a:ext uri="{FF2B5EF4-FFF2-40B4-BE49-F238E27FC236}">
                <a16:creationId xmlns:a16="http://schemas.microsoft.com/office/drawing/2014/main" id="{2CBC7160-5C30-425D-A5BA-EFAFF03A0F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8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4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B60475B-7D3F-4BE2-9C2D-BBD84BDFE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9307" y="61068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24EA18C7-0A5B-4754-87DB-56029965C9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1791" y="1858523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BB6B0ED-30AC-43D0-AC8A-25DADB23C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26" y="668216"/>
            <a:ext cx="5340481" cy="1022473"/>
          </a:xfrm>
        </p:spPr>
        <p:txBody>
          <a:bodyPr>
            <a:normAutofit/>
          </a:bodyPr>
          <a:lstStyle>
            <a:lvl1pPr>
              <a:lnSpc>
                <a:spcPts val="3600"/>
              </a:lnSpc>
              <a:spcBef>
                <a:spcPts val="320"/>
              </a:spcBef>
              <a:defRPr sz="34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 descr="Lancaster University">
            <a:extLst>
              <a:ext uri="{FF2B5EF4-FFF2-40B4-BE49-F238E27FC236}">
                <a16:creationId xmlns:a16="http://schemas.microsoft.com/office/drawing/2014/main" id="{94FC4F8C-FC3E-4621-A8E4-01B9FA26ED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8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5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bk object 16">
            <a:extLst>
              <a:ext uri="{FF2B5EF4-FFF2-40B4-BE49-F238E27FC236}">
                <a16:creationId xmlns:a16="http://schemas.microsoft.com/office/drawing/2014/main" id="{B228C834-E0BF-4130-9AA4-11A4C62B3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4003" y="95973"/>
            <a:ext cx="8964539" cy="6666230"/>
          </a:xfrm>
          <a:custGeom>
            <a:avLst/>
            <a:gdLst/>
            <a:ahLst/>
            <a:cxnLst/>
            <a:rect l="l" t="t" r="r" b="b"/>
            <a:pathLst>
              <a:path w="12001500" h="6666230">
                <a:moveTo>
                  <a:pt x="0" y="6666039"/>
                </a:moveTo>
                <a:lnTo>
                  <a:pt x="12001233" y="6666039"/>
                </a:lnTo>
                <a:lnTo>
                  <a:pt x="12001233" y="0"/>
                </a:lnTo>
                <a:lnTo>
                  <a:pt x="0" y="0"/>
                </a:lnTo>
                <a:lnTo>
                  <a:pt x="0" y="6666039"/>
                </a:lnTo>
                <a:close/>
              </a:path>
            </a:pathLst>
          </a:custGeom>
          <a:ln w="191960">
            <a:solidFill>
              <a:srgbClr val="E9ECED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308588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7" r:id="rId2"/>
    <p:sldLayoutId id="2147483683" r:id="rId3"/>
    <p:sldLayoutId id="2147483682" r:id="rId4"/>
    <p:sldLayoutId id="2147483668" r:id="rId5"/>
    <p:sldLayoutId id="2147483684" r:id="rId6"/>
    <p:sldLayoutId id="2147483679" r:id="rId7"/>
    <p:sldLayoutId id="2147483653" r:id="rId8"/>
    <p:sldLayoutId id="2147483672" r:id="rId9"/>
    <p:sldLayoutId id="2147483685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EE653-6E27-4831-86B7-E039851F5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16806"/>
            <a:ext cx="7772400" cy="1527339"/>
          </a:xfrm>
        </p:spPr>
        <p:txBody>
          <a:bodyPr/>
          <a:lstStyle/>
          <a:p>
            <a:r>
              <a:rPr lang="en-GB" dirty="0"/>
              <a:t>Staff Skills Development </a:t>
            </a:r>
            <a:br>
              <a:rPr lang="en-GB" dirty="0"/>
            </a:br>
            <a:r>
              <a:rPr lang="en-GB" dirty="0"/>
              <a:t>at Lancaster University Library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CD63C9-F6C8-478C-89B8-93946BDDB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788" y="4012237"/>
            <a:ext cx="6858000" cy="1106693"/>
          </a:xfrm>
        </p:spPr>
        <p:txBody>
          <a:bodyPr/>
          <a:lstStyle/>
          <a:p>
            <a:r>
              <a:rPr lang="en-GB" dirty="0"/>
              <a:t>Sophie Holmes, Library Services Adviser</a:t>
            </a:r>
          </a:p>
          <a:p>
            <a:r>
              <a:rPr lang="en-GB" dirty="0"/>
              <a:t>25</a:t>
            </a:r>
            <a:r>
              <a:rPr lang="en-GB" baseline="30000" dirty="0"/>
              <a:t>th</a:t>
            </a:r>
            <a:r>
              <a:rPr lang="en-GB" dirty="0"/>
              <a:t> March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7A4EB-0CC6-4561-A126-9A20F1A4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30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7F44E-5580-43BC-ABB5-D3CAC69BE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Skills for helping our users virtually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0EBB0-C201-4A10-94AA-7CB90BEB9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42945"/>
            <a:ext cx="7886700" cy="3872733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 err="1"/>
              <a:t>LibChat</a:t>
            </a:r>
            <a:r>
              <a:rPr lang="en-GB" dirty="0"/>
              <a:t> – </a:t>
            </a:r>
            <a:r>
              <a:rPr lang="en-GB" dirty="0" err="1"/>
              <a:t>Springshare’s</a:t>
            </a:r>
            <a:r>
              <a:rPr lang="en-GB" dirty="0"/>
              <a:t> online instant chat platform  </a:t>
            </a:r>
          </a:p>
          <a:p>
            <a:pPr lvl="0"/>
            <a:r>
              <a:rPr lang="en-GB" dirty="0"/>
              <a:t>We launched on 31</a:t>
            </a:r>
            <a:r>
              <a:rPr lang="en-GB" baseline="30000" dirty="0"/>
              <a:t>st</a:t>
            </a:r>
            <a:r>
              <a:rPr lang="en-GB" dirty="0"/>
              <a:t> March 2020 </a:t>
            </a:r>
          </a:p>
          <a:p>
            <a:r>
              <a:rPr lang="en-GB" dirty="0"/>
              <a:t>Can screenshare or move to video call to get closer to ‘in-person’ interaction</a:t>
            </a:r>
          </a:p>
          <a:p>
            <a:pPr lvl="0"/>
            <a:r>
              <a:rPr lang="en-GB" dirty="0"/>
              <a:t>Since we launched we’ve answered </a:t>
            </a:r>
            <a:r>
              <a:rPr lang="en-GB" b="1" dirty="0"/>
              <a:t>5,039 chats</a:t>
            </a:r>
          </a:p>
          <a:p>
            <a:pPr lvl="0"/>
            <a:r>
              <a:rPr lang="en-GB" dirty="0"/>
              <a:t>That’s </a:t>
            </a:r>
            <a:r>
              <a:rPr lang="en-GB" b="1" dirty="0"/>
              <a:t>27 days, 2 hours, </a:t>
            </a:r>
            <a:r>
              <a:rPr lang="en-GB" b="1"/>
              <a:t>14 minutes </a:t>
            </a:r>
            <a:r>
              <a:rPr lang="en-GB" b="1" dirty="0"/>
              <a:t>and 39 seconds </a:t>
            </a:r>
            <a:r>
              <a:rPr lang="en-GB" dirty="0"/>
              <a:t>chatting online!</a:t>
            </a:r>
          </a:p>
          <a:p>
            <a:r>
              <a:rPr lang="en-GB" dirty="0"/>
              <a:t>Skills: providing quick answers, handling several queries at once, technological skills </a:t>
            </a:r>
          </a:p>
          <a:p>
            <a:pPr lvl="0"/>
            <a:endParaRPr lang="en-GB" dirty="0"/>
          </a:p>
          <a:p>
            <a:endParaRPr lang="en-GB" sz="2800" dirty="0">
              <a:solidFill>
                <a:srgbClr val="B5121B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845A0-3A14-4163-8598-46A0ED2B6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58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7F44E-5580-43BC-ABB5-D3CAC69BE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 sharing between the frontline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845A0-3A14-4163-8598-46A0ED2B6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D14A2F5-E273-47A2-A7DB-2AC832C3384C}"/>
              </a:ext>
            </a:extLst>
          </p:cNvPr>
          <p:cNvSpPr txBox="1">
            <a:spLocks/>
          </p:cNvSpPr>
          <p:nvPr/>
        </p:nvSpPr>
        <p:spPr>
          <a:xfrm>
            <a:off x="628650" y="2234153"/>
            <a:ext cx="7886700" cy="3872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96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96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800" dirty="0">
              <a:solidFill>
                <a:srgbClr val="B5121B"/>
              </a:solidFill>
            </a:endParaRPr>
          </a:p>
          <a:p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F8A418B-FC8A-438E-A319-186C6C59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42945"/>
            <a:ext cx="7886700" cy="3872733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Catching up furloughed staff</a:t>
            </a:r>
          </a:p>
          <a:p>
            <a:pPr lvl="0"/>
            <a:r>
              <a:rPr lang="en-GB" dirty="0"/>
              <a:t>Giving each other mini presentations – tips and tricks </a:t>
            </a:r>
          </a:p>
          <a:p>
            <a:pPr lvl="0"/>
            <a:r>
              <a:rPr lang="en-GB" dirty="0"/>
              <a:t>Chatting on Microsoft Teams </a:t>
            </a:r>
          </a:p>
          <a:p>
            <a:pPr lvl="0"/>
            <a:r>
              <a:rPr lang="en-GB" dirty="0"/>
              <a:t>Skills: presenting, team work, knowledge sharing</a:t>
            </a:r>
          </a:p>
        </p:txBody>
      </p:sp>
    </p:spTree>
    <p:extLst>
      <p:ext uri="{BB962C8B-B14F-4D97-AF65-F5344CB8AC3E}">
        <p14:creationId xmlns:p14="http://schemas.microsoft.com/office/powerpoint/2010/main" val="39133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9A325-DFE0-4EA3-A46D-5DD2042E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 sharing across </a:t>
            </a:r>
            <a:br>
              <a:rPr lang="en-GB" dirty="0"/>
            </a:br>
            <a:r>
              <a:rPr lang="en-GB" dirty="0"/>
              <a:t>library teams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AE6FC-5707-419F-BA1D-D24DF347A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FB2D952-7B2C-45CB-95AB-E6CEB63021E1}"/>
              </a:ext>
            </a:extLst>
          </p:cNvPr>
          <p:cNvSpPr txBox="1">
            <a:spLocks/>
          </p:cNvSpPr>
          <p:nvPr/>
        </p:nvSpPr>
        <p:spPr>
          <a:xfrm>
            <a:off x="628650" y="2242945"/>
            <a:ext cx="7886700" cy="3872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96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96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FAC1334-9889-4721-9327-6C6DE2038FD9}"/>
              </a:ext>
            </a:extLst>
          </p:cNvPr>
          <p:cNvSpPr txBox="1">
            <a:spLocks/>
          </p:cNvSpPr>
          <p:nvPr/>
        </p:nvSpPr>
        <p:spPr>
          <a:xfrm>
            <a:off x="805807" y="2242945"/>
            <a:ext cx="7886700" cy="3872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96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96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Training from Faculty Librarians, Learning Developers, Resource Provision and Digital team on how to better deal with queries</a:t>
            </a:r>
          </a:p>
          <a:p>
            <a:r>
              <a:rPr lang="en-GB" dirty="0"/>
              <a:t>Helped other teams with their tasks </a:t>
            </a:r>
          </a:p>
          <a:p>
            <a:r>
              <a:rPr lang="en-GB" dirty="0"/>
              <a:t>E.g. assisted Faculty Librarians with their online teaching sessions </a:t>
            </a:r>
          </a:p>
          <a:p>
            <a:r>
              <a:rPr lang="en-GB" dirty="0"/>
              <a:t>Skills: confidence, presenting, technical skills, better knowledge of the library as a whole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62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9A325-DFE0-4EA3-A46D-5DD2042E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Communicating messages to our users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AE6FC-5707-419F-BA1D-D24DF347A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480451A-F2BE-4346-94E4-6763DF8880E0}"/>
              </a:ext>
            </a:extLst>
          </p:cNvPr>
          <p:cNvSpPr txBox="1">
            <a:spLocks/>
          </p:cNvSpPr>
          <p:nvPr/>
        </p:nvSpPr>
        <p:spPr>
          <a:xfrm>
            <a:off x="628650" y="2242945"/>
            <a:ext cx="7886700" cy="3872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96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96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AEB4B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Outward communication has been vital given the ever-changing situation </a:t>
            </a:r>
          </a:p>
          <a:p>
            <a:r>
              <a:rPr lang="en-GB" dirty="0"/>
              <a:t>Social media – good for sending quick updates and reinforcing messages </a:t>
            </a:r>
          </a:p>
          <a:p>
            <a:r>
              <a:rPr lang="en-GB" dirty="0"/>
              <a:t>Skills: communication, working under pressure &amp; keeping up with the fast-moving situation</a:t>
            </a:r>
          </a:p>
        </p:txBody>
      </p:sp>
    </p:spTree>
    <p:extLst>
      <p:ext uri="{BB962C8B-B14F-4D97-AF65-F5344CB8AC3E}">
        <p14:creationId xmlns:p14="http://schemas.microsoft.com/office/powerpoint/2010/main" val="31673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7084-0CF0-49B5-A390-29CF6B9B69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What skills have you learned?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302CC0-6D72-4124-9C61-29F07991B2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107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7084-0CF0-49B5-A390-29CF6B9B69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Thank you for listening!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302CC0-6D72-4124-9C61-29F07991B2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393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44546A"/>
      </a:hlink>
      <a:folHlink>
        <a:srgbClr val="44546A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244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Staff Skills Development  at Lancaster University Library</vt:lpstr>
      <vt:lpstr>Skills for helping our users virtually</vt:lpstr>
      <vt:lpstr>Skill sharing between the frontline team</vt:lpstr>
      <vt:lpstr>Skill sharing across  library teams</vt:lpstr>
      <vt:lpstr>Communicating messages to our users</vt:lpstr>
      <vt:lpstr> What skills have you learned?</vt:lpstr>
      <vt:lpstr> Thank you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2020-06-05T16:59:37Z</dcterms:created>
  <dcterms:modified xsi:type="dcterms:W3CDTF">2021-03-25T10:21:16Z</dcterms:modified>
</cp:coreProperties>
</file>