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94" r:id="rId8"/>
    <p:sldId id="262" r:id="rId9"/>
    <p:sldId id="295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54F70-4E3C-446A-B770-861373613558}" v="4" dt="2022-11-18T13:15:28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878AA-CACE-4227-A8D9-98F9953F0F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1A807F6-3A14-4266-95D2-2A04E0565121}">
      <dgm:prSet/>
      <dgm:spPr/>
      <dgm:t>
        <a:bodyPr/>
        <a:lstStyle/>
        <a:p>
          <a:r>
            <a:rPr lang="en-GB"/>
            <a:t>May be called in at short notice</a:t>
          </a:r>
          <a:endParaRPr lang="en-US"/>
        </a:p>
      </dgm:t>
    </dgm:pt>
    <dgm:pt modelId="{F5667B7E-F8E9-47BD-AB57-CA184F741EEF}" type="parTrans" cxnId="{95F35787-D22A-4144-8FB2-6551756C01E4}">
      <dgm:prSet/>
      <dgm:spPr/>
      <dgm:t>
        <a:bodyPr/>
        <a:lstStyle/>
        <a:p>
          <a:endParaRPr lang="en-US"/>
        </a:p>
      </dgm:t>
    </dgm:pt>
    <dgm:pt modelId="{91F80698-E6D6-4301-A87F-9A8330AB3C75}" type="sibTrans" cxnId="{95F35787-D22A-4144-8FB2-6551756C01E4}">
      <dgm:prSet/>
      <dgm:spPr/>
      <dgm:t>
        <a:bodyPr/>
        <a:lstStyle/>
        <a:p>
          <a:endParaRPr lang="en-US"/>
        </a:p>
      </dgm:t>
    </dgm:pt>
    <dgm:pt modelId="{5391CFE9-DA70-4333-880B-726AE3F0C855}">
      <dgm:prSet/>
      <dgm:spPr/>
      <dgm:t>
        <a:bodyPr/>
        <a:lstStyle/>
        <a:p>
          <a:r>
            <a:rPr lang="en-GB"/>
            <a:t>Swapping (only at manager’s discretion)</a:t>
          </a:r>
          <a:endParaRPr lang="en-US"/>
        </a:p>
      </dgm:t>
    </dgm:pt>
    <dgm:pt modelId="{C7C5330B-756A-4B58-81CF-0BED88067847}" type="parTrans" cxnId="{655864AE-C76C-4DA3-A8E3-B0086F38078A}">
      <dgm:prSet/>
      <dgm:spPr/>
      <dgm:t>
        <a:bodyPr/>
        <a:lstStyle/>
        <a:p>
          <a:endParaRPr lang="en-US"/>
        </a:p>
      </dgm:t>
    </dgm:pt>
    <dgm:pt modelId="{18A88480-EAFF-4564-A522-6061A9475092}" type="sibTrans" cxnId="{655864AE-C76C-4DA3-A8E3-B0086F38078A}">
      <dgm:prSet/>
      <dgm:spPr/>
      <dgm:t>
        <a:bodyPr/>
        <a:lstStyle/>
        <a:p>
          <a:endParaRPr lang="en-US"/>
        </a:p>
      </dgm:t>
    </dgm:pt>
    <dgm:pt modelId="{D69B1380-CDFE-4B32-B05D-D14DD05C55CE}">
      <dgm:prSet/>
      <dgm:spPr/>
      <dgm:t>
        <a:bodyPr/>
        <a:lstStyle/>
        <a:p>
          <a:r>
            <a:rPr lang="en-GB"/>
            <a:t>Checking in</a:t>
          </a:r>
          <a:endParaRPr lang="en-US"/>
        </a:p>
      </dgm:t>
    </dgm:pt>
    <dgm:pt modelId="{39BE8751-D3B5-4D3D-A725-3108CA2E32E0}" type="parTrans" cxnId="{ABC85E7A-43B0-47D5-A5E7-0D2A755C8FEF}">
      <dgm:prSet/>
      <dgm:spPr/>
      <dgm:t>
        <a:bodyPr/>
        <a:lstStyle/>
        <a:p>
          <a:endParaRPr lang="en-US"/>
        </a:p>
      </dgm:t>
    </dgm:pt>
    <dgm:pt modelId="{3491748A-4E22-4960-AFE9-6659C77A59BA}" type="sibTrans" cxnId="{ABC85E7A-43B0-47D5-A5E7-0D2A755C8FEF}">
      <dgm:prSet/>
      <dgm:spPr/>
      <dgm:t>
        <a:bodyPr/>
        <a:lstStyle/>
        <a:p>
          <a:endParaRPr lang="en-US"/>
        </a:p>
      </dgm:t>
    </dgm:pt>
    <dgm:pt modelId="{5A297374-174E-469A-AACE-A57412DEE6BF}" type="pres">
      <dgm:prSet presAssocID="{68F878AA-CACE-4227-A8D9-98F9953F0F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43880E-EA6C-4812-867A-64651F07C15B}" type="pres">
      <dgm:prSet presAssocID="{B1A807F6-3A14-4266-95D2-2A04E0565121}" presName="hierRoot1" presStyleCnt="0"/>
      <dgm:spPr/>
    </dgm:pt>
    <dgm:pt modelId="{0BFF72D7-FDD7-47B8-8342-AF770F75B822}" type="pres">
      <dgm:prSet presAssocID="{B1A807F6-3A14-4266-95D2-2A04E0565121}" presName="composite" presStyleCnt="0"/>
      <dgm:spPr/>
    </dgm:pt>
    <dgm:pt modelId="{A9DFF90C-A646-47AE-BEF2-8BBAF2EE1A28}" type="pres">
      <dgm:prSet presAssocID="{B1A807F6-3A14-4266-95D2-2A04E0565121}" presName="background" presStyleLbl="node0" presStyleIdx="0" presStyleCnt="3"/>
      <dgm:spPr/>
    </dgm:pt>
    <dgm:pt modelId="{933D3849-FFD3-48B2-9932-0729EB1558FA}" type="pres">
      <dgm:prSet presAssocID="{B1A807F6-3A14-4266-95D2-2A04E0565121}" presName="text" presStyleLbl="fgAcc0" presStyleIdx="0" presStyleCnt="3">
        <dgm:presLayoutVars>
          <dgm:chPref val="3"/>
        </dgm:presLayoutVars>
      </dgm:prSet>
      <dgm:spPr/>
    </dgm:pt>
    <dgm:pt modelId="{732EED38-4581-4BB7-8AF1-42CB32143F45}" type="pres">
      <dgm:prSet presAssocID="{B1A807F6-3A14-4266-95D2-2A04E0565121}" presName="hierChild2" presStyleCnt="0"/>
      <dgm:spPr/>
    </dgm:pt>
    <dgm:pt modelId="{6C9A4557-B27F-4021-90E2-7781E6E4A83D}" type="pres">
      <dgm:prSet presAssocID="{5391CFE9-DA70-4333-880B-726AE3F0C855}" presName="hierRoot1" presStyleCnt="0"/>
      <dgm:spPr/>
    </dgm:pt>
    <dgm:pt modelId="{37E4FF8B-5887-4546-912D-9636F4E7135F}" type="pres">
      <dgm:prSet presAssocID="{5391CFE9-DA70-4333-880B-726AE3F0C855}" presName="composite" presStyleCnt="0"/>
      <dgm:spPr/>
    </dgm:pt>
    <dgm:pt modelId="{FA5AD011-F8BC-4C60-A824-A478E7C65967}" type="pres">
      <dgm:prSet presAssocID="{5391CFE9-DA70-4333-880B-726AE3F0C855}" presName="background" presStyleLbl="node0" presStyleIdx="1" presStyleCnt="3"/>
      <dgm:spPr/>
    </dgm:pt>
    <dgm:pt modelId="{00C4FF1B-81BA-40FC-8204-6458B98EA907}" type="pres">
      <dgm:prSet presAssocID="{5391CFE9-DA70-4333-880B-726AE3F0C855}" presName="text" presStyleLbl="fgAcc0" presStyleIdx="1" presStyleCnt="3">
        <dgm:presLayoutVars>
          <dgm:chPref val="3"/>
        </dgm:presLayoutVars>
      </dgm:prSet>
      <dgm:spPr/>
    </dgm:pt>
    <dgm:pt modelId="{D32AE146-97AE-4B2F-8D2F-D5854ED6E4F8}" type="pres">
      <dgm:prSet presAssocID="{5391CFE9-DA70-4333-880B-726AE3F0C855}" presName="hierChild2" presStyleCnt="0"/>
      <dgm:spPr/>
    </dgm:pt>
    <dgm:pt modelId="{699E5DA2-82FD-4ECC-B8D8-C7FBE34D705B}" type="pres">
      <dgm:prSet presAssocID="{D69B1380-CDFE-4B32-B05D-D14DD05C55CE}" presName="hierRoot1" presStyleCnt="0"/>
      <dgm:spPr/>
    </dgm:pt>
    <dgm:pt modelId="{470E367C-9A30-4CB5-B597-7687631F9994}" type="pres">
      <dgm:prSet presAssocID="{D69B1380-CDFE-4B32-B05D-D14DD05C55CE}" presName="composite" presStyleCnt="0"/>
      <dgm:spPr/>
    </dgm:pt>
    <dgm:pt modelId="{7277263C-FDA1-4F88-9C9A-1F23F46FCCB0}" type="pres">
      <dgm:prSet presAssocID="{D69B1380-CDFE-4B32-B05D-D14DD05C55CE}" presName="background" presStyleLbl="node0" presStyleIdx="2" presStyleCnt="3"/>
      <dgm:spPr/>
    </dgm:pt>
    <dgm:pt modelId="{36EDBE76-E32B-4963-99DF-E1D45BBAF929}" type="pres">
      <dgm:prSet presAssocID="{D69B1380-CDFE-4B32-B05D-D14DD05C55CE}" presName="text" presStyleLbl="fgAcc0" presStyleIdx="2" presStyleCnt="3">
        <dgm:presLayoutVars>
          <dgm:chPref val="3"/>
        </dgm:presLayoutVars>
      </dgm:prSet>
      <dgm:spPr/>
    </dgm:pt>
    <dgm:pt modelId="{8D1B1668-C3A7-4145-8B23-07254F077B36}" type="pres">
      <dgm:prSet presAssocID="{D69B1380-CDFE-4B32-B05D-D14DD05C55CE}" presName="hierChild2" presStyleCnt="0"/>
      <dgm:spPr/>
    </dgm:pt>
  </dgm:ptLst>
  <dgm:cxnLst>
    <dgm:cxn modelId="{E8EFB025-4228-437F-8A12-20E333350BDD}" type="presOf" srcId="{68F878AA-CACE-4227-A8D9-98F9953F0FCE}" destId="{5A297374-174E-469A-AACE-A57412DEE6BF}" srcOrd="0" destOrd="0" presId="urn:microsoft.com/office/officeart/2005/8/layout/hierarchy1"/>
    <dgm:cxn modelId="{78045A4A-4E52-4280-8D2B-114D5FA95E2C}" type="presOf" srcId="{B1A807F6-3A14-4266-95D2-2A04E0565121}" destId="{933D3849-FFD3-48B2-9932-0729EB1558FA}" srcOrd="0" destOrd="0" presId="urn:microsoft.com/office/officeart/2005/8/layout/hierarchy1"/>
    <dgm:cxn modelId="{62FAF66E-DD26-47C2-B041-3589F7303FE7}" type="presOf" srcId="{D69B1380-CDFE-4B32-B05D-D14DD05C55CE}" destId="{36EDBE76-E32B-4963-99DF-E1D45BBAF929}" srcOrd="0" destOrd="0" presId="urn:microsoft.com/office/officeart/2005/8/layout/hierarchy1"/>
    <dgm:cxn modelId="{ABC85E7A-43B0-47D5-A5E7-0D2A755C8FEF}" srcId="{68F878AA-CACE-4227-A8D9-98F9953F0FCE}" destId="{D69B1380-CDFE-4B32-B05D-D14DD05C55CE}" srcOrd="2" destOrd="0" parTransId="{39BE8751-D3B5-4D3D-A725-3108CA2E32E0}" sibTransId="{3491748A-4E22-4960-AFE9-6659C77A59BA}"/>
    <dgm:cxn modelId="{95F35787-D22A-4144-8FB2-6551756C01E4}" srcId="{68F878AA-CACE-4227-A8D9-98F9953F0FCE}" destId="{B1A807F6-3A14-4266-95D2-2A04E0565121}" srcOrd="0" destOrd="0" parTransId="{F5667B7E-F8E9-47BD-AB57-CA184F741EEF}" sibTransId="{91F80698-E6D6-4301-A87F-9A8330AB3C75}"/>
    <dgm:cxn modelId="{655864AE-C76C-4DA3-A8E3-B0086F38078A}" srcId="{68F878AA-CACE-4227-A8D9-98F9953F0FCE}" destId="{5391CFE9-DA70-4333-880B-726AE3F0C855}" srcOrd="1" destOrd="0" parTransId="{C7C5330B-756A-4B58-81CF-0BED88067847}" sibTransId="{18A88480-EAFF-4564-A522-6061A9475092}"/>
    <dgm:cxn modelId="{736BA4C5-FC9D-4D38-8512-9AF6B5664E14}" type="presOf" srcId="{5391CFE9-DA70-4333-880B-726AE3F0C855}" destId="{00C4FF1B-81BA-40FC-8204-6458B98EA907}" srcOrd="0" destOrd="0" presId="urn:microsoft.com/office/officeart/2005/8/layout/hierarchy1"/>
    <dgm:cxn modelId="{E233683A-1158-4BBD-9A29-EE162860A32E}" type="presParOf" srcId="{5A297374-174E-469A-AACE-A57412DEE6BF}" destId="{DD43880E-EA6C-4812-867A-64651F07C15B}" srcOrd="0" destOrd="0" presId="urn:microsoft.com/office/officeart/2005/8/layout/hierarchy1"/>
    <dgm:cxn modelId="{09CF758C-E2E2-4F90-B7B2-A8C7E241F61D}" type="presParOf" srcId="{DD43880E-EA6C-4812-867A-64651F07C15B}" destId="{0BFF72D7-FDD7-47B8-8342-AF770F75B822}" srcOrd="0" destOrd="0" presId="urn:microsoft.com/office/officeart/2005/8/layout/hierarchy1"/>
    <dgm:cxn modelId="{55E18FA1-7593-4826-AE70-47638A010D40}" type="presParOf" srcId="{0BFF72D7-FDD7-47B8-8342-AF770F75B822}" destId="{A9DFF90C-A646-47AE-BEF2-8BBAF2EE1A28}" srcOrd="0" destOrd="0" presId="urn:microsoft.com/office/officeart/2005/8/layout/hierarchy1"/>
    <dgm:cxn modelId="{83F6935A-F687-49DE-9604-CFA5E590A847}" type="presParOf" srcId="{0BFF72D7-FDD7-47B8-8342-AF770F75B822}" destId="{933D3849-FFD3-48B2-9932-0729EB1558FA}" srcOrd="1" destOrd="0" presId="urn:microsoft.com/office/officeart/2005/8/layout/hierarchy1"/>
    <dgm:cxn modelId="{EE88137E-4D27-40A2-8EA8-3A52369FEB08}" type="presParOf" srcId="{DD43880E-EA6C-4812-867A-64651F07C15B}" destId="{732EED38-4581-4BB7-8AF1-42CB32143F45}" srcOrd="1" destOrd="0" presId="urn:microsoft.com/office/officeart/2005/8/layout/hierarchy1"/>
    <dgm:cxn modelId="{23571289-D16E-4ECE-B754-15DF93D8FE7B}" type="presParOf" srcId="{5A297374-174E-469A-AACE-A57412DEE6BF}" destId="{6C9A4557-B27F-4021-90E2-7781E6E4A83D}" srcOrd="1" destOrd="0" presId="urn:microsoft.com/office/officeart/2005/8/layout/hierarchy1"/>
    <dgm:cxn modelId="{C22B91F3-CB31-4E66-A282-58052EADF0F5}" type="presParOf" srcId="{6C9A4557-B27F-4021-90E2-7781E6E4A83D}" destId="{37E4FF8B-5887-4546-912D-9636F4E7135F}" srcOrd="0" destOrd="0" presId="urn:microsoft.com/office/officeart/2005/8/layout/hierarchy1"/>
    <dgm:cxn modelId="{1676194B-3DD8-4F3A-B658-D85544D77675}" type="presParOf" srcId="{37E4FF8B-5887-4546-912D-9636F4E7135F}" destId="{FA5AD011-F8BC-4C60-A824-A478E7C65967}" srcOrd="0" destOrd="0" presId="urn:microsoft.com/office/officeart/2005/8/layout/hierarchy1"/>
    <dgm:cxn modelId="{143E6998-A0D1-4719-9F8B-D62242E6C634}" type="presParOf" srcId="{37E4FF8B-5887-4546-912D-9636F4E7135F}" destId="{00C4FF1B-81BA-40FC-8204-6458B98EA907}" srcOrd="1" destOrd="0" presId="urn:microsoft.com/office/officeart/2005/8/layout/hierarchy1"/>
    <dgm:cxn modelId="{5F095CF4-A7F0-4FB9-BF5C-B74EA0828689}" type="presParOf" srcId="{6C9A4557-B27F-4021-90E2-7781E6E4A83D}" destId="{D32AE146-97AE-4B2F-8D2F-D5854ED6E4F8}" srcOrd="1" destOrd="0" presId="urn:microsoft.com/office/officeart/2005/8/layout/hierarchy1"/>
    <dgm:cxn modelId="{80B6CB86-7252-4081-9828-21814B605FBC}" type="presParOf" srcId="{5A297374-174E-469A-AACE-A57412DEE6BF}" destId="{699E5DA2-82FD-4ECC-B8D8-C7FBE34D705B}" srcOrd="2" destOrd="0" presId="urn:microsoft.com/office/officeart/2005/8/layout/hierarchy1"/>
    <dgm:cxn modelId="{E42A80EB-07E3-4987-A157-C28C0D1F67D0}" type="presParOf" srcId="{699E5DA2-82FD-4ECC-B8D8-C7FBE34D705B}" destId="{470E367C-9A30-4CB5-B597-7687631F9994}" srcOrd="0" destOrd="0" presId="urn:microsoft.com/office/officeart/2005/8/layout/hierarchy1"/>
    <dgm:cxn modelId="{E14F6240-3BD8-4B83-B478-07EDFAD0F4B1}" type="presParOf" srcId="{470E367C-9A30-4CB5-B597-7687631F9994}" destId="{7277263C-FDA1-4F88-9C9A-1F23F46FCCB0}" srcOrd="0" destOrd="0" presId="urn:microsoft.com/office/officeart/2005/8/layout/hierarchy1"/>
    <dgm:cxn modelId="{9919853C-B978-4B8E-8ADE-A30650EB9018}" type="presParOf" srcId="{470E367C-9A30-4CB5-B597-7687631F9994}" destId="{36EDBE76-E32B-4963-99DF-E1D45BBAF929}" srcOrd="1" destOrd="0" presId="urn:microsoft.com/office/officeart/2005/8/layout/hierarchy1"/>
    <dgm:cxn modelId="{D2E1386B-13B7-46B6-8104-C0FEF08D2D99}" type="presParOf" srcId="{699E5DA2-82FD-4ECC-B8D8-C7FBE34D705B}" destId="{8D1B1668-C3A7-4145-8B23-07254F077B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3C77C-6E4F-4A3F-B9FE-4E8B81035E0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7179CB-3818-47C7-8935-7E95BB4017BD}">
      <dgm:prSet/>
      <dgm:spPr/>
      <dgm:t>
        <a:bodyPr/>
        <a:lstStyle/>
        <a:p>
          <a:r>
            <a:rPr lang="en-GB"/>
            <a:t>Contact Sally Earney </a:t>
          </a:r>
          <a:endParaRPr lang="en-US"/>
        </a:p>
      </dgm:t>
    </dgm:pt>
    <dgm:pt modelId="{543F36E8-30AA-4C1A-B28A-B66D690EDCF4}" type="parTrans" cxnId="{63061D24-5FEE-415B-930F-15E140668ED9}">
      <dgm:prSet/>
      <dgm:spPr/>
      <dgm:t>
        <a:bodyPr/>
        <a:lstStyle/>
        <a:p>
          <a:endParaRPr lang="en-US"/>
        </a:p>
      </dgm:t>
    </dgm:pt>
    <dgm:pt modelId="{6212A594-6597-4FFD-BBA2-C51C6906FE8D}" type="sibTrans" cxnId="{63061D24-5FEE-415B-930F-15E140668ED9}">
      <dgm:prSet/>
      <dgm:spPr/>
      <dgm:t>
        <a:bodyPr/>
        <a:lstStyle/>
        <a:p>
          <a:endParaRPr lang="en-US"/>
        </a:p>
      </dgm:t>
    </dgm:pt>
    <dgm:pt modelId="{EC280A1A-173F-45DA-8D81-DA687DE023B8}">
      <dgm:prSet/>
      <dgm:spPr/>
      <dgm:t>
        <a:bodyPr/>
        <a:lstStyle/>
        <a:p>
          <a:r>
            <a:rPr lang="en-GB"/>
            <a:t>earneys@cardiff.ac.uk</a:t>
          </a:r>
          <a:endParaRPr lang="en-US"/>
        </a:p>
      </dgm:t>
    </dgm:pt>
    <dgm:pt modelId="{93BB1BF9-A8D2-4C68-8523-830591CDA92D}" type="parTrans" cxnId="{68C9C048-E526-4691-ADEC-185BB11BF996}">
      <dgm:prSet/>
      <dgm:spPr/>
      <dgm:t>
        <a:bodyPr/>
        <a:lstStyle/>
        <a:p>
          <a:endParaRPr lang="en-US"/>
        </a:p>
      </dgm:t>
    </dgm:pt>
    <dgm:pt modelId="{12529605-1D77-4237-A3DC-990C1FB4214E}" type="sibTrans" cxnId="{68C9C048-E526-4691-ADEC-185BB11BF996}">
      <dgm:prSet/>
      <dgm:spPr/>
      <dgm:t>
        <a:bodyPr/>
        <a:lstStyle/>
        <a:p>
          <a:endParaRPr lang="en-US"/>
        </a:p>
      </dgm:t>
    </dgm:pt>
    <dgm:pt modelId="{DCAD97BB-C247-40E4-A347-0E171A9F57B0}" type="pres">
      <dgm:prSet presAssocID="{15B3C77C-6E4F-4A3F-B9FE-4E8B81035E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635020-C2D4-4BEE-862D-98A06EDD3586}" type="pres">
      <dgm:prSet presAssocID="{C77179CB-3818-47C7-8935-7E95BB4017BD}" presName="hierRoot1" presStyleCnt="0"/>
      <dgm:spPr/>
    </dgm:pt>
    <dgm:pt modelId="{CF5A43BC-2B0D-4A10-AA17-F1700CB9090C}" type="pres">
      <dgm:prSet presAssocID="{C77179CB-3818-47C7-8935-7E95BB4017BD}" presName="composite" presStyleCnt="0"/>
      <dgm:spPr/>
    </dgm:pt>
    <dgm:pt modelId="{D1879D36-45D3-44A3-8D80-285DF2CF0641}" type="pres">
      <dgm:prSet presAssocID="{C77179CB-3818-47C7-8935-7E95BB4017BD}" presName="background" presStyleLbl="node0" presStyleIdx="0" presStyleCnt="2"/>
      <dgm:spPr/>
    </dgm:pt>
    <dgm:pt modelId="{A23D62CC-2A86-46DC-B593-B1792F023D67}" type="pres">
      <dgm:prSet presAssocID="{C77179CB-3818-47C7-8935-7E95BB4017BD}" presName="text" presStyleLbl="fgAcc0" presStyleIdx="0" presStyleCnt="2">
        <dgm:presLayoutVars>
          <dgm:chPref val="3"/>
        </dgm:presLayoutVars>
      </dgm:prSet>
      <dgm:spPr/>
    </dgm:pt>
    <dgm:pt modelId="{E4D5D99A-F852-4EE0-AF1C-57DA930943A0}" type="pres">
      <dgm:prSet presAssocID="{C77179CB-3818-47C7-8935-7E95BB4017BD}" presName="hierChild2" presStyleCnt="0"/>
      <dgm:spPr/>
    </dgm:pt>
    <dgm:pt modelId="{6CB29E40-0A70-477F-B0DC-CF0EB4438A98}" type="pres">
      <dgm:prSet presAssocID="{EC280A1A-173F-45DA-8D81-DA687DE023B8}" presName="hierRoot1" presStyleCnt="0"/>
      <dgm:spPr/>
    </dgm:pt>
    <dgm:pt modelId="{3E17D18B-3F6C-4957-A0FF-5DEBC2F5586D}" type="pres">
      <dgm:prSet presAssocID="{EC280A1A-173F-45DA-8D81-DA687DE023B8}" presName="composite" presStyleCnt="0"/>
      <dgm:spPr/>
    </dgm:pt>
    <dgm:pt modelId="{C0493D8C-AF8F-42C2-85E9-F0B0D4E77848}" type="pres">
      <dgm:prSet presAssocID="{EC280A1A-173F-45DA-8D81-DA687DE023B8}" presName="background" presStyleLbl="node0" presStyleIdx="1" presStyleCnt="2"/>
      <dgm:spPr/>
    </dgm:pt>
    <dgm:pt modelId="{1C78408F-FBD7-42EB-A2D2-4241F664842C}" type="pres">
      <dgm:prSet presAssocID="{EC280A1A-173F-45DA-8D81-DA687DE023B8}" presName="text" presStyleLbl="fgAcc0" presStyleIdx="1" presStyleCnt="2">
        <dgm:presLayoutVars>
          <dgm:chPref val="3"/>
        </dgm:presLayoutVars>
      </dgm:prSet>
      <dgm:spPr/>
    </dgm:pt>
    <dgm:pt modelId="{3D51A81B-D489-4BF2-89A9-C7CFB6FEE8A7}" type="pres">
      <dgm:prSet presAssocID="{EC280A1A-173F-45DA-8D81-DA687DE023B8}" presName="hierChild2" presStyleCnt="0"/>
      <dgm:spPr/>
    </dgm:pt>
  </dgm:ptLst>
  <dgm:cxnLst>
    <dgm:cxn modelId="{63061D24-5FEE-415B-930F-15E140668ED9}" srcId="{15B3C77C-6E4F-4A3F-B9FE-4E8B81035E09}" destId="{C77179CB-3818-47C7-8935-7E95BB4017BD}" srcOrd="0" destOrd="0" parTransId="{543F36E8-30AA-4C1A-B28A-B66D690EDCF4}" sibTransId="{6212A594-6597-4FFD-BBA2-C51C6906FE8D}"/>
    <dgm:cxn modelId="{E6BC8330-FB2A-4FAD-9CF3-42BE7F7D7EAD}" type="presOf" srcId="{EC280A1A-173F-45DA-8D81-DA687DE023B8}" destId="{1C78408F-FBD7-42EB-A2D2-4241F664842C}" srcOrd="0" destOrd="0" presId="urn:microsoft.com/office/officeart/2005/8/layout/hierarchy1"/>
    <dgm:cxn modelId="{68C9C048-E526-4691-ADEC-185BB11BF996}" srcId="{15B3C77C-6E4F-4A3F-B9FE-4E8B81035E09}" destId="{EC280A1A-173F-45DA-8D81-DA687DE023B8}" srcOrd="1" destOrd="0" parTransId="{93BB1BF9-A8D2-4C68-8523-830591CDA92D}" sibTransId="{12529605-1D77-4237-A3DC-990C1FB4214E}"/>
    <dgm:cxn modelId="{4955C4A4-C3C2-41B6-B94C-FA5168AF7A5E}" type="presOf" srcId="{C77179CB-3818-47C7-8935-7E95BB4017BD}" destId="{A23D62CC-2A86-46DC-B593-B1792F023D67}" srcOrd="0" destOrd="0" presId="urn:microsoft.com/office/officeart/2005/8/layout/hierarchy1"/>
    <dgm:cxn modelId="{7C5839BB-9457-4B25-8236-5C207EDE2ACC}" type="presOf" srcId="{15B3C77C-6E4F-4A3F-B9FE-4E8B81035E09}" destId="{DCAD97BB-C247-40E4-A347-0E171A9F57B0}" srcOrd="0" destOrd="0" presId="urn:microsoft.com/office/officeart/2005/8/layout/hierarchy1"/>
    <dgm:cxn modelId="{360DB183-1450-47A5-BA39-15DCFD36D38C}" type="presParOf" srcId="{DCAD97BB-C247-40E4-A347-0E171A9F57B0}" destId="{8D635020-C2D4-4BEE-862D-98A06EDD3586}" srcOrd="0" destOrd="0" presId="urn:microsoft.com/office/officeart/2005/8/layout/hierarchy1"/>
    <dgm:cxn modelId="{221B04DE-67E9-489F-A799-7CAF1F32761E}" type="presParOf" srcId="{8D635020-C2D4-4BEE-862D-98A06EDD3586}" destId="{CF5A43BC-2B0D-4A10-AA17-F1700CB9090C}" srcOrd="0" destOrd="0" presId="urn:microsoft.com/office/officeart/2005/8/layout/hierarchy1"/>
    <dgm:cxn modelId="{D5B6B47A-6525-4BA6-8F9D-A86FC235958E}" type="presParOf" srcId="{CF5A43BC-2B0D-4A10-AA17-F1700CB9090C}" destId="{D1879D36-45D3-44A3-8D80-285DF2CF0641}" srcOrd="0" destOrd="0" presId="urn:microsoft.com/office/officeart/2005/8/layout/hierarchy1"/>
    <dgm:cxn modelId="{A5E86456-56AD-4537-BA33-1F1CF28E81E2}" type="presParOf" srcId="{CF5A43BC-2B0D-4A10-AA17-F1700CB9090C}" destId="{A23D62CC-2A86-46DC-B593-B1792F023D67}" srcOrd="1" destOrd="0" presId="urn:microsoft.com/office/officeart/2005/8/layout/hierarchy1"/>
    <dgm:cxn modelId="{6DB9FE28-6AE7-4F3F-93C3-0ABFFE77347D}" type="presParOf" srcId="{8D635020-C2D4-4BEE-862D-98A06EDD3586}" destId="{E4D5D99A-F852-4EE0-AF1C-57DA930943A0}" srcOrd="1" destOrd="0" presId="urn:microsoft.com/office/officeart/2005/8/layout/hierarchy1"/>
    <dgm:cxn modelId="{2A098C1B-10A7-4463-B54D-93F05834612E}" type="presParOf" srcId="{DCAD97BB-C247-40E4-A347-0E171A9F57B0}" destId="{6CB29E40-0A70-477F-B0DC-CF0EB4438A98}" srcOrd="1" destOrd="0" presId="urn:microsoft.com/office/officeart/2005/8/layout/hierarchy1"/>
    <dgm:cxn modelId="{DD0B9FED-F9B8-45B4-A945-96A75A4FAF05}" type="presParOf" srcId="{6CB29E40-0A70-477F-B0DC-CF0EB4438A98}" destId="{3E17D18B-3F6C-4957-A0FF-5DEBC2F5586D}" srcOrd="0" destOrd="0" presId="urn:microsoft.com/office/officeart/2005/8/layout/hierarchy1"/>
    <dgm:cxn modelId="{39EB8AE4-A9C0-446E-A01A-93A8BCB64E70}" type="presParOf" srcId="{3E17D18B-3F6C-4957-A0FF-5DEBC2F5586D}" destId="{C0493D8C-AF8F-42C2-85E9-F0B0D4E77848}" srcOrd="0" destOrd="0" presId="urn:microsoft.com/office/officeart/2005/8/layout/hierarchy1"/>
    <dgm:cxn modelId="{530C2828-C8DF-457D-BC28-F6DC1C4F33EB}" type="presParOf" srcId="{3E17D18B-3F6C-4957-A0FF-5DEBC2F5586D}" destId="{1C78408F-FBD7-42EB-A2D2-4241F664842C}" srcOrd="1" destOrd="0" presId="urn:microsoft.com/office/officeart/2005/8/layout/hierarchy1"/>
    <dgm:cxn modelId="{4104A402-D50F-4224-8104-10D7A5D0410E}" type="presParOf" srcId="{6CB29E40-0A70-477F-B0DC-CF0EB4438A98}" destId="{3D51A81B-D489-4BF2-89A9-C7CFB6FEE8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FF90C-A646-47AE-BEF2-8BBAF2EE1A28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D3849-FFD3-48B2-9932-0729EB1558FA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May be called in at short notice</a:t>
          </a:r>
          <a:endParaRPr lang="en-US" sz="3200" kern="1200"/>
        </a:p>
      </dsp:txBody>
      <dsp:txXfrm>
        <a:off x="378614" y="886531"/>
        <a:ext cx="2810360" cy="1744948"/>
      </dsp:txXfrm>
    </dsp:sp>
    <dsp:sp modelId="{FA5AD011-F8BC-4C60-A824-A478E7C65967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4FF1B-81BA-40FC-8204-6458B98EA907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Swapping (only at manager’s discretion)</a:t>
          </a:r>
          <a:endParaRPr lang="en-US" sz="3200" kern="1200"/>
        </a:p>
      </dsp:txBody>
      <dsp:txXfrm>
        <a:off x="3946203" y="886531"/>
        <a:ext cx="2810360" cy="1744948"/>
      </dsp:txXfrm>
    </dsp:sp>
    <dsp:sp modelId="{7277263C-FDA1-4F88-9C9A-1F23F46FCCB0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DBE76-E32B-4963-99DF-E1D45BBAF929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Checking in</a:t>
          </a:r>
          <a:endParaRPr lang="en-US" sz="3200" kern="1200"/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79D36-45D3-44A3-8D80-285DF2CF0641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D62CC-2A86-46DC-B593-B1792F023D67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Contact Sally Earney </a:t>
          </a:r>
          <a:endParaRPr lang="en-US" sz="3400" kern="1200"/>
        </a:p>
      </dsp:txBody>
      <dsp:txXfrm>
        <a:off x="696297" y="538547"/>
        <a:ext cx="4171627" cy="2590157"/>
      </dsp:txXfrm>
    </dsp:sp>
    <dsp:sp modelId="{C0493D8C-AF8F-42C2-85E9-F0B0D4E77848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8408F-FBD7-42EB-A2D2-4241F664842C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/>
            <a:t>earneys@cardiff.ac.uk</a:t>
          </a:r>
          <a:endParaRPr lang="en-US" sz="34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139-94CB-F77A-F167-EDBAD5EAD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E5F21-AE2B-A3BA-8896-C3FFD7DB8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2F303-D889-1AE7-9D24-6B728BE5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3B46-46DA-0219-0F32-3E2A2DE4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38E60-6A3B-5AAA-48EA-47D92A5D6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6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38971-6145-D7A9-AB78-45144314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46A96-B037-E57E-556E-84A7CB08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77E47-7E82-083E-3808-6CDED038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1847D-3826-0CEC-7BD6-253B5AB9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BE3E8-6998-7F68-70D0-63478303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DF783-2B1A-E2A3-2B27-0D9A20091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9055D-3834-1B5B-6F42-C1911990A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B473-A790-D914-9AE6-961D439E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D6B6-55D5-9BC1-D3BB-E9977447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7AF04-A1D7-002C-D711-D2B32B3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0870-A2D2-35CE-B0EC-1D0532F8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8DF8-5A7B-74B6-C09D-C93FCE40C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5BE9-9C77-DA10-7C85-5EF024A6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FEE23-45C0-B0EC-9D9C-5CF61884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FE6A2-D9FA-D652-285D-E788A54C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08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62D61-8CF7-0F7F-5657-30623A61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EF380-09AE-7934-7610-5CFCA026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A9C52-172C-32A5-773C-73556131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46E5B-3EE8-C534-89CA-A96784B4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8909D-8DE4-B76A-0052-0A8A54D5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0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0829-EAA8-A0A7-B0B3-9BD79A35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1A27A-78EA-D5D7-69A6-E33CA5DF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8A150-1C73-6033-00E8-D62BD1F41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E1734-EAC0-C80F-1BB9-83E6DA20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FCAD6-2260-791B-A869-9131EF25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EB787-BB99-2501-A556-7A7B349F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7D4C-9A51-EE8E-F38A-71ADA8F5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327B1-3BFB-F0C3-A8D6-61F5EDAAB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679A2-D84F-A0E1-BACC-AEA15E2AA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D680A-5733-6F33-CEA2-5EEAAC06B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E3E96-53BC-AD1A-C7B8-1A100C299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D752D-7FDC-B83B-601A-06E2FE89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C12CF-4201-C0B9-5A0C-E303267D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1E20B-194A-5F7B-EEA4-56D4FAC8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3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4291-91A3-7539-B98E-969F8248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FAD39-180F-B73F-04B4-462AB0E9D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D6A10-F1B1-FEF2-4E84-8645B4FD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E4957-2A66-94DF-303B-130525ED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50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30F056-A111-3662-1839-5B2977E3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BABBA-8F5C-58F4-7381-9F9D81F8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D58F3-08FF-7A87-0BBD-0969D798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DA7B-DD1C-D551-4504-097DE635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8A370-1841-4FE1-B4B4-29CA12656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E888F-14B2-61F0-FDEA-0B1A77A16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22037-8832-CDB8-00B9-4AA5627C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66ED2-CFAA-C3AC-689C-661BA615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C9ECD-86B6-BC51-6D46-9F137322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2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2D7D-AF7C-E4C1-AD31-76DECE80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61062-5483-BB23-9899-028724FC5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41AA2-378A-B28E-47CA-40EEEED5E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D3E98-6B86-194D-E286-B33B240E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78AB3-E1E3-F09C-4C92-CA499793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253CB-AEF8-E662-F0E8-2BD422D6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6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60B01-9BB1-FF2C-96E5-371A4B20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EA690-CD2A-BFBA-ABEA-8212E201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14AE7-8AF4-2800-DAC2-A2221CEA4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7CBA-B0B3-486E-8594-4D9D978A92AE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80E9C-C14E-857B-6D34-787130413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A57B-B056-3D63-1DE2-1BA44CF45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D8F1-0A54-46E3-896B-02340443D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1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AF4622-C71C-2B43-5C09-E191E2AC1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Hybrid Working 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CDADB-1AB0-9B41-7513-62FC8C25A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20012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Sally Earney </a:t>
            </a:r>
          </a:p>
          <a:p>
            <a:pPr algn="l"/>
            <a:r>
              <a:rPr lang="en-GB" dirty="0"/>
              <a:t>earneys@cardiff.ac.uk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Cardiff University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ackpack with calculator">
            <a:extLst>
              <a:ext uri="{FF2B5EF4-FFF2-40B4-BE49-F238E27FC236}">
                <a16:creationId xmlns:a16="http://schemas.microsoft.com/office/drawing/2014/main" id="{C744BB60-048A-25FF-5151-64518E653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987" y="269324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8F967-5D5E-EB1A-C080-5088E36A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Follow up questions?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4455E7-5114-7AB4-FB81-099DB73A0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64029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77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7B2F09-6778-DB05-0D68-14044C6B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3800"/>
              <a:t>“Better Ways of Working” Principles at Cardiff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65F61-B3E1-951D-D572-1EDAB5415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GB" sz="2000"/>
              <a:t>Professional Services staff</a:t>
            </a:r>
          </a:p>
          <a:p>
            <a:r>
              <a:rPr lang="en-GB" sz="2000"/>
              <a:t>An opportunity to make better use of space, free up space and work differently – ‘smarter’ </a:t>
            </a:r>
            <a:endParaRPr lang="en-US" sz="2000"/>
          </a:p>
          <a:p>
            <a:r>
              <a:rPr lang="en-US" sz="2000"/>
              <a:t>Business Need is paramount</a:t>
            </a:r>
          </a:p>
          <a:p>
            <a:r>
              <a:rPr lang="en-US" sz="2000"/>
              <a:t>Different roles will have different requirements for balance of on campus / working from home </a:t>
            </a:r>
          </a:p>
          <a:p>
            <a:r>
              <a:rPr lang="en-US" sz="2000"/>
              <a:t>Working From Home (WFH) Voluntary – staff can elect to work ALL of their hours on campus if they wish</a:t>
            </a:r>
          </a:p>
          <a:p>
            <a:r>
              <a:rPr lang="en-US" sz="2000"/>
              <a:t>All staff expected to work some of their time on campus 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4045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9FB9F-4D2D-3A4E-37D8-12FA3D2E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3800"/>
              <a:t>Customer Services Team – questions we asked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6D26-B9F6-9A3C-4ABF-99C9FFA80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endParaRPr lang="en-GB" sz="2200"/>
          </a:p>
          <a:p>
            <a:r>
              <a:rPr lang="en-GB" sz="2200"/>
              <a:t>87 Customer Services Staff split across 7 libraries</a:t>
            </a:r>
          </a:p>
          <a:p>
            <a:r>
              <a:rPr lang="en-GB" sz="2200"/>
              <a:t> Includes 29 evening/weekend Library Assistants </a:t>
            </a:r>
          </a:p>
          <a:p>
            <a:endParaRPr lang="en-GB" sz="2200"/>
          </a:p>
          <a:p>
            <a:r>
              <a:rPr lang="en-GB" sz="2200"/>
              <a:t>Do we have the capacity to offer working from home to all daytime customer staff?</a:t>
            </a:r>
          </a:p>
          <a:p>
            <a:r>
              <a:rPr lang="en-GB" sz="2200"/>
              <a:t>How can we be fair to Customer Services staff who have worked shifts from home during the pandemic?</a:t>
            </a:r>
          </a:p>
          <a:p>
            <a:r>
              <a:rPr lang="en-GB" sz="2200"/>
              <a:t>Will there be sufficient work for staff to do at home? </a:t>
            </a:r>
          </a:p>
          <a:p>
            <a:pPr marL="0" indent="0">
              <a:buNone/>
            </a:pPr>
            <a:endParaRPr lang="en-GB" sz="2200"/>
          </a:p>
          <a:p>
            <a:endParaRPr lang="en-GB" sz="2200"/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2018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A45E2-8979-7B04-9BEA-DCC764D8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Customer Services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9C472-0478-12DC-E708-1181C0A78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5029" y="2524721"/>
            <a:ext cx="4991629" cy="36771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/>
              <a:t>29 evening/weekend Library Assistants 100% on campus role – no capacity to offer working from home shifts</a:t>
            </a:r>
          </a:p>
          <a:p>
            <a:pPr marL="0"/>
            <a:endParaRPr lang="en-US" sz="1700"/>
          </a:p>
          <a:p>
            <a:r>
              <a:rPr lang="en-US" sz="1700"/>
              <a:t>Analysed Tasks – what has to be done on campus/what does not – surveyed managers on 67 customer services tasks</a:t>
            </a:r>
          </a:p>
          <a:p>
            <a:r>
              <a:rPr lang="en-US" sz="1700"/>
              <a:t>Daytime staff 80/20 split (on campus/Working from home)</a:t>
            </a:r>
          </a:p>
          <a:p>
            <a:r>
              <a:rPr lang="en-US" sz="1700"/>
              <a:t>Part-time might be fortnightly shift off campus e.g. if &lt; 15 hours</a:t>
            </a:r>
          </a:p>
          <a:p>
            <a:r>
              <a:rPr lang="en-US" sz="1700"/>
              <a:t>Managers 50/50 split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EB1E395A-23FF-57E8-7E77-BEEAD80116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392" y="901032"/>
            <a:ext cx="2903454" cy="511622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12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D6B72C-ADD2-2CC0-DAE3-93B423CA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en-GB" sz="3600"/>
              <a:t>Working from home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CB7B2-8512-4D43-66A3-EEBDF75A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r>
              <a:rPr lang="en-GB" sz="1800"/>
              <a:t>During pandemic centralised many operations – Library Returns Team, Postal Loans Team, Ordering Team</a:t>
            </a:r>
          </a:p>
          <a:p>
            <a:r>
              <a:rPr lang="en-GB" sz="1800"/>
              <a:t>Ask a Librarian chat service</a:t>
            </a:r>
          </a:p>
          <a:p>
            <a:r>
              <a:rPr lang="en-GB" sz="1800"/>
              <a:t>Telephones </a:t>
            </a:r>
          </a:p>
          <a:p>
            <a:r>
              <a:rPr lang="en-GB" sz="1800"/>
              <a:t>Generic email accounts</a:t>
            </a:r>
          </a:p>
          <a:p>
            <a:r>
              <a:rPr lang="en-GB" sz="1800"/>
              <a:t>Mandatory and other online training</a:t>
            </a:r>
          </a:p>
          <a:p>
            <a:r>
              <a:rPr lang="en-GB" sz="1800"/>
              <a:t>Updating reading lists</a:t>
            </a:r>
          </a:p>
          <a:p>
            <a:r>
              <a:rPr lang="en-GB" sz="1800"/>
              <a:t>Subject Librarian support</a:t>
            </a:r>
          </a:p>
          <a:p>
            <a:endParaRPr lang="en-GB" sz="1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all center">
            <a:extLst>
              <a:ext uri="{FF2B5EF4-FFF2-40B4-BE49-F238E27FC236}">
                <a16:creationId xmlns:a16="http://schemas.microsoft.com/office/drawing/2014/main" id="{3B682804-3AD5-F3D8-6552-88C1514D7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0493" y="1347516"/>
            <a:ext cx="4223252" cy="422325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10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4DEAD-10DC-35F8-8D70-9AA68394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Working from home etiquette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77098-AA62-FCFD-B0F7-2852E7287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819097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41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8525-F3FC-3B92-4670-3400800F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Hybrid Working Survey feedback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8CEC2-8A54-CE60-DBF6-4766069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1</a:t>
            </a:r>
            <a:r>
              <a:rPr lang="en-GB" baseline="30000" dirty="0">
                <a:solidFill>
                  <a:schemeClr val="accent1"/>
                </a:solidFill>
              </a:rPr>
              <a:t>st</a:t>
            </a:r>
            <a:r>
              <a:rPr lang="en-GB" dirty="0">
                <a:solidFill>
                  <a:schemeClr val="accent1"/>
                </a:solidFill>
              </a:rPr>
              <a:t> survey February 22</a:t>
            </a:r>
          </a:p>
          <a:p>
            <a:pPr marL="0" indent="0">
              <a:buNone/>
            </a:pPr>
            <a:r>
              <a:rPr lang="en-GB" dirty="0"/>
              <a:t>52 staff responded (39 from Customer Services) </a:t>
            </a:r>
          </a:p>
          <a:p>
            <a:pPr marL="0" indent="0">
              <a:buNone/>
            </a:pPr>
            <a:r>
              <a:rPr lang="en-GB" dirty="0"/>
              <a:t>34 </a:t>
            </a:r>
            <a:r>
              <a:rPr lang="en-GB" dirty="0">
                <a:solidFill>
                  <a:schemeClr val="accent1"/>
                </a:solidFill>
              </a:rPr>
              <a:t>(65%) </a:t>
            </a:r>
            <a:r>
              <a:rPr lang="en-GB" dirty="0"/>
              <a:t>respondents said </a:t>
            </a:r>
            <a:r>
              <a:rPr lang="en-GB" dirty="0">
                <a:cs typeface="Calibri"/>
              </a:rPr>
              <a:t>balance of </a:t>
            </a:r>
            <a:r>
              <a:rPr lang="en-GB" dirty="0" err="1">
                <a:cs typeface="Calibri"/>
              </a:rPr>
              <a:t>wfh</a:t>
            </a:r>
            <a:r>
              <a:rPr lang="en-GB" dirty="0">
                <a:cs typeface="Calibri"/>
              </a:rPr>
              <a:t>/working on campus about right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10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(19%) </a:t>
            </a:r>
            <a:r>
              <a:rPr lang="en-GB" dirty="0">
                <a:cs typeface="Calibri"/>
              </a:rPr>
              <a:t>respondents would prefer to spend more time </a:t>
            </a:r>
            <a:r>
              <a:rPr lang="en-GB" dirty="0" err="1">
                <a:cs typeface="Calibri"/>
              </a:rPr>
              <a:t>wfh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3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(6%) </a:t>
            </a:r>
            <a:r>
              <a:rPr lang="en-GB" dirty="0">
                <a:cs typeface="Calibri"/>
              </a:rPr>
              <a:t>respondents would prefer to spend more time working on campus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2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(4%) </a:t>
            </a:r>
            <a:r>
              <a:rPr lang="en-GB" dirty="0">
                <a:cs typeface="Calibri"/>
              </a:rPr>
              <a:t>said they had not had the opportunity to </a:t>
            </a:r>
            <a:r>
              <a:rPr lang="en-GB" dirty="0" err="1">
                <a:cs typeface="Calibri"/>
              </a:rPr>
              <a:t>wfh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1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(2%) </a:t>
            </a:r>
            <a:r>
              <a:rPr lang="en-GB" dirty="0">
                <a:cs typeface="Calibri"/>
              </a:rPr>
              <a:t>said they had not returned to work on campus</a:t>
            </a:r>
          </a:p>
          <a:p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3CA7DC-F85B-C315-7BB0-2409AFF6A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672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cs typeface="Calibri"/>
              </a:rPr>
              <a:t>2nd survey August 22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89 staff responded (33 from Customer Services)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59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(66%) </a:t>
            </a:r>
            <a:r>
              <a:rPr lang="en-GB" dirty="0">
                <a:cs typeface="Calibri"/>
              </a:rPr>
              <a:t>respondents said balance of </a:t>
            </a:r>
            <a:r>
              <a:rPr lang="en-GB" dirty="0" err="1">
                <a:cs typeface="Calibri"/>
              </a:rPr>
              <a:t>wfh</a:t>
            </a:r>
            <a:r>
              <a:rPr lang="en-GB" dirty="0">
                <a:cs typeface="Calibri"/>
              </a:rPr>
              <a:t>/working on campus about right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16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(18%) </a:t>
            </a:r>
            <a:r>
              <a:rPr lang="en-GB" dirty="0">
                <a:cs typeface="Calibri"/>
              </a:rPr>
              <a:t>respondents would prefer to spend more time </a:t>
            </a:r>
            <a:r>
              <a:rPr lang="en-GB" dirty="0" err="1">
                <a:cs typeface="Calibri"/>
              </a:rPr>
              <a:t>wfh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dirty="0">
                <a:cs typeface="Calibri"/>
              </a:rPr>
              <a:t>10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(11%) </a:t>
            </a:r>
            <a:r>
              <a:rPr lang="en-GB" dirty="0">
                <a:cs typeface="Calibri"/>
              </a:rPr>
              <a:t>respondents would prefer to spend more time working on campus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4 </a:t>
            </a:r>
            <a:r>
              <a:rPr lang="en-GB" dirty="0">
                <a:solidFill>
                  <a:schemeClr val="accent1"/>
                </a:solidFill>
                <a:cs typeface="Calibri"/>
              </a:rPr>
              <a:t>(5%) </a:t>
            </a:r>
            <a:r>
              <a:rPr lang="en-GB" dirty="0">
                <a:cs typeface="Calibri"/>
              </a:rPr>
              <a:t>said they had not had the opportunity to work on campus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66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8DC26C-0CC1-5114-A6FC-832F94D6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3800"/>
              <a:t>Feedback Customer Services Staff (non-managers) </a:t>
            </a:r>
          </a:p>
        </p:txBody>
      </p:sp>
      <p:grpSp>
        <p:nvGrpSpPr>
          <p:cNvPr id="53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BAB1E-4336-B93B-0A66-1817DE553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1962809"/>
            <a:ext cx="10143668" cy="407223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21 responses </a:t>
            </a:r>
          </a:p>
          <a:p>
            <a:r>
              <a:rPr lang="en-GB" sz="2400" dirty="0"/>
              <a:t>11 staff (52%)respondents said </a:t>
            </a:r>
            <a:r>
              <a:rPr lang="en-GB" sz="2400" dirty="0">
                <a:cs typeface="Calibri"/>
              </a:rPr>
              <a:t>balance of </a:t>
            </a:r>
            <a:r>
              <a:rPr lang="en-GB" sz="2400" dirty="0" err="1">
                <a:cs typeface="Calibri"/>
              </a:rPr>
              <a:t>wfh</a:t>
            </a:r>
            <a:r>
              <a:rPr lang="en-GB" sz="2400" dirty="0">
                <a:cs typeface="Calibri"/>
              </a:rPr>
              <a:t>/working on campus about right</a:t>
            </a:r>
          </a:p>
          <a:p>
            <a:r>
              <a:rPr lang="en-GB" sz="2400" dirty="0">
                <a:cs typeface="Calibri"/>
              </a:rPr>
              <a:t>9 staff (43%) respondents would prefer to spend more time </a:t>
            </a:r>
            <a:r>
              <a:rPr lang="en-GB" sz="2400" dirty="0" err="1">
                <a:cs typeface="Calibri"/>
              </a:rPr>
              <a:t>wfh</a:t>
            </a:r>
            <a:endParaRPr lang="en-GB" sz="2400" dirty="0">
              <a:cs typeface="Calibri"/>
            </a:endParaRPr>
          </a:p>
          <a:p>
            <a:r>
              <a:rPr lang="en-GB" sz="2400" dirty="0">
                <a:cs typeface="Calibri"/>
              </a:rPr>
              <a:t>1 staff (5%) respondents would prefer to spend more time working on campus</a:t>
            </a:r>
          </a:p>
          <a:p>
            <a:pPr marL="0" indent="0">
              <a:buNone/>
            </a:pPr>
            <a:endParaRPr lang="en-GB" sz="1700" dirty="0">
              <a:cs typeface="Calibri"/>
            </a:endParaRPr>
          </a:p>
          <a:p>
            <a:pPr marL="0" indent="0">
              <a:buNone/>
            </a:pPr>
            <a:r>
              <a:rPr lang="en-US" sz="1700" b="0" i="0" u="none" strike="noStrike" dirty="0">
                <a:effectLst/>
                <a:latin typeface="Calibri" panose="020F0502020204030204" pitchFamily="34" charset="0"/>
              </a:rPr>
              <a:t>“I really like how flexible Cardiff Uni is, as a whole, regarding working from home.”</a:t>
            </a:r>
          </a:p>
          <a:p>
            <a:pPr marL="0" indent="0">
              <a:buNone/>
            </a:pPr>
            <a:r>
              <a:rPr lang="en-US" sz="1700" b="0" i="0" u="none" strike="noStrike" dirty="0">
                <a:effectLst/>
                <a:latin typeface="Calibri" panose="020F0502020204030204" pitchFamily="34" charset="0"/>
              </a:rPr>
              <a:t>“It saves money, petrol costs which are increasing exponentially and other transport fares. Time otherwise spent commuting is more appropriately used in completing tasks.”</a:t>
            </a:r>
            <a:endParaRPr lang="en-GB" sz="1700" dirty="0">
              <a:cs typeface="Calibri"/>
            </a:endParaRPr>
          </a:p>
          <a:p>
            <a:pPr marL="0" indent="0">
              <a:buNone/>
            </a:pPr>
            <a:r>
              <a:rPr lang="en-US" sz="1700" b="0" i="0" u="none" strike="noStrike" dirty="0">
                <a:effectLst/>
                <a:latin typeface="Calibri" panose="020F0502020204030204" pitchFamily="34" charset="0"/>
              </a:rPr>
              <a:t>“I quite often get asked to come in on my work from home day, which makes it difficult to plan my time and complete tasks.”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84013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1818A-5773-A928-A0C3-49F2BDDE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Going forward…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005CC-C7F9-5377-6F99-CEC3DB024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GB" sz="2400"/>
              <a:t>Sufficient work to be done off campus?</a:t>
            </a:r>
          </a:p>
          <a:p>
            <a:r>
              <a:rPr lang="en-GB" sz="2400"/>
              <a:t>Staff capacity – especially at key times e.g. start of semester or when large number vacancies</a:t>
            </a:r>
          </a:p>
          <a:p>
            <a:r>
              <a:rPr lang="en-GB" sz="2400">
                <a:cs typeface="Calibri"/>
              </a:rPr>
              <a:t>Difficult to take away once embedded – lose goodwill?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endParaRPr lang="en-GB" sz="2400"/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24567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636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Hybrid Working </vt:lpstr>
      <vt:lpstr>“Better Ways of Working” Principles at Cardiff</vt:lpstr>
      <vt:lpstr>Customer Services Team – questions we asked</vt:lpstr>
      <vt:lpstr>Customer Services Team</vt:lpstr>
      <vt:lpstr>Working from home tasks</vt:lpstr>
      <vt:lpstr>Working from home etiquette</vt:lpstr>
      <vt:lpstr>Hybrid Working Survey feedback</vt:lpstr>
      <vt:lpstr>Feedback Customer Services Staff (non-managers) </vt:lpstr>
      <vt:lpstr>Going forward…</vt:lpstr>
      <vt:lpstr>Follow up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Working </dc:title>
  <dc:creator>Sally Earney</dc:creator>
  <cp:lastModifiedBy>Loughran, Helen</cp:lastModifiedBy>
  <cp:revision>2</cp:revision>
  <dcterms:created xsi:type="dcterms:W3CDTF">2022-11-17T16:45:11Z</dcterms:created>
  <dcterms:modified xsi:type="dcterms:W3CDTF">2022-11-21T08:27:59Z</dcterms:modified>
</cp:coreProperties>
</file>