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7" r:id="rId2"/>
    <p:sldId id="259" r:id="rId3"/>
    <p:sldId id="295" r:id="rId4"/>
    <p:sldId id="294" r:id="rId5"/>
    <p:sldId id="296" r:id="rId6"/>
    <p:sldId id="297" r:id="rId7"/>
    <p:sldId id="290" r:id="rId8"/>
    <p:sldId id="298" r:id="rId9"/>
    <p:sldId id="299" r:id="rId10"/>
    <p:sldId id="309" r:id="rId11"/>
    <p:sldId id="275" r:id="rId12"/>
    <p:sldId id="301" r:id="rId13"/>
    <p:sldId id="302" r:id="rId14"/>
    <p:sldId id="318" r:id="rId15"/>
    <p:sldId id="303" r:id="rId16"/>
    <p:sldId id="313" r:id="rId17"/>
    <p:sldId id="307" r:id="rId18"/>
    <p:sldId id="314" r:id="rId19"/>
    <p:sldId id="291" r:id="rId20"/>
    <p:sldId id="287" r:id="rId2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onohoe, Amy" initials="O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A5120"/>
    <a:srgbClr val="424A4F"/>
    <a:srgbClr val="D75020"/>
    <a:srgbClr val="FFFFFE"/>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49942" autoAdjust="0"/>
  </p:normalViewPr>
  <p:slideViewPr>
    <p:cSldViewPr snapToGrid="0" snapToObjects="1" showGuides="1">
      <p:cViewPr varScale="1">
        <p:scale>
          <a:sx n="58" d="100"/>
          <a:sy n="58" d="100"/>
        </p:scale>
        <p:origin x="306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65" d="100"/>
          <a:sy n="165" d="100"/>
        </p:scale>
        <p:origin x="1332" y="-196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415821" cy="877416"/>
          </a:xfrm>
          <a:prstGeom prst="rect">
            <a:avLst/>
          </a:prstGeom>
        </p:spPr>
        <p:txBody>
          <a:bodyPr vert="horz" lIns="91440" tIns="45720" rIns="91440" bIns="45720" rtlCol="0"/>
          <a:lstStyle>
            <a:lvl1pPr algn="l">
              <a:defRPr sz="1200"/>
            </a:lvl1pPr>
          </a:lstStyle>
          <a:p>
            <a:endParaRPr lang="en-GB" dirty="0"/>
          </a:p>
        </p:txBody>
      </p:sp>
      <p:sp>
        <p:nvSpPr>
          <p:cNvPr id="4" name="Footer Placeholder 3"/>
          <p:cNvSpPr>
            <a:spLocks noGrp="1"/>
          </p:cNvSpPr>
          <p:nvPr>
            <p:ph type="ftr" sz="quarter" idx="2"/>
          </p:nvPr>
        </p:nvSpPr>
        <p:spPr>
          <a:xfrm>
            <a:off x="2"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6" y="9428583"/>
            <a:ext cx="2945659" cy="496332"/>
          </a:xfrm>
          <a:prstGeom prst="rect">
            <a:avLst/>
          </a:prstGeom>
        </p:spPr>
        <p:txBody>
          <a:bodyPr vert="horz" lIns="91440" tIns="45720" rIns="91440" bIns="45720" rtlCol="0" anchor="b"/>
          <a:lstStyle>
            <a:lvl1pPr algn="r">
              <a:defRPr sz="1200"/>
            </a:lvl1pPr>
          </a:lstStyle>
          <a:p>
            <a:fld id="{680FA731-96C6-1C4F-A61E-653465578A10}" type="slidenum">
              <a:rPr lang="en-GB" smtClean="0"/>
              <a:t>‹#›</a:t>
            </a:fld>
            <a:endParaRPr lang="en-GB" dirty="0"/>
          </a:p>
        </p:txBody>
      </p:sp>
      <p:sp>
        <p:nvSpPr>
          <p:cNvPr id="8" name="Date Placeholder 2"/>
          <p:cNvSpPr>
            <a:spLocks noGrp="1"/>
          </p:cNvSpPr>
          <p:nvPr>
            <p:ph type="dt" sz="quarter" idx="1"/>
          </p:nvPr>
        </p:nvSpPr>
        <p:spPr>
          <a:xfrm>
            <a:off x="5689331" y="0"/>
            <a:ext cx="1108347" cy="496332"/>
          </a:xfrm>
          <a:prstGeom prst="rect">
            <a:avLst/>
          </a:prstGeom>
        </p:spPr>
        <p:txBody>
          <a:bodyPr vert="horz" lIns="91440" tIns="45720" rIns="91440" bIns="45720" rtlCol="0"/>
          <a:lstStyle>
            <a:lvl1pPr algn="r">
              <a:defRPr sz="1200"/>
            </a:lvl1pPr>
          </a:lstStyle>
          <a:p>
            <a:fld id="{F26FE862-AA2E-A649-A23D-0AE53E0EBE06}" type="datetimeFigureOut">
              <a:rPr lang="en-US" smtClean="0"/>
              <a:t>11/28/2018</a:t>
            </a:fld>
            <a:endParaRPr lang="en-GB" dirty="0"/>
          </a:p>
        </p:txBody>
      </p:sp>
    </p:spTree>
    <p:extLst>
      <p:ext uri="{BB962C8B-B14F-4D97-AF65-F5344CB8AC3E}">
        <p14:creationId xmlns:p14="http://schemas.microsoft.com/office/powerpoint/2010/main" val="29412988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332"/>
          </a:xfrm>
          <a:prstGeom prst="rect">
            <a:avLst/>
          </a:prstGeom>
        </p:spPr>
        <p:txBody>
          <a:bodyPr vert="horz" lIns="91440" tIns="45720" rIns="91440" bIns="45720" rtlCol="0"/>
          <a:lstStyle>
            <a:lvl1pPr algn="l">
              <a:defRPr sz="1200"/>
            </a:lvl1pPr>
          </a:lstStyle>
          <a:p>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2"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0" y="9415824"/>
            <a:ext cx="6797675" cy="496332"/>
          </a:xfrm>
          <a:prstGeom prst="rect">
            <a:avLst/>
          </a:prstGeom>
        </p:spPr>
        <p:txBody>
          <a:bodyPr vert="horz" lIns="91440" tIns="45720" rIns="91440" bIns="45720" rtlCol="0" anchor="b"/>
          <a:lstStyle>
            <a:lvl1pPr algn="ctr">
              <a:defRPr sz="1200"/>
            </a:lvl1pPr>
          </a:lstStyle>
          <a:p>
            <a:fld id="{D080ACEF-038B-C84F-B8C5-91258E241761}" type="slidenum">
              <a:rPr lang="en-GB" smtClean="0"/>
              <a:pPr/>
              <a:t>‹#›</a:t>
            </a:fld>
            <a:endParaRPr lang="en-GB" dirty="0"/>
          </a:p>
        </p:txBody>
      </p:sp>
      <p:sp>
        <p:nvSpPr>
          <p:cNvPr id="9" name="Date Placeholder 2"/>
          <p:cNvSpPr>
            <a:spLocks noGrp="1"/>
          </p:cNvSpPr>
          <p:nvPr>
            <p:ph type="dt" sz="quarter" idx="1"/>
          </p:nvPr>
        </p:nvSpPr>
        <p:spPr>
          <a:xfrm>
            <a:off x="5664729" y="0"/>
            <a:ext cx="1148936" cy="496332"/>
          </a:xfrm>
          <a:prstGeom prst="rect">
            <a:avLst/>
          </a:prstGeom>
        </p:spPr>
        <p:txBody>
          <a:bodyPr vert="horz" lIns="91440" tIns="45720" rIns="91440" bIns="45720" rtlCol="0"/>
          <a:lstStyle>
            <a:lvl1pPr algn="r">
              <a:defRPr sz="1200"/>
            </a:lvl1pPr>
          </a:lstStyle>
          <a:p>
            <a:fld id="{F26FE862-AA2E-A649-A23D-0AE53E0EBE06}" type="datetimeFigureOut">
              <a:rPr lang="en-US" smtClean="0"/>
              <a:t>11/28/2018</a:t>
            </a:fld>
            <a:endParaRPr lang="en-GB" dirty="0"/>
          </a:p>
        </p:txBody>
      </p:sp>
      <p:pic>
        <p:nvPicPr>
          <p:cNvPr id="8" name="Picture 7" descr="RHUL_Master_logo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803" y="8733716"/>
            <a:ext cx="1388710" cy="763161"/>
          </a:xfrm>
          <a:prstGeom prst="rect">
            <a:avLst/>
          </a:prstGeom>
        </p:spPr>
      </p:pic>
    </p:spTree>
    <p:extLst>
      <p:ext uri="{BB962C8B-B14F-4D97-AF65-F5344CB8AC3E}">
        <p14:creationId xmlns:p14="http://schemas.microsoft.com/office/powerpoint/2010/main" val="38159833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orbel" panose="020B0503020204020204" pitchFamily="34" charset="0"/>
              </a:rPr>
              <a:t>Introducing</a:t>
            </a:r>
            <a:r>
              <a:rPr lang="en-GB" baseline="0" dirty="0" smtClean="0">
                <a:latin typeface="Corbel" panose="020B0503020204020204" pitchFamily="34" charset="0"/>
              </a:rPr>
              <a:t> us, Carol followed by Amy</a:t>
            </a:r>
          </a:p>
          <a:p>
            <a:endParaRPr lang="en-GB" baseline="0" dirty="0" smtClean="0">
              <a:latin typeface="Corbel" panose="020B0503020204020204" pitchFamily="34" charset="0"/>
            </a:endParaRPr>
          </a:p>
          <a:p>
            <a:r>
              <a:rPr lang="en-GB" baseline="0" dirty="0" smtClean="0">
                <a:latin typeface="Corbel" panose="020B0503020204020204" pitchFamily="34" charset="0"/>
              </a:rPr>
              <a:t>Thank you for inviting Amy and I to present at todays Conference. I am Carol Sadlowski and I have been head of Customer Services for the past 10 years and have seen many changes during this decade!!</a:t>
            </a:r>
          </a:p>
          <a:p>
            <a:endParaRPr lang="en-GB" baseline="0" dirty="0" smtClean="0">
              <a:latin typeface="Corbel" panose="020B0503020204020204" pitchFamily="34" charset="0"/>
            </a:endParaRPr>
          </a:p>
          <a:p>
            <a:r>
              <a:rPr lang="en-GB" baseline="0" dirty="0" smtClean="0">
                <a:latin typeface="Corbel" panose="020B0503020204020204" pitchFamily="34" charset="0"/>
              </a:rPr>
              <a:t>Amy: </a:t>
            </a:r>
          </a:p>
          <a:p>
            <a:endParaRPr lang="en-GB" baseline="0" dirty="0" smtClean="0">
              <a:latin typeface="Corbel" panose="020B0503020204020204" pitchFamily="34" charset="0"/>
            </a:endParaRPr>
          </a:p>
          <a:p>
            <a:r>
              <a:rPr lang="en-GB" dirty="0" smtClean="0">
                <a:latin typeface="Corbel" panose="020B0503020204020204" pitchFamily="34" charset="0"/>
              </a:rPr>
              <a:t>Carol:</a:t>
            </a:r>
            <a:r>
              <a:rPr lang="en-GB" baseline="0" dirty="0" smtClean="0">
                <a:latin typeface="Corbel" panose="020B0503020204020204" pitchFamily="34" charset="0"/>
              </a:rPr>
              <a:t> </a:t>
            </a:r>
            <a:r>
              <a:rPr lang="en-GB" dirty="0" smtClean="0">
                <a:latin typeface="Corbel" panose="020B0503020204020204" pitchFamily="34" charset="0"/>
              </a:rPr>
              <a:t>“Our</a:t>
            </a:r>
            <a:r>
              <a:rPr lang="en-GB" baseline="0" dirty="0" smtClean="0">
                <a:latin typeface="Corbel" panose="020B0503020204020204" pitchFamily="34" charset="0"/>
              </a:rPr>
              <a:t> presentation will explore how we manage user expectations before, during, and after a major library move and how we used this period to innovate our customer services”</a:t>
            </a:r>
            <a:endParaRPr lang="en-GB" dirty="0">
              <a:latin typeface="Corbel" panose="020B0503020204020204" pitchFamily="34" charset="0"/>
            </a:endParaRPr>
          </a:p>
        </p:txBody>
      </p:sp>
      <p:sp>
        <p:nvSpPr>
          <p:cNvPr id="4" name="Slide Number Placeholder 3"/>
          <p:cNvSpPr>
            <a:spLocks noGrp="1"/>
          </p:cNvSpPr>
          <p:nvPr>
            <p:ph type="sldNum" sz="quarter" idx="10"/>
          </p:nvPr>
        </p:nvSpPr>
        <p:spPr/>
        <p:txBody>
          <a:bodyPr/>
          <a:lstStyle/>
          <a:p>
            <a:fld id="{D080ACEF-038B-C84F-B8C5-91258E241761}" type="slidenum">
              <a:rPr lang="en-GB" smtClean="0"/>
              <a:pPr/>
              <a:t>1</a:t>
            </a:fld>
            <a:endParaRPr lang="en-GB" dirty="0"/>
          </a:p>
        </p:txBody>
      </p:sp>
    </p:spTree>
    <p:extLst>
      <p:ext uri="{BB962C8B-B14F-4D97-AF65-F5344CB8AC3E}">
        <p14:creationId xmlns:p14="http://schemas.microsoft.com/office/powerpoint/2010/main" val="1486666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0ACEF-038B-C84F-B8C5-91258E241761}" type="slidenum">
              <a:rPr lang="en-GB" smtClean="0"/>
              <a:pPr/>
              <a:t>10</a:t>
            </a:fld>
            <a:endParaRPr lang="en-GB" dirty="0"/>
          </a:p>
        </p:txBody>
      </p:sp>
    </p:spTree>
    <p:extLst>
      <p:ext uri="{BB962C8B-B14F-4D97-AF65-F5344CB8AC3E}">
        <p14:creationId xmlns:p14="http://schemas.microsoft.com/office/powerpoint/2010/main" val="1166057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aseline="0" dirty="0" smtClean="0"/>
              <a:t>Amy</a:t>
            </a:r>
          </a:p>
          <a:p>
            <a:pPr lvl="0"/>
            <a:endParaRPr lang="en-GB" baseline="0" dirty="0" smtClean="0"/>
          </a:p>
          <a:p>
            <a:pPr lvl="0"/>
            <a:r>
              <a:rPr lang="en-GB" baseline="0" dirty="0" smtClean="0"/>
              <a:t>Following the move, we had to focus on managing and meeting expectations, yes, but it was also the first time we could aim to exceed our user expectations.</a:t>
            </a:r>
          </a:p>
        </p:txBody>
      </p:sp>
      <p:sp>
        <p:nvSpPr>
          <p:cNvPr id="4" name="Slide Number Placeholder 3"/>
          <p:cNvSpPr>
            <a:spLocks noGrp="1"/>
          </p:cNvSpPr>
          <p:nvPr>
            <p:ph type="sldNum" sz="quarter" idx="10"/>
          </p:nvPr>
        </p:nvSpPr>
        <p:spPr/>
        <p:txBody>
          <a:bodyPr/>
          <a:lstStyle/>
          <a:p>
            <a:fld id="{D080ACEF-038B-C84F-B8C5-91258E241761}" type="slidenum">
              <a:rPr lang="en-GB" smtClean="0"/>
              <a:pPr/>
              <a:t>11</a:t>
            </a:fld>
            <a:endParaRPr lang="en-GB" dirty="0"/>
          </a:p>
        </p:txBody>
      </p:sp>
    </p:spTree>
    <p:extLst>
      <p:ext uri="{BB962C8B-B14F-4D97-AF65-F5344CB8AC3E}">
        <p14:creationId xmlns:p14="http://schemas.microsoft.com/office/powerpoint/2010/main" val="3174400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GB" baseline="0" dirty="0" smtClean="0"/>
              <a:t>Amy</a:t>
            </a:r>
          </a:p>
          <a:p>
            <a:pPr marL="0" lvl="0" indent="0">
              <a:buFontTx/>
              <a:buNone/>
            </a:pPr>
            <a:endParaRPr lang="en-GB" baseline="0" dirty="0" smtClean="0"/>
          </a:p>
          <a:p>
            <a:pPr marL="0" lvl="0" indent="0">
              <a:buFont typeface="Arial" panose="020B0604020202020204" pitchFamily="34" charset="0"/>
              <a:buNone/>
            </a:pPr>
            <a:r>
              <a:rPr lang="en-GB" baseline="0" dirty="0" smtClean="0"/>
              <a:t>After moving in we needed to find out how people were actually responding to the new build building, how the new service was actually being received</a:t>
            </a:r>
          </a:p>
          <a:p>
            <a:pPr marL="0" lvl="0" indent="0">
              <a:buFont typeface="Arial" panose="020B0604020202020204" pitchFamily="34" charset="0"/>
              <a:buNone/>
            </a:pPr>
            <a:endParaRPr lang="en-GB" baseline="0" dirty="0" smtClean="0"/>
          </a:p>
          <a:p>
            <a:pPr marL="171450" lvl="0" indent="-171450">
              <a:buFont typeface="Arial" panose="020B0604020202020204" pitchFamily="34" charset="0"/>
              <a:buChar char="•"/>
            </a:pPr>
            <a:r>
              <a:rPr lang="en-GB" baseline="0" dirty="0" smtClean="0"/>
              <a:t>Feedback boards – also wanted to capture feedback after the initial excitement</a:t>
            </a:r>
          </a:p>
          <a:p>
            <a:pPr marL="171450" lvl="0" indent="-171450">
              <a:buFont typeface="Arial" panose="020B0604020202020204" pitchFamily="34" charset="0"/>
              <a:buChar char="•"/>
            </a:pPr>
            <a:r>
              <a:rPr lang="en-GB" baseline="0" dirty="0" smtClean="0"/>
              <a:t>Set up lots of feedback options</a:t>
            </a:r>
          </a:p>
          <a:p>
            <a:pPr marL="628650" lvl="1" indent="-171450">
              <a:buFont typeface="Arial" panose="020B0604020202020204" pitchFamily="34" charset="0"/>
              <a:buChar char="•"/>
            </a:pPr>
            <a:r>
              <a:rPr lang="en-GB" baseline="0" dirty="0" smtClean="0"/>
              <a:t>UX studies (map how space is used)</a:t>
            </a:r>
          </a:p>
          <a:p>
            <a:pPr marL="628650" lvl="1" indent="-171450">
              <a:buFont typeface="Arial" panose="020B0604020202020204" pitchFamily="34" charset="0"/>
              <a:buChar char="•"/>
            </a:pPr>
            <a:r>
              <a:rPr lang="en-GB" baseline="0" dirty="0" smtClean="0"/>
              <a:t>Monitoring social media </a:t>
            </a:r>
          </a:p>
          <a:p>
            <a:pPr marL="628650" lvl="1" indent="-171450">
              <a:buFont typeface="Arial" panose="020B0604020202020204" pitchFamily="34" charset="0"/>
              <a:buChar char="•"/>
            </a:pPr>
            <a:r>
              <a:rPr lang="en-GB" baseline="0" dirty="0" smtClean="0"/>
              <a:t>Continuing feedback boards</a:t>
            </a:r>
          </a:p>
          <a:p>
            <a:pPr marL="171450" lvl="0" indent="-171450">
              <a:buFont typeface="Arial" panose="020B0604020202020204" pitchFamily="34" charset="0"/>
              <a:buChar char="•"/>
            </a:pPr>
            <a:r>
              <a:rPr lang="en-GB" baseline="0" dirty="0" smtClean="0"/>
              <a:t>Complaints over positive</a:t>
            </a:r>
          </a:p>
          <a:p>
            <a:pPr marL="628650" lvl="1" indent="-171450">
              <a:buFont typeface="Arial" panose="020B0604020202020204" pitchFamily="34" charset="0"/>
              <a:buChar char="•"/>
            </a:pPr>
            <a:r>
              <a:rPr lang="en-GB" baseline="0" dirty="0" smtClean="0"/>
              <a:t>Rolling stacks, noise/zoning, amount of study spaces</a:t>
            </a:r>
          </a:p>
          <a:p>
            <a:pPr marL="1085850" lvl="2" indent="-171450">
              <a:buFont typeface="Arial" panose="020B0604020202020204" pitchFamily="34" charset="0"/>
              <a:buChar char="•"/>
            </a:pPr>
            <a:r>
              <a:rPr lang="en-GB" baseline="0" dirty="0" smtClean="0"/>
              <a:t>Petitions</a:t>
            </a:r>
          </a:p>
          <a:p>
            <a:pPr marL="628650" lvl="1" indent="-171450">
              <a:buFont typeface="Arial" panose="020B0604020202020204" pitchFamily="34" charset="0"/>
              <a:buChar char="•"/>
            </a:pPr>
            <a:r>
              <a:rPr lang="en-GB" baseline="0" dirty="0" smtClean="0"/>
              <a:t>Found that it was a small number of students </a:t>
            </a:r>
          </a:p>
          <a:p>
            <a:pPr marL="1085850" lvl="2" indent="-171450">
              <a:buFont typeface="Arial" panose="020B0604020202020204" pitchFamily="34" charset="0"/>
              <a:buChar char="•"/>
            </a:pPr>
            <a:r>
              <a:rPr lang="en-GB" baseline="0" dirty="0" smtClean="0"/>
              <a:t>Space was being used as expected</a:t>
            </a:r>
          </a:p>
          <a:p>
            <a:pPr marL="1085850" lvl="2" indent="-171450">
              <a:buFont typeface="Arial" panose="020B0604020202020204" pitchFamily="34" charset="0"/>
              <a:buChar char="•"/>
            </a:pPr>
            <a:r>
              <a:rPr lang="en-GB" baseline="0" dirty="0" smtClean="0"/>
              <a:t>Not once been at full capacity</a:t>
            </a:r>
          </a:p>
          <a:p>
            <a:pPr marL="628650" lvl="1" indent="-171450">
              <a:buFont typeface="Arial" panose="020B0604020202020204" pitchFamily="34" charset="0"/>
              <a:buChar char="•"/>
            </a:pPr>
            <a:r>
              <a:rPr lang="en-GB" baseline="0" dirty="0" smtClean="0"/>
              <a:t>Lots of advertisement on this £50,000,000 building and it set the user expectations sky high</a:t>
            </a:r>
          </a:p>
          <a:p>
            <a:pPr marL="171450" lvl="0" indent="-171450">
              <a:buFont typeface="Arial" panose="020B0604020202020204" pitchFamily="34" charset="0"/>
              <a:buChar char="•"/>
            </a:pPr>
            <a:r>
              <a:rPr lang="en-GB" baseline="0" dirty="0" smtClean="0"/>
              <a:t>Kept communication going, open dialogue to change the culture and manage our user expectations, using data to show the real situation</a:t>
            </a:r>
          </a:p>
          <a:p>
            <a:pPr marL="628650" lvl="1" indent="-171450">
              <a:buFont typeface="Arial" panose="020B0604020202020204" pitchFamily="34" charset="0"/>
              <a:buChar char="•"/>
            </a:pPr>
            <a:r>
              <a:rPr lang="en-GB" baseline="0" dirty="0" smtClean="0"/>
              <a:t>Need to work with team to keep up morale during this </a:t>
            </a:r>
          </a:p>
          <a:p>
            <a:pPr marL="457200" lvl="1" indent="0">
              <a:buFont typeface="Arial" panose="020B0604020202020204" pitchFamily="34" charset="0"/>
              <a:buNone/>
            </a:pPr>
            <a:endParaRPr lang="en-GB" baseline="0" dirty="0" smtClean="0"/>
          </a:p>
          <a:p>
            <a:pPr marL="628650" lvl="1"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D080ACEF-038B-C84F-B8C5-91258E241761}" type="slidenum">
              <a:rPr lang="en-GB" smtClean="0"/>
              <a:pPr/>
              <a:t>12</a:t>
            </a:fld>
            <a:endParaRPr lang="en-GB" dirty="0"/>
          </a:p>
        </p:txBody>
      </p:sp>
    </p:spTree>
    <p:extLst>
      <p:ext uri="{BB962C8B-B14F-4D97-AF65-F5344CB8AC3E}">
        <p14:creationId xmlns:p14="http://schemas.microsoft.com/office/powerpoint/2010/main" val="3078002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orbel" panose="020B0503020204020204" pitchFamily="34" charset="0"/>
                <a:ea typeface="+mn-ea"/>
                <a:cs typeface="+mn-cs"/>
              </a:rPr>
              <a:t>Changing culture within the teams was also important </a:t>
            </a:r>
            <a:endParaRPr lang="en-US" sz="1200" kern="1200" baseline="0" dirty="0" smtClean="0">
              <a:solidFill>
                <a:schemeClr val="tx1"/>
              </a:solidFill>
              <a:effectLst/>
              <a:latin typeface="Corbel" panose="020B0503020204020204" pitchFamily="34" charset="0"/>
              <a:ea typeface="+mn-ea"/>
              <a:cs typeface="+mn-cs"/>
            </a:endParaRPr>
          </a:p>
          <a:p>
            <a:pPr marL="6286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Corbel" panose="020B0503020204020204" pitchFamily="34" charset="0"/>
                <a:ea typeface="+mn-ea"/>
                <a:cs typeface="+mn-cs"/>
              </a:rPr>
              <a:t>Moving away from the dual roles / changed the rapport within the team </a:t>
            </a:r>
          </a:p>
          <a:p>
            <a:pPr marL="6286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Corbel" panose="020B0503020204020204" pitchFamily="34" charset="0"/>
                <a:ea typeface="+mn-ea"/>
                <a:cs typeface="+mn-cs"/>
              </a:rPr>
              <a:t>Staff had a Positive attitudes and approach to students and how they interact with the student population </a:t>
            </a:r>
          </a:p>
          <a:p>
            <a:pPr marL="6286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Corbel" panose="020B0503020204020204" pitchFamily="34" charset="0"/>
                <a:ea typeface="+mn-ea"/>
                <a:cs typeface="+mn-cs"/>
              </a:rPr>
              <a:t>Built a more positive relationships with the student population </a:t>
            </a:r>
          </a:p>
          <a:p>
            <a:pPr marL="6286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Corbel" panose="020B0503020204020204" pitchFamily="34" charset="0"/>
                <a:ea typeface="+mn-ea"/>
                <a:cs typeface="+mn-cs"/>
              </a:rPr>
              <a:t>The spacious environment has enabled us to be the enablers rather than policing</a:t>
            </a:r>
          </a:p>
          <a:p>
            <a:pPr marL="628650" lvl="1" indent="-171450">
              <a:buFont typeface="Arial" panose="020B0604020202020204" pitchFamily="34" charset="0"/>
              <a:buChar char="•"/>
            </a:pPr>
            <a:r>
              <a:rPr lang="en-US" sz="1200" kern="1200" baseline="0" dirty="0" smtClean="0">
                <a:solidFill>
                  <a:schemeClr val="tx1"/>
                </a:solidFill>
                <a:effectLst/>
                <a:latin typeface="Corbel" panose="020B0503020204020204" pitchFamily="34" charset="0"/>
                <a:ea typeface="+mn-ea"/>
                <a:cs typeface="+mn-cs"/>
              </a:rPr>
              <a:t>Built a more positive relationships with the student population </a:t>
            </a:r>
          </a:p>
          <a:p>
            <a:pPr marL="628650" lvl="1" indent="-171450">
              <a:buFont typeface="Arial" panose="020B0604020202020204" pitchFamily="34" charset="0"/>
              <a:buChar char="•"/>
            </a:pPr>
            <a:r>
              <a:rPr lang="en-US" sz="1200" kern="1200" baseline="0" dirty="0" smtClean="0">
                <a:solidFill>
                  <a:schemeClr val="tx1"/>
                </a:solidFill>
                <a:effectLst/>
                <a:latin typeface="Corbel" panose="020B0503020204020204" pitchFamily="34" charset="0"/>
                <a:ea typeface="+mn-ea"/>
                <a:cs typeface="+mn-cs"/>
              </a:rPr>
              <a:t>Taking pride in our library and service and embracing change  – being part of a flagship project of the University</a:t>
            </a:r>
          </a:p>
          <a:p>
            <a:pPr marL="171450" lvl="0" indent="-171450">
              <a:buFont typeface="Arial" panose="020B0604020202020204" pitchFamily="34" charset="0"/>
              <a:buChar char="•"/>
            </a:pPr>
            <a:endParaRPr lang="en-US" sz="1200" kern="1200" baseline="0" dirty="0" smtClean="0">
              <a:solidFill>
                <a:schemeClr val="tx1"/>
              </a:solidFill>
              <a:effectLst/>
              <a:latin typeface="Corbel" panose="020B0503020204020204" pitchFamily="34" charset="0"/>
              <a:ea typeface="+mn-ea"/>
              <a:cs typeface="+mn-cs"/>
            </a:endParaRPr>
          </a:p>
          <a:p>
            <a:pPr marL="0" lvl="0" indent="0">
              <a:buFont typeface="Arial" panose="020B0604020202020204" pitchFamily="34" charset="0"/>
              <a:buNone/>
            </a:pPr>
            <a:r>
              <a:rPr lang="en-US" sz="1200" b="1" kern="1200" baseline="0" dirty="0" smtClean="0">
                <a:solidFill>
                  <a:schemeClr val="tx1"/>
                </a:solidFill>
                <a:effectLst/>
                <a:latin typeface="Corbel" panose="020B0503020204020204" pitchFamily="34" charset="0"/>
                <a:ea typeface="+mn-ea"/>
                <a:cs typeface="+mn-cs"/>
              </a:rPr>
              <a:t>Focus on Customer Services and professionalizing their roles:</a:t>
            </a:r>
          </a:p>
          <a:p>
            <a:pPr marL="171450" lvl="0" indent="-171450">
              <a:buFont typeface="Arial" panose="020B0604020202020204" pitchFamily="34" charset="0"/>
              <a:buChar char="•"/>
            </a:pPr>
            <a:r>
              <a:rPr lang="en-US" sz="1200" kern="1200" baseline="0" dirty="0" smtClean="0">
                <a:solidFill>
                  <a:schemeClr val="tx1"/>
                </a:solidFill>
                <a:effectLst/>
                <a:latin typeface="Corbel" panose="020B0503020204020204" pitchFamily="34" charset="0"/>
                <a:ea typeface="+mn-ea"/>
                <a:cs typeface="+mn-cs"/>
              </a:rPr>
              <a:t>Creating consistency across the teams (extended hours, SMAs and weekday)</a:t>
            </a:r>
          </a:p>
          <a:p>
            <a:pPr marL="628650" lvl="1" indent="-171450">
              <a:buFont typeface="Arial" panose="020B0604020202020204" pitchFamily="34" charset="0"/>
              <a:buChar char="•"/>
            </a:pPr>
            <a:r>
              <a:rPr lang="en-US" sz="1200" kern="1200" baseline="0" dirty="0" smtClean="0">
                <a:solidFill>
                  <a:schemeClr val="tx1"/>
                </a:solidFill>
                <a:effectLst/>
                <a:latin typeface="Corbel" panose="020B0503020204020204" pitchFamily="34" charset="0"/>
                <a:ea typeface="+mn-ea"/>
                <a:cs typeface="+mn-cs"/>
              </a:rPr>
              <a:t>Making use of the strengths of all teams and sharing best practices </a:t>
            </a:r>
          </a:p>
          <a:p>
            <a:pPr marL="1085850" lvl="2" indent="-171450">
              <a:buFont typeface="Arial" panose="020B0604020202020204" pitchFamily="34" charset="0"/>
              <a:buChar char="•"/>
            </a:pPr>
            <a:r>
              <a:rPr lang="en-US" sz="1200" kern="1200" baseline="0" dirty="0" err="1" smtClean="0">
                <a:solidFill>
                  <a:schemeClr val="tx1"/>
                </a:solidFill>
                <a:effectLst/>
                <a:latin typeface="Corbel" panose="020B0503020204020204" pitchFamily="34" charset="0"/>
                <a:ea typeface="+mn-ea"/>
                <a:cs typeface="+mn-cs"/>
              </a:rPr>
              <a:t>E.g</a:t>
            </a:r>
            <a:r>
              <a:rPr lang="en-US" sz="1200" kern="1200" baseline="0" dirty="0" smtClean="0">
                <a:solidFill>
                  <a:schemeClr val="tx1"/>
                </a:solidFill>
                <a:effectLst/>
                <a:latin typeface="Corbel" panose="020B0503020204020204" pitchFamily="34" charset="0"/>
                <a:ea typeface="+mn-ea"/>
                <a:cs typeface="+mn-cs"/>
              </a:rPr>
              <a:t> modeling the revitalized information assistant role on the supervisor role in the weekend and evening</a:t>
            </a:r>
          </a:p>
          <a:p>
            <a:pPr marL="628650" lvl="1" indent="-171450">
              <a:buFont typeface="Arial" panose="020B0604020202020204" pitchFamily="34" charset="0"/>
              <a:buChar char="•"/>
            </a:pPr>
            <a:r>
              <a:rPr lang="en-US" sz="1200" kern="1200" baseline="0" dirty="0" smtClean="0">
                <a:solidFill>
                  <a:schemeClr val="tx1"/>
                </a:solidFill>
                <a:effectLst/>
                <a:latin typeface="Corbel" panose="020B0503020204020204" pitchFamily="34" charset="0"/>
                <a:ea typeface="+mn-ea"/>
                <a:cs typeface="+mn-cs"/>
              </a:rPr>
              <a:t>Supporting the teams more, exploring new ways to train/share information</a:t>
            </a:r>
          </a:p>
          <a:p>
            <a:pPr marL="1085850" lvl="2" indent="-171450">
              <a:buFont typeface="Arial" panose="020B0604020202020204" pitchFamily="34" charset="0"/>
              <a:buChar char="•"/>
            </a:pPr>
            <a:r>
              <a:rPr lang="en-US" sz="1200" kern="1200" baseline="0" dirty="0" smtClean="0">
                <a:solidFill>
                  <a:schemeClr val="tx1"/>
                </a:solidFill>
                <a:effectLst/>
                <a:latin typeface="Corbel" panose="020B0503020204020204" pitchFamily="34" charset="0"/>
                <a:ea typeface="+mn-ea"/>
                <a:cs typeface="+mn-cs"/>
              </a:rPr>
              <a:t>Being more fluid in our roles/team</a:t>
            </a:r>
          </a:p>
          <a:p>
            <a:pPr marL="171450" lvl="0" indent="-171450">
              <a:buFont typeface="Arial" panose="020B0604020202020204" pitchFamily="34" charset="0"/>
              <a:buChar char="•"/>
            </a:pPr>
            <a:endParaRPr lang="en-US" sz="1200" b="1" kern="1200" baseline="0" dirty="0" smtClean="0">
              <a:solidFill>
                <a:schemeClr val="tx1"/>
              </a:solidFill>
              <a:effectLst/>
              <a:latin typeface="Corbel" panose="020B0503020204020204" pitchFamily="34" charset="0"/>
              <a:ea typeface="+mn-ea"/>
              <a:cs typeface="+mn-cs"/>
            </a:endParaRPr>
          </a:p>
          <a:p>
            <a:pPr marL="171450" lvl="0" indent="-171450">
              <a:buFont typeface="Arial" panose="020B0604020202020204" pitchFamily="34" charset="0"/>
              <a:buChar char="•"/>
            </a:pPr>
            <a:r>
              <a:rPr lang="en-GB" sz="1200" b="1" kern="1200" baseline="0" dirty="0" smtClean="0">
                <a:solidFill>
                  <a:schemeClr val="tx1"/>
                </a:solidFill>
                <a:effectLst/>
                <a:latin typeface="Corbel" panose="020B0503020204020204" pitchFamily="34" charset="0"/>
                <a:ea typeface="+mn-ea"/>
                <a:cs typeface="+mn-cs"/>
              </a:rPr>
              <a:t>Through the use of technology and innovating our customer services team , we have developed our </a:t>
            </a:r>
            <a:r>
              <a:rPr lang="en-US" sz="1200" b="1" kern="1200" baseline="0" dirty="0" smtClean="0">
                <a:solidFill>
                  <a:schemeClr val="tx1"/>
                </a:solidFill>
                <a:effectLst/>
                <a:latin typeface="Corbel" panose="020B0503020204020204" pitchFamily="34" charset="0"/>
                <a:ea typeface="+mn-ea"/>
                <a:cs typeface="+mn-cs"/>
              </a:rPr>
              <a:t>staff training for the teams</a:t>
            </a:r>
          </a:p>
          <a:p>
            <a:pPr marL="628650" lvl="1" indent="-171450">
              <a:buFont typeface="Arial" panose="020B0604020202020204" pitchFamily="34" charset="0"/>
              <a:buChar char="•"/>
            </a:pPr>
            <a:r>
              <a:rPr lang="en-US" sz="1200" kern="1200" baseline="0" dirty="0" smtClean="0">
                <a:solidFill>
                  <a:schemeClr val="tx1"/>
                </a:solidFill>
                <a:effectLst/>
                <a:latin typeface="Corbel" panose="020B0503020204020204" pitchFamily="34" charset="0"/>
                <a:ea typeface="+mn-ea"/>
                <a:cs typeface="+mn-cs"/>
              </a:rPr>
              <a:t>Information literacy training</a:t>
            </a:r>
          </a:p>
          <a:p>
            <a:pPr marL="628650" lvl="1" indent="-171450">
              <a:buFont typeface="Arial" panose="020B0604020202020204" pitchFamily="34" charset="0"/>
              <a:buChar char="•"/>
            </a:pPr>
            <a:r>
              <a:rPr lang="en-US" sz="1200" kern="1200" baseline="0" dirty="0" smtClean="0">
                <a:solidFill>
                  <a:schemeClr val="tx1"/>
                </a:solidFill>
                <a:effectLst/>
                <a:latin typeface="Corbel" panose="020B0503020204020204" pitchFamily="34" charset="0"/>
                <a:ea typeface="+mn-ea"/>
                <a:cs typeface="+mn-cs"/>
              </a:rPr>
              <a:t>Social Media Training/ development</a:t>
            </a:r>
          </a:p>
          <a:p>
            <a:pPr marL="628650" lvl="1" indent="-171450">
              <a:buFont typeface="Arial" panose="020B0604020202020204" pitchFamily="34" charset="0"/>
              <a:buChar char="•"/>
            </a:pPr>
            <a:r>
              <a:rPr lang="en-US" sz="1200" kern="1200" baseline="0" dirty="0" smtClean="0">
                <a:solidFill>
                  <a:schemeClr val="tx1"/>
                </a:solidFill>
                <a:effectLst/>
                <a:latin typeface="Corbel" panose="020B0503020204020204" pitchFamily="34" charset="0"/>
                <a:ea typeface="+mn-ea"/>
                <a:cs typeface="+mn-cs"/>
              </a:rPr>
              <a:t>Through the CSGUK Information Assistants have engaged in planning and hosting visits that took place over the summer vacation </a:t>
            </a:r>
          </a:p>
          <a:p>
            <a:pPr marL="628650" lvl="1" indent="-171450">
              <a:buFont typeface="Arial" panose="020B0604020202020204" pitchFamily="34" charset="0"/>
              <a:buChar char="•"/>
            </a:pPr>
            <a:r>
              <a:rPr lang="en-US" sz="1200" kern="1200" dirty="0" smtClean="0">
                <a:solidFill>
                  <a:schemeClr val="tx1"/>
                </a:solidFill>
                <a:effectLst/>
                <a:latin typeface="Corbel" panose="020B0503020204020204" pitchFamily="34" charset="0"/>
                <a:ea typeface="+mn-ea"/>
                <a:cs typeface="+mn-cs"/>
              </a:rPr>
              <a:t>Study space assistant is employed spring and summer term to</a:t>
            </a:r>
            <a:r>
              <a:rPr lang="en-US" sz="1200" kern="1200" baseline="0" dirty="0" smtClean="0">
                <a:solidFill>
                  <a:schemeClr val="tx1"/>
                </a:solidFill>
                <a:effectLst/>
                <a:latin typeface="Corbel" panose="020B0503020204020204" pitchFamily="34" charset="0"/>
                <a:ea typeface="+mn-ea"/>
                <a:cs typeface="+mn-cs"/>
              </a:rPr>
              <a:t> manage space within the revision and exams period our students make the best use of this space. </a:t>
            </a:r>
          </a:p>
          <a:p>
            <a:pPr marL="628650" lvl="1" indent="-171450" algn="l">
              <a:buFont typeface="Arial" panose="020B0604020202020204" pitchFamily="34" charset="0"/>
              <a:buChar char="•"/>
            </a:pPr>
            <a:r>
              <a:rPr lang="en-US" sz="1200" kern="1200" dirty="0" smtClean="0">
                <a:solidFill>
                  <a:schemeClr val="tx1"/>
                </a:solidFill>
                <a:effectLst/>
                <a:latin typeface="Corbel" panose="020B0503020204020204" pitchFamily="34" charset="0"/>
                <a:ea typeface="+mn-ea"/>
                <a:cs typeface="+mn-cs"/>
              </a:rPr>
              <a:t>Photo shoot</a:t>
            </a:r>
            <a:r>
              <a:rPr lang="en-US" sz="1200" kern="1200" baseline="0" dirty="0" smtClean="0">
                <a:solidFill>
                  <a:schemeClr val="tx1"/>
                </a:solidFill>
                <a:effectLst/>
                <a:latin typeface="Corbel" panose="020B0503020204020204" pitchFamily="34" charset="0"/>
                <a:ea typeface="+mn-ea"/>
                <a:cs typeface="+mn-cs"/>
              </a:rPr>
              <a:t> - </a:t>
            </a:r>
            <a:r>
              <a:rPr lang="en-US" sz="1200" kern="1200" dirty="0" smtClean="0">
                <a:solidFill>
                  <a:schemeClr val="tx1"/>
                </a:solidFill>
                <a:effectLst/>
                <a:latin typeface="Corbel" panose="020B0503020204020204" pitchFamily="34" charset="0"/>
                <a:ea typeface="+mn-ea"/>
                <a:cs typeface="+mn-cs"/>
              </a:rPr>
              <a:t>Our staff also</a:t>
            </a:r>
            <a:r>
              <a:rPr lang="en-US" sz="1200" kern="1200" baseline="0" dirty="0" smtClean="0">
                <a:solidFill>
                  <a:schemeClr val="tx1"/>
                </a:solidFill>
                <a:effectLst/>
                <a:latin typeface="Corbel" panose="020B0503020204020204" pitchFamily="34" charset="0"/>
                <a:ea typeface="+mn-ea"/>
                <a:cs typeface="+mn-cs"/>
              </a:rPr>
              <a:t> wear ‘here to help’ sashes when roving / on the helpdesk which has made a real difference to how often people actually approach our staff. </a:t>
            </a:r>
          </a:p>
          <a:p>
            <a:pPr marL="628650" lvl="1" indent="-171450">
              <a:buFont typeface="Arial" panose="020B0604020202020204" pitchFamily="34" charset="0"/>
              <a:buChar char="•"/>
            </a:pPr>
            <a:endParaRPr lang="en-US" sz="1200" kern="1200" baseline="0" dirty="0" smtClean="0">
              <a:solidFill>
                <a:schemeClr val="tx1"/>
              </a:solidFill>
              <a:effectLst/>
              <a:latin typeface="Corbel" panose="020B0503020204020204" pitchFamily="34" charset="0"/>
              <a:ea typeface="+mn-ea"/>
              <a:cs typeface="+mn-cs"/>
            </a:endParaRPr>
          </a:p>
          <a:p>
            <a:endParaRPr lang="en-US" sz="1200" kern="1200" baseline="0" dirty="0" smtClean="0">
              <a:solidFill>
                <a:schemeClr val="tx1"/>
              </a:solidFill>
              <a:effectLst/>
              <a:latin typeface="Corbel" panose="020B0503020204020204" pitchFamily="34" charset="0"/>
              <a:ea typeface="+mn-ea"/>
              <a:cs typeface="+mn-cs"/>
            </a:endParaRPr>
          </a:p>
        </p:txBody>
      </p:sp>
      <p:sp>
        <p:nvSpPr>
          <p:cNvPr id="4" name="Slide Number Placeholder 3"/>
          <p:cNvSpPr>
            <a:spLocks noGrp="1"/>
          </p:cNvSpPr>
          <p:nvPr>
            <p:ph type="sldNum" sz="quarter" idx="10"/>
          </p:nvPr>
        </p:nvSpPr>
        <p:spPr/>
        <p:txBody>
          <a:bodyPr/>
          <a:lstStyle/>
          <a:p>
            <a:fld id="{D080ACEF-038B-C84F-B8C5-91258E241761}" type="slidenum">
              <a:rPr lang="en-GB" smtClean="0"/>
              <a:pPr/>
              <a:t>13</a:t>
            </a:fld>
            <a:endParaRPr lang="en-GB" dirty="0"/>
          </a:p>
        </p:txBody>
      </p:sp>
    </p:spTree>
    <p:extLst>
      <p:ext uri="{BB962C8B-B14F-4D97-AF65-F5344CB8AC3E}">
        <p14:creationId xmlns:p14="http://schemas.microsoft.com/office/powerpoint/2010/main" val="772186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GB" baseline="0" dirty="0" smtClean="0"/>
          </a:p>
          <a:p>
            <a:pPr marL="628650" lvl="1"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D080ACEF-038B-C84F-B8C5-91258E241761}" type="slidenum">
              <a:rPr lang="en-GB" smtClean="0"/>
              <a:pPr/>
              <a:t>14</a:t>
            </a:fld>
            <a:endParaRPr lang="en-GB" dirty="0"/>
          </a:p>
        </p:txBody>
      </p:sp>
    </p:spTree>
    <p:extLst>
      <p:ext uri="{BB962C8B-B14F-4D97-AF65-F5344CB8AC3E}">
        <p14:creationId xmlns:p14="http://schemas.microsoft.com/office/powerpoint/2010/main" val="560940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“Innovating our services to meet and exceed user expectations”</a:t>
            </a:r>
          </a:p>
          <a:p>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Information literacy training</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Soft touch information literacy skills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New services such as live chat</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Tying in with IL training</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Engaging in new ways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Data Collection and analysis</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What we collect</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Google apps</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Google</a:t>
            </a:r>
            <a:r>
              <a:rPr lang="en-GB" sz="1200" kern="1200" baseline="0" dirty="0" smtClean="0">
                <a:solidFill>
                  <a:schemeClr val="tx1"/>
                </a:solidFill>
                <a:effectLst/>
                <a:latin typeface="+mn-lt"/>
                <a:ea typeface="+mn-ea"/>
                <a:cs typeface="+mn-cs"/>
              </a:rPr>
              <a:t> database</a:t>
            </a:r>
          </a:p>
          <a:p>
            <a:pPr marL="628650" lvl="1" indent="-171450">
              <a:buFont typeface="Arial" panose="020B0604020202020204" pitchFamily="34" charset="0"/>
              <a:buChar char="•"/>
            </a:pPr>
            <a:r>
              <a:rPr lang="en-GB" sz="1200" kern="1200" baseline="0" dirty="0" smtClean="0">
                <a:solidFill>
                  <a:schemeClr val="tx1"/>
                </a:solidFill>
                <a:effectLst/>
                <a:latin typeface="+mn-lt"/>
                <a:ea typeface="+mn-ea"/>
                <a:cs typeface="+mn-cs"/>
              </a:rPr>
              <a:t>SMA for staffing structure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mn-lt"/>
                <a:ea typeface="+mn-ea"/>
                <a:cs typeface="+mn-cs"/>
              </a:rPr>
              <a:t>Alma development</a:t>
            </a:r>
          </a:p>
          <a:p>
            <a:pPr marL="171450" lvl="0" indent="-171450">
              <a:buFont typeface="Arial" panose="020B0604020202020204" pitchFamily="34" charset="0"/>
              <a:buChar char="•"/>
            </a:pPr>
            <a:r>
              <a:rPr lang="en-GB" sz="1200" kern="1200" baseline="0" dirty="0" smtClean="0">
                <a:solidFill>
                  <a:schemeClr val="tx1"/>
                </a:solidFill>
                <a:effectLst/>
                <a:latin typeface="+mn-lt"/>
                <a:ea typeface="+mn-ea"/>
                <a:cs typeface="+mn-cs"/>
              </a:rPr>
              <a:t>Conferences (hosting)</a:t>
            </a:r>
            <a:endParaRPr lang="en-GB" sz="1200" kern="1200" dirty="0" smtClean="0">
              <a:solidFill>
                <a:schemeClr val="tx1"/>
              </a:solidFill>
              <a:effectLst/>
              <a:latin typeface="+mn-lt"/>
              <a:ea typeface="+mn-ea"/>
              <a:cs typeface="+mn-cs"/>
            </a:endParaRPr>
          </a:p>
          <a:p>
            <a:pPr marL="0" lvl="0" indent="0">
              <a:buFontTx/>
              <a:buNone/>
            </a:pPr>
            <a:endParaRPr lang="en-GB" baseline="0" dirty="0" smtClean="0"/>
          </a:p>
        </p:txBody>
      </p:sp>
      <p:sp>
        <p:nvSpPr>
          <p:cNvPr id="4" name="Slide Number Placeholder 3"/>
          <p:cNvSpPr>
            <a:spLocks noGrp="1"/>
          </p:cNvSpPr>
          <p:nvPr>
            <p:ph type="sldNum" sz="quarter" idx="10"/>
          </p:nvPr>
        </p:nvSpPr>
        <p:spPr/>
        <p:txBody>
          <a:bodyPr/>
          <a:lstStyle/>
          <a:p>
            <a:fld id="{D080ACEF-038B-C84F-B8C5-91258E241761}" type="slidenum">
              <a:rPr lang="en-GB" smtClean="0"/>
              <a:pPr/>
              <a:t>15</a:t>
            </a:fld>
            <a:endParaRPr lang="en-GB" dirty="0"/>
          </a:p>
        </p:txBody>
      </p:sp>
    </p:spTree>
    <p:extLst>
      <p:ext uri="{BB962C8B-B14F-4D97-AF65-F5344CB8AC3E}">
        <p14:creationId xmlns:p14="http://schemas.microsoft.com/office/powerpoint/2010/main" val="3155699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0ACEF-038B-C84F-B8C5-91258E241761}" type="slidenum">
              <a:rPr lang="en-GB" smtClean="0"/>
              <a:pPr/>
              <a:t>16</a:t>
            </a:fld>
            <a:endParaRPr lang="en-GB" dirty="0"/>
          </a:p>
        </p:txBody>
      </p:sp>
    </p:spTree>
    <p:extLst>
      <p:ext uri="{BB962C8B-B14F-4D97-AF65-F5344CB8AC3E}">
        <p14:creationId xmlns:p14="http://schemas.microsoft.com/office/powerpoint/2010/main" val="3773641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0ACEF-038B-C84F-B8C5-91258E241761}" type="slidenum">
              <a:rPr lang="en-GB" smtClean="0"/>
              <a:pPr/>
              <a:t>17</a:t>
            </a:fld>
            <a:endParaRPr lang="en-GB" dirty="0"/>
          </a:p>
        </p:txBody>
      </p:sp>
    </p:spTree>
    <p:extLst>
      <p:ext uri="{BB962C8B-B14F-4D97-AF65-F5344CB8AC3E}">
        <p14:creationId xmlns:p14="http://schemas.microsoft.com/office/powerpoint/2010/main" val="4164496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18</a:t>
            </a:fld>
            <a:endParaRPr lang="en-GB" dirty="0"/>
          </a:p>
        </p:txBody>
      </p:sp>
    </p:spTree>
    <p:extLst>
      <p:ext uri="{BB962C8B-B14F-4D97-AF65-F5344CB8AC3E}">
        <p14:creationId xmlns:p14="http://schemas.microsoft.com/office/powerpoint/2010/main" val="254348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aseline="0" dirty="0" smtClean="0"/>
          </a:p>
        </p:txBody>
      </p:sp>
      <p:sp>
        <p:nvSpPr>
          <p:cNvPr id="4" name="Slide Number Placeholder 3"/>
          <p:cNvSpPr>
            <a:spLocks noGrp="1"/>
          </p:cNvSpPr>
          <p:nvPr>
            <p:ph type="sldNum" sz="quarter" idx="10"/>
          </p:nvPr>
        </p:nvSpPr>
        <p:spPr/>
        <p:txBody>
          <a:bodyPr/>
          <a:lstStyle/>
          <a:p>
            <a:fld id="{D080ACEF-038B-C84F-B8C5-91258E241761}" type="slidenum">
              <a:rPr lang="en-GB" smtClean="0"/>
              <a:pPr/>
              <a:t>19</a:t>
            </a:fld>
            <a:endParaRPr lang="en-GB" dirty="0"/>
          </a:p>
        </p:txBody>
      </p:sp>
    </p:spTree>
    <p:extLst>
      <p:ext uri="{BB962C8B-B14F-4D97-AF65-F5344CB8AC3E}">
        <p14:creationId xmlns:p14="http://schemas.microsoft.com/office/powerpoint/2010/main" val="3409593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Carol</a:t>
            </a:r>
          </a:p>
          <a:p>
            <a:endParaRPr lang="en-GB" dirty="0" smtClean="0"/>
          </a:p>
          <a:p>
            <a:pPr marL="171450" indent="-171450">
              <a:buFont typeface="Arial" panose="020B0604020202020204" pitchFamily="34" charset="0"/>
              <a:buChar char="•"/>
            </a:pPr>
            <a:r>
              <a:rPr lang="en-GB" dirty="0" smtClean="0"/>
              <a:t>Royal Holloway University of London is based on a leafy green campus in Egham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Corbel" panose="020B0503020204020204" pitchFamily="34" charset="0"/>
                <a:ea typeface="+mn-ea"/>
                <a:cs typeface="+mn-cs"/>
              </a:rPr>
              <a:t>Prior to the move to the Emily Wilding Davison building in September 2017, </a:t>
            </a:r>
            <a:r>
              <a:rPr lang="en-GB" sz="1200" b="1" kern="1200" dirty="0" smtClean="0">
                <a:solidFill>
                  <a:schemeClr val="tx1"/>
                </a:solidFill>
                <a:effectLst/>
                <a:latin typeface="Corbel" panose="020B0503020204020204" pitchFamily="34" charset="0"/>
                <a:ea typeface="+mn-ea"/>
                <a:cs typeface="+mn-cs"/>
              </a:rPr>
              <a:t>the university had two libraries on campus</a:t>
            </a:r>
            <a:endParaRPr lang="en-GB" sz="1200" b="1" kern="1200" baseline="0" dirty="0" smtClean="0">
              <a:solidFill>
                <a:schemeClr val="tx1"/>
              </a:solidFill>
              <a:effectLst/>
              <a:latin typeface="Corbel" panose="020B0503020204020204" pitchFamily="34" charset="0"/>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The Bedford library was </a:t>
            </a:r>
            <a:r>
              <a:rPr lang="en-GB" sz="1200" kern="1200" baseline="0" dirty="0" smtClean="0">
                <a:solidFill>
                  <a:schemeClr val="tx1"/>
                </a:solidFill>
                <a:effectLst/>
                <a:latin typeface="Corbel" panose="020B0503020204020204" pitchFamily="34" charset="0"/>
                <a:ea typeface="+mn-ea"/>
                <a:cs typeface="+mn-cs"/>
              </a:rPr>
              <a:t>opened in 1993</a:t>
            </a:r>
          </a:p>
          <a:p>
            <a:pPr marL="628650" lvl="1"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Founder’s library dates back to the Victorian era</a:t>
            </a:r>
            <a:r>
              <a:rPr lang="en-GB" sz="1200" kern="1200" baseline="0" dirty="0" smtClean="0">
                <a:solidFill>
                  <a:schemeClr val="tx1"/>
                </a:solidFill>
                <a:effectLst/>
                <a:latin typeface="Corbel" panose="020B0503020204020204" pitchFamily="34" charset="0"/>
                <a:ea typeface="+mn-ea"/>
                <a:cs typeface="+mn-cs"/>
              </a:rPr>
              <a:t> when </a:t>
            </a:r>
            <a:r>
              <a:rPr lang="en-GB" sz="1200" kern="1200" dirty="0" smtClean="0">
                <a:solidFill>
                  <a:schemeClr val="tx1"/>
                </a:solidFill>
                <a:effectLst/>
                <a:latin typeface="Corbel" panose="020B0503020204020204" pitchFamily="34" charset="0"/>
                <a:ea typeface="+mn-ea"/>
                <a:cs typeface="+mn-cs"/>
              </a:rPr>
              <a:t>Royal Holloway College in 1886 first cohort of students 28 </a:t>
            </a:r>
          </a:p>
          <a:p>
            <a:pPr marL="628650" lvl="1"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The</a:t>
            </a:r>
            <a:r>
              <a:rPr lang="en-GB" sz="1200" kern="1200" baseline="0" dirty="0" smtClean="0">
                <a:solidFill>
                  <a:schemeClr val="tx1"/>
                </a:solidFill>
                <a:effectLst/>
                <a:latin typeface="Corbel" panose="020B0503020204020204" pitchFamily="34" charset="0"/>
                <a:ea typeface="+mn-ea"/>
                <a:cs typeface="+mn-cs"/>
              </a:rPr>
              <a:t> </a:t>
            </a:r>
            <a:r>
              <a:rPr lang="en-GB" sz="1200" kern="1200" dirty="0" smtClean="0">
                <a:solidFill>
                  <a:schemeClr val="tx1"/>
                </a:solidFill>
                <a:effectLst/>
                <a:latin typeface="Corbel" panose="020B0503020204020204" pitchFamily="34" charset="0"/>
                <a:ea typeface="+mn-ea"/>
                <a:cs typeface="+mn-cs"/>
              </a:rPr>
              <a:t>two libraries were to serve a student population of 2,700.</a:t>
            </a:r>
          </a:p>
          <a:p>
            <a:pPr marL="0" indent="0">
              <a:buFont typeface="Arial" panose="020B0604020202020204" pitchFamily="34" charset="0"/>
              <a:buNone/>
            </a:pPr>
            <a:r>
              <a:rPr lang="en-GB" sz="1200" kern="1200" dirty="0" smtClean="0">
                <a:solidFill>
                  <a:schemeClr val="tx1"/>
                </a:solidFill>
                <a:effectLst/>
                <a:latin typeface="Corbel" panose="020B0503020204020204" pitchFamily="34" charset="0"/>
                <a:ea typeface="+mn-ea"/>
                <a:cs typeface="+mn-cs"/>
              </a:rPr>
              <a:t> </a:t>
            </a:r>
          </a:p>
          <a:p>
            <a:pPr marL="171450"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Increase in student numbers</a:t>
            </a:r>
            <a:r>
              <a:rPr lang="en-GB" sz="1200" kern="1200" baseline="0" dirty="0" smtClean="0">
                <a:solidFill>
                  <a:schemeClr val="tx1"/>
                </a:solidFill>
                <a:effectLst/>
                <a:latin typeface="Corbel" panose="020B0503020204020204" pitchFamily="34" charset="0"/>
                <a:ea typeface="+mn-ea"/>
                <a:cs typeface="+mn-cs"/>
              </a:rPr>
              <a:t> </a:t>
            </a:r>
            <a:r>
              <a:rPr lang="en-GB" sz="1200" b="1" kern="1200" baseline="0" dirty="0" smtClean="0">
                <a:solidFill>
                  <a:srgbClr val="FF0000"/>
                </a:solidFill>
                <a:effectLst/>
                <a:latin typeface="Corbel" panose="020B0503020204020204" pitchFamily="34" charset="0"/>
                <a:ea typeface="+mn-ea"/>
                <a:cs typeface="+mn-cs"/>
              </a:rPr>
              <a:t>(currently 9000)</a:t>
            </a:r>
            <a:endParaRPr lang="en-GB" sz="1200" b="0" kern="1200" baseline="0" dirty="0" smtClean="0">
              <a:solidFill>
                <a:schemeClr val="tx1"/>
              </a:solidFill>
              <a:effectLst/>
              <a:latin typeface="Corbel" panose="020B0503020204020204" pitchFamily="34" charset="0"/>
              <a:ea typeface="+mn-ea"/>
              <a:cs typeface="+mn-cs"/>
            </a:endParaRPr>
          </a:p>
          <a:p>
            <a:pPr marL="628650" lvl="1" indent="-171450">
              <a:buFont typeface="Arial" panose="020B0604020202020204" pitchFamily="34" charset="0"/>
              <a:buChar char="•"/>
            </a:pPr>
            <a:r>
              <a:rPr lang="en-GB" sz="1200" kern="1200" baseline="0" dirty="0" smtClean="0">
                <a:solidFill>
                  <a:schemeClr val="tx1"/>
                </a:solidFill>
                <a:effectLst/>
                <a:latin typeface="Corbel" panose="020B0503020204020204" pitchFamily="34" charset="0"/>
                <a:ea typeface="+mn-ea"/>
                <a:cs typeface="+mn-cs"/>
              </a:rPr>
              <a:t>861 study spaces </a:t>
            </a:r>
            <a:r>
              <a:rPr lang="en-GB" sz="1200" kern="1200" dirty="0" smtClean="0">
                <a:solidFill>
                  <a:schemeClr val="tx1"/>
                </a:solidFill>
                <a:effectLst/>
                <a:latin typeface="Corbel" panose="020B0503020204020204" pitchFamily="34" charset="0"/>
                <a:ea typeface="+mn-ea"/>
                <a:cs typeface="+mn-cs"/>
              </a:rPr>
              <a:t>it was evident that this lack of study space was an inhibiting factor for the universities growth and recognition’ within the sector</a:t>
            </a:r>
          </a:p>
          <a:p>
            <a:pPr marL="1085850" lvl="2"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Staffing of two libraries was achieved by using </a:t>
            </a:r>
            <a:r>
              <a:rPr lang="en-GB" sz="1200" kern="1200" baseline="0" dirty="0" smtClean="0">
                <a:solidFill>
                  <a:schemeClr val="tx1"/>
                </a:solidFill>
                <a:effectLst/>
                <a:latin typeface="Corbel" panose="020B0503020204020204" pitchFamily="34" charset="0"/>
                <a:ea typeface="+mn-ea"/>
                <a:cs typeface="+mn-cs"/>
              </a:rPr>
              <a:t>staff from a variety of teams from within the department </a:t>
            </a:r>
          </a:p>
          <a:p>
            <a:pPr marL="1085850" lvl="2" indent="-171450">
              <a:buFont typeface="Arial" panose="020B0604020202020204" pitchFamily="34" charset="0"/>
              <a:buChar char="•"/>
            </a:pPr>
            <a:r>
              <a:rPr lang="en-GB" sz="1200" kern="1200" baseline="0" dirty="0" smtClean="0">
                <a:solidFill>
                  <a:schemeClr val="tx1"/>
                </a:solidFill>
                <a:effectLst/>
                <a:latin typeface="Corbel" panose="020B0503020204020204" pitchFamily="34" charset="0"/>
                <a:ea typeface="+mn-ea"/>
                <a:cs typeface="+mn-cs"/>
              </a:rPr>
              <a:t>Due to the pressure on spaces it was incredibly important for us to monitor spaces and behaviour, and our role in these libraries was that of enforcers and police of rules, regulations and space		</a:t>
            </a:r>
          </a:p>
          <a:p>
            <a:pPr marL="1085850" lvl="2" indent="-171450">
              <a:buFont typeface="Arial" panose="020B0604020202020204" pitchFamily="34" charset="0"/>
              <a:buChar char="•"/>
            </a:pPr>
            <a:r>
              <a:rPr lang="en-GB" sz="1200" kern="1200" baseline="0" dirty="0" smtClean="0">
                <a:solidFill>
                  <a:schemeClr val="tx1"/>
                </a:solidFill>
                <a:effectLst/>
                <a:latin typeface="Corbel" panose="020B0503020204020204" pitchFamily="34" charset="0"/>
                <a:ea typeface="+mn-ea"/>
                <a:cs typeface="+mn-cs"/>
              </a:rPr>
              <a:t>Because of this role we had less opportunity for positive interaction than we would have liked with our users</a:t>
            </a:r>
            <a:endParaRPr lang="en-GB" sz="1200" kern="1200" dirty="0" smtClean="0">
              <a:solidFill>
                <a:schemeClr val="tx1"/>
              </a:solidFill>
              <a:effectLst/>
              <a:latin typeface="Corbel" panose="020B0503020204020204" pitchFamily="34" charset="0"/>
              <a:ea typeface="+mn-ea"/>
              <a:cs typeface="+mn-cs"/>
            </a:endParaRPr>
          </a:p>
          <a:p>
            <a:endParaRPr lang="en-GB" dirty="0">
              <a:latin typeface="Corbel" panose="020B0503020204020204" pitchFamily="34" charset="0"/>
            </a:endParaRPr>
          </a:p>
        </p:txBody>
      </p:sp>
      <p:sp>
        <p:nvSpPr>
          <p:cNvPr id="4" name="Slide Number Placeholder 3"/>
          <p:cNvSpPr>
            <a:spLocks noGrp="1"/>
          </p:cNvSpPr>
          <p:nvPr>
            <p:ph type="sldNum" sz="quarter" idx="10"/>
          </p:nvPr>
        </p:nvSpPr>
        <p:spPr/>
        <p:txBody>
          <a:bodyPr/>
          <a:lstStyle/>
          <a:p>
            <a:fld id="{D080ACEF-038B-C84F-B8C5-91258E241761}" type="slidenum">
              <a:rPr lang="en-GB" smtClean="0"/>
              <a:pPr/>
              <a:t>2</a:t>
            </a:fld>
            <a:endParaRPr lang="en-GB" dirty="0"/>
          </a:p>
        </p:txBody>
      </p:sp>
    </p:spTree>
    <p:extLst>
      <p:ext uri="{BB962C8B-B14F-4D97-AF65-F5344CB8AC3E}">
        <p14:creationId xmlns:p14="http://schemas.microsoft.com/office/powerpoint/2010/main" val="767831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 very much! Do</a:t>
            </a:r>
            <a:r>
              <a:rPr lang="en-GB" baseline="0" dirty="0" smtClean="0"/>
              <a:t> we have any questions?</a:t>
            </a:r>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20</a:t>
            </a:fld>
            <a:endParaRPr lang="en-GB" dirty="0"/>
          </a:p>
        </p:txBody>
      </p:sp>
    </p:spTree>
    <p:extLst>
      <p:ext uri="{BB962C8B-B14F-4D97-AF65-F5344CB8AC3E}">
        <p14:creationId xmlns:p14="http://schemas.microsoft.com/office/powerpoint/2010/main" val="132835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orbel" panose="020B0503020204020204" pitchFamily="34" charset="0"/>
              </a:rPr>
              <a:t>Carol</a:t>
            </a:r>
          </a:p>
          <a:p>
            <a:endParaRPr lang="en-GB" dirty="0" smtClean="0">
              <a:latin typeface="Corbel" panose="020B0503020204020204" pitchFamily="34" charset="0"/>
            </a:endParaRPr>
          </a:p>
          <a:p>
            <a:pPr marL="0" indent="0">
              <a:buFont typeface="Arial" panose="020B0604020202020204" pitchFamily="34" charset="0"/>
              <a:buNone/>
            </a:pPr>
            <a:r>
              <a:rPr lang="en-GB" b="0" i="0" dirty="0" smtClean="0">
                <a:latin typeface="Corbel" panose="020B0503020204020204" pitchFamily="34" charset="0"/>
              </a:rPr>
              <a:t>The lack of study space,</a:t>
            </a:r>
            <a:r>
              <a:rPr lang="en-GB" b="0" i="0" baseline="0" dirty="0" smtClean="0">
                <a:latin typeface="Corbel" panose="020B0503020204020204" pitchFamily="34" charset="0"/>
              </a:rPr>
              <a:t> along with the NSS scores prompted the College to look at innovative ways to create more study spaces within the university by either extending existing libraries or a new build </a:t>
            </a:r>
            <a:endParaRPr lang="en-GB" b="0" i="0" dirty="0" smtClean="0">
              <a:latin typeface="Corbel" panose="020B0503020204020204" pitchFamily="34" charset="0"/>
            </a:endParaRPr>
          </a:p>
          <a:p>
            <a:pPr marL="171450" indent="-171450">
              <a:buFont typeface="Arial" panose="020B0604020202020204" pitchFamily="34" charset="0"/>
              <a:buChar char="•"/>
            </a:pPr>
            <a:endParaRPr lang="en-GB" dirty="0" smtClean="0">
              <a:latin typeface="Corbel" panose="020B0503020204020204" pitchFamily="34" charset="0"/>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Corbel" panose="020B0503020204020204" pitchFamily="34" charset="0"/>
                <a:ea typeface="+mn-ea"/>
                <a:cs typeface="+mn-cs"/>
              </a:rPr>
              <a:t>A new Principle in post funding was approved in 2012. The</a:t>
            </a:r>
            <a:r>
              <a:rPr lang="en-GB" sz="1200" kern="1200" baseline="0" dirty="0" smtClean="0">
                <a:solidFill>
                  <a:schemeClr val="tx1"/>
                </a:solidFill>
                <a:effectLst/>
                <a:latin typeface="Corbel" panose="020B0503020204020204" pitchFamily="34" charset="0"/>
                <a:ea typeface="+mn-ea"/>
                <a:cs typeface="+mn-cs"/>
              </a:rPr>
              <a:t> building would include</a:t>
            </a:r>
            <a:r>
              <a:rPr lang="en-GB" sz="1200" kern="1200" dirty="0" smtClean="0">
                <a:solidFill>
                  <a:schemeClr val="tx1"/>
                </a:solidFill>
                <a:effectLst/>
                <a:latin typeface="Corbel" panose="020B0503020204020204" pitchFamily="34" charset="0"/>
                <a:ea typeface="+mn-ea"/>
                <a:cs typeface="+mn-cs"/>
              </a:rPr>
              <a:t> the 3 professional</a:t>
            </a:r>
            <a:r>
              <a:rPr lang="en-GB" sz="1200" kern="1200" baseline="0" dirty="0" smtClean="0">
                <a:solidFill>
                  <a:schemeClr val="tx1"/>
                </a:solidFill>
                <a:effectLst/>
                <a:latin typeface="Corbel" panose="020B0503020204020204" pitchFamily="34" charset="0"/>
                <a:ea typeface="+mn-ea"/>
                <a:cs typeface="+mn-cs"/>
              </a:rPr>
              <a:t> services from </a:t>
            </a:r>
            <a:r>
              <a:rPr lang="en-GB" sz="1200" kern="1200" dirty="0" smtClean="0">
                <a:solidFill>
                  <a:schemeClr val="tx1"/>
                </a:solidFill>
                <a:effectLst/>
                <a:latin typeface="Corbel" panose="020B0503020204020204" pitchFamily="34" charset="0"/>
                <a:ea typeface="+mn-ea"/>
                <a:cs typeface="+mn-cs"/>
              </a:rPr>
              <a:t>Student Services, Career department and Library</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Corbel" panose="020B0503020204020204" pitchFamily="34" charset="0"/>
                <a:ea typeface="+mn-ea"/>
                <a:cs typeface="+mn-cs"/>
              </a:rPr>
              <a:t>The new building opened</a:t>
            </a:r>
            <a:r>
              <a:rPr lang="en-GB" sz="1200" kern="1200" baseline="0" dirty="0" smtClean="0">
                <a:solidFill>
                  <a:schemeClr val="tx1"/>
                </a:solidFill>
                <a:effectLst/>
                <a:latin typeface="Corbel" panose="020B0503020204020204" pitchFamily="34" charset="0"/>
                <a:ea typeface="+mn-ea"/>
                <a:cs typeface="+mn-cs"/>
              </a:rPr>
              <a:t> in September 2017</a:t>
            </a:r>
            <a:r>
              <a:rPr lang="en-GB" sz="1200" kern="1200" dirty="0" smtClean="0">
                <a:solidFill>
                  <a:schemeClr val="tx1"/>
                </a:solidFill>
                <a:effectLst/>
                <a:latin typeface="Corbel" panose="020B0503020204020204" pitchFamily="34" charset="0"/>
                <a:ea typeface="+mn-ea"/>
                <a:cs typeface="+mn-cs"/>
              </a:rPr>
              <a:t> and</a:t>
            </a:r>
            <a:r>
              <a:rPr lang="en-GB" sz="1200" kern="1200" baseline="0" dirty="0" smtClean="0">
                <a:solidFill>
                  <a:schemeClr val="tx1"/>
                </a:solidFill>
                <a:effectLst/>
                <a:latin typeface="Corbel" panose="020B0503020204020204" pitchFamily="34" charset="0"/>
                <a:ea typeface="+mn-ea"/>
                <a:cs typeface="+mn-cs"/>
              </a:rPr>
              <a:t> </a:t>
            </a:r>
            <a:r>
              <a:rPr lang="en-GB" sz="1200" kern="1200" dirty="0" smtClean="0">
                <a:solidFill>
                  <a:schemeClr val="tx1"/>
                </a:solidFill>
                <a:effectLst/>
                <a:latin typeface="Corbel" panose="020B0503020204020204" pitchFamily="34" charset="0"/>
                <a:ea typeface="+mn-ea"/>
                <a:cs typeface="+mn-cs"/>
              </a:rPr>
              <a:t>was named after the suffragette Emily Wilding Davison who was</a:t>
            </a:r>
            <a:r>
              <a:rPr lang="en-GB" sz="1200" kern="1200" baseline="0" dirty="0" smtClean="0">
                <a:solidFill>
                  <a:schemeClr val="tx1"/>
                </a:solidFill>
                <a:effectLst/>
                <a:latin typeface="Corbel" panose="020B0503020204020204" pitchFamily="34" charset="0"/>
                <a:ea typeface="+mn-ea"/>
                <a:cs typeface="+mn-cs"/>
              </a:rPr>
              <a:t> a student</a:t>
            </a:r>
            <a:r>
              <a:rPr lang="en-GB" sz="1200" kern="1200" dirty="0" smtClean="0">
                <a:solidFill>
                  <a:schemeClr val="tx1"/>
                </a:solidFill>
                <a:effectLst/>
                <a:latin typeface="Corbel" panose="020B0503020204020204" pitchFamily="34" charset="0"/>
                <a:ea typeface="+mn-ea"/>
                <a:cs typeface="+mn-cs"/>
              </a:rPr>
              <a:t> at Royal</a:t>
            </a:r>
            <a:r>
              <a:rPr lang="en-GB" sz="1200" kern="1200" baseline="0" dirty="0" smtClean="0">
                <a:solidFill>
                  <a:schemeClr val="tx1"/>
                </a:solidFill>
                <a:effectLst/>
                <a:latin typeface="Corbel" panose="020B0503020204020204" pitchFamily="34" charset="0"/>
                <a:ea typeface="+mn-ea"/>
                <a:cs typeface="+mn-cs"/>
              </a:rPr>
              <a:t> Holloway in 1892</a:t>
            </a:r>
            <a:endParaRPr lang="en-GB" sz="1200" kern="1200" dirty="0" smtClean="0">
              <a:solidFill>
                <a:schemeClr val="tx1"/>
              </a:solidFill>
              <a:effectLst/>
              <a:latin typeface="Corbel" panose="020B0503020204020204" pitchFamily="34" charset="0"/>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Corbel" panose="020B0503020204020204" pitchFamily="34" charset="0"/>
                <a:ea typeface="+mn-ea"/>
                <a:cs typeface="+mn-cs"/>
              </a:rPr>
              <a:t>The space within the </a:t>
            </a:r>
            <a:r>
              <a:rPr lang="en-GB" sz="1200" kern="1200" dirty="0" smtClean="0">
                <a:solidFill>
                  <a:schemeClr val="tx1"/>
                </a:solidFill>
                <a:effectLst/>
                <a:latin typeface="Corbel" panose="020B0503020204020204" pitchFamily="34" charset="0"/>
                <a:ea typeface="+mn-ea"/>
                <a:cs typeface="+mn-cs"/>
              </a:rPr>
              <a:t>Library can seat up to 1,250 students at any one</a:t>
            </a:r>
            <a:r>
              <a:rPr lang="en-GB" sz="1200" kern="1200" baseline="0" dirty="0" smtClean="0">
                <a:solidFill>
                  <a:schemeClr val="tx1"/>
                </a:solidFill>
                <a:effectLst/>
                <a:latin typeface="Corbel" panose="020B0503020204020204" pitchFamily="34" charset="0"/>
                <a:ea typeface="+mn-ea"/>
                <a:cs typeface="+mn-cs"/>
              </a:rPr>
              <a:t> time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smtClean="0">
              <a:solidFill>
                <a:schemeClr val="tx1"/>
              </a:solidFill>
              <a:effectLst/>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Corbel" panose="020B0503020204020204" pitchFamily="34" charset="0"/>
              <a:ea typeface="+mn-ea"/>
              <a:cs typeface="+mn-cs"/>
            </a:endParaRPr>
          </a:p>
          <a:p>
            <a:endParaRPr lang="en-GB" dirty="0">
              <a:latin typeface="Corbel" panose="020B0503020204020204" pitchFamily="34" charset="0"/>
            </a:endParaRPr>
          </a:p>
        </p:txBody>
      </p:sp>
      <p:sp>
        <p:nvSpPr>
          <p:cNvPr id="4" name="Slide Number Placeholder 3"/>
          <p:cNvSpPr>
            <a:spLocks noGrp="1"/>
          </p:cNvSpPr>
          <p:nvPr>
            <p:ph type="sldNum" sz="quarter" idx="10"/>
          </p:nvPr>
        </p:nvSpPr>
        <p:spPr/>
        <p:txBody>
          <a:bodyPr/>
          <a:lstStyle/>
          <a:p>
            <a:fld id="{D080ACEF-038B-C84F-B8C5-91258E241761}" type="slidenum">
              <a:rPr lang="en-GB" smtClean="0"/>
              <a:pPr/>
              <a:t>3</a:t>
            </a:fld>
            <a:endParaRPr lang="en-GB" dirty="0"/>
          </a:p>
        </p:txBody>
      </p:sp>
    </p:spTree>
    <p:extLst>
      <p:ext uri="{BB962C8B-B14F-4D97-AF65-F5344CB8AC3E}">
        <p14:creationId xmlns:p14="http://schemas.microsoft.com/office/powerpoint/2010/main" val="981892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smtClean="0">
                <a:latin typeface="Corbel" panose="020B0503020204020204" pitchFamily="34" charset="0"/>
              </a:rPr>
              <a:t>Carol</a:t>
            </a:r>
          </a:p>
          <a:p>
            <a:pPr marL="0" indent="0">
              <a:buFont typeface="Arial" panose="020B0604020202020204" pitchFamily="34" charset="0"/>
              <a:buNone/>
            </a:pPr>
            <a:endParaRPr lang="en-GB" dirty="0" smtClean="0">
              <a:latin typeface="Corbel" panose="020B0503020204020204" pitchFamily="34" charset="0"/>
            </a:endParaRPr>
          </a:p>
          <a:p>
            <a:pPr marL="0" indent="0">
              <a:buFont typeface="Arial" panose="020B0604020202020204" pitchFamily="34" charset="0"/>
              <a:buNone/>
            </a:pPr>
            <a:r>
              <a:rPr lang="en-GB" b="0" baseline="0" dirty="0" smtClean="0">
                <a:latin typeface="Corbel" panose="020B0503020204020204" pitchFamily="34" charset="0"/>
              </a:rPr>
              <a:t>In order to understand and manage user expectations its was important to consult </a:t>
            </a:r>
            <a:r>
              <a:rPr lang="en-US" sz="1200" b="0" kern="1200" dirty="0" smtClean="0">
                <a:solidFill>
                  <a:schemeClr val="tx1"/>
                </a:solidFill>
                <a:effectLst/>
                <a:latin typeface="Corbel" panose="020B0503020204020204" pitchFamily="34" charset="0"/>
                <a:ea typeface="+mn-ea"/>
                <a:cs typeface="+mn-cs"/>
              </a:rPr>
              <a:t>and gather feedback from all stakeholders </a:t>
            </a:r>
            <a:r>
              <a:rPr lang="en-US" sz="1200" b="0" kern="1200" baseline="0" dirty="0" smtClean="0">
                <a:solidFill>
                  <a:schemeClr val="tx1"/>
                </a:solidFill>
                <a:effectLst/>
                <a:latin typeface="Corbel" panose="020B0503020204020204" pitchFamily="34" charset="0"/>
                <a:ea typeface="+mn-ea"/>
                <a:cs typeface="+mn-cs"/>
              </a:rPr>
              <a:t>which has continued t</a:t>
            </a:r>
            <a:r>
              <a:rPr lang="en-US" sz="1200" b="0" kern="1200" dirty="0" smtClean="0">
                <a:solidFill>
                  <a:schemeClr val="tx1"/>
                </a:solidFill>
                <a:effectLst/>
                <a:latin typeface="Corbel" panose="020B0503020204020204" pitchFamily="34" charset="0"/>
                <a:ea typeface="+mn-ea"/>
                <a:cs typeface="+mn-cs"/>
              </a:rPr>
              <a:t>hroughout the life cycle of a new build and beyond</a:t>
            </a:r>
          </a:p>
          <a:p>
            <a:pPr marL="0" indent="0">
              <a:buFont typeface="Arial" panose="020B0604020202020204" pitchFamily="34" charset="0"/>
              <a:buNone/>
            </a:pPr>
            <a:endParaRPr lang="en-US" sz="1200" b="1" kern="1200" dirty="0" smtClean="0">
              <a:solidFill>
                <a:schemeClr val="tx1"/>
              </a:solidFill>
              <a:effectLst/>
              <a:latin typeface="Corbel" panose="020B0503020204020204"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Corbel" panose="020B0503020204020204" pitchFamily="34" charset="0"/>
                <a:ea typeface="+mn-ea"/>
                <a:cs typeface="+mn-cs"/>
              </a:rPr>
              <a:t>Extensive discussions and consultation meetings with stake holders,</a:t>
            </a:r>
            <a:r>
              <a:rPr lang="en-US" sz="1200" kern="1200" baseline="0" dirty="0" smtClean="0">
                <a:solidFill>
                  <a:schemeClr val="tx1"/>
                </a:solidFill>
                <a:effectLst/>
                <a:latin typeface="Corbel" panose="020B0503020204020204" pitchFamily="34" charset="0"/>
                <a:ea typeface="+mn-ea"/>
                <a:cs typeface="+mn-cs"/>
              </a:rPr>
              <a:t> both within the university </a:t>
            </a:r>
            <a:r>
              <a:rPr lang="en-US" sz="1200" kern="1200" dirty="0" smtClean="0">
                <a:solidFill>
                  <a:schemeClr val="tx1"/>
                </a:solidFill>
                <a:effectLst/>
                <a:latin typeface="Corbel" panose="020B0503020204020204" pitchFamily="34" charset="0"/>
                <a:ea typeface="+mn-ea"/>
                <a:cs typeface="+mn-cs"/>
              </a:rPr>
              <a:t>and the local community</a:t>
            </a:r>
            <a:r>
              <a:rPr lang="en-US" sz="1200" kern="1200" baseline="0" dirty="0" smtClean="0">
                <a:solidFill>
                  <a:schemeClr val="tx1"/>
                </a:solidFill>
                <a:effectLst/>
                <a:latin typeface="Corbel" panose="020B0503020204020204" pitchFamily="34" charset="0"/>
                <a:ea typeface="+mn-ea"/>
                <a:cs typeface="+mn-cs"/>
              </a:rPr>
              <a:t> took place</a:t>
            </a:r>
            <a:r>
              <a:rPr lang="en-US" sz="1200" kern="1200" dirty="0" smtClean="0">
                <a:solidFill>
                  <a:schemeClr val="tx1"/>
                </a:solidFill>
                <a:effectLst/>
                <a:latin typeface="Corbel" panose="020B0503020204020204" pitchFamily="34" charset="0"/>
                <a:ea typeface="+mn-ea"/>
                <a:cs typeface="+mn-cs"/>
              </a:rPr>
              <a:t> </a:t>
            </a:r>
          </a:p>
          <a:p>
            <a:pPr marL="457200" lvl="1" indent="0">
              <a:buFont typeface="Arial" panose="020B0604020202020204" pitchFamily="34" charset="0"/>
              <a:buNone/>
            </a:pPr>
            <a:endParaRPr lang="en-US" sz="1200" kern="1200" dirty="0" smtClean="0">
              <a:solidFill>
                <a:schemeClr val="tx1"/>
              </a:solidFill>
              <a:effectLst/>
              <a:latin typeface="Corbel" panose="020B0503020204020204" pitchFamily="34" charset="0"/>
              <a:ea typeface="+mn-ea"/>
              <a:cs typeface="+mn-cs"/>
            </a:endParaRPr>
          </a:p>
          <a:p>
            <a:pPr marL="628650" lvl="1" indent="-171450">
              <a:buFont typeface="Arial" panose="020B0604020202020204" pitchFamily="34" charset="0"/>
              <a:buChar char="•"/>
            </a:pPr>
            <a:r>
              <a:rPr lang="en-GB" sz="1200" kern="1200" baseline="0" dirty="0" smtClean="0">
                <a:solidFill>
                  <a:schemeClr val="tx1"/>
                </a:solidFill>
                <a:effectLst/>
                <a:latin typeface="Corbel" panose="020B0503020204020204" pitchFamily="34" charset="0"/>
                <a:ea typeface="+mn-ea"/>
                <a:cs typeface="+mn-cs"/>
              </a:rPr>
              <a:t>Consultation period raised questions</a:t>
            </a:r>
            <a:endParaRPr lang="en-GB" sz="1200" kern="1200" dirty="0" smtClean="0">
              <a:solidFill>
                <a:schemeClr val="tx1"/>
              </a:solidFill>
              <a:effectLst/>
              <a:latin typeface="Corbel" panose="020B0503020204020204" pitchFamily="34" charset="0"/>
              <a:ea typeface="+mn-ea"/>
              <a:cs typeface="+mn-cs"/>
            </a:endParaRPr>
          </a:p>
          <a:p>
            <a:pPr marL="1085850" lvl="2"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where the library should be located</a:t>
            </a:r>
          </a:p>
          <a:p>
            <a:pPr marL="1085850" lvl="2"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how the new building would be incorporated into the historical context of RHUL </a:t>
            </a:r>
          </a:p>
          <a:p>
            <a:pPr marL="1085850" lvl="2"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how postgraduate research,</a:t>
            </a:r>
            <a:r>
              <a:rPr lang="en-GB" sz="1200" kern="1200" baseline="0" dirty="0" smtClean="0">
                <a:solidFill>
                  <a:schemeClr val="tx1"/>
                </a:solidFill>
                <a:effectLst/>
                <a:latin typeface="Corbel" panose="020B0503020204020204" pitchFamily="34" charset="0"/>
                <a:ea typeface="+mn-ea"/>
                <a:cs typeface="+mn-cs"/>
              </a:rPr>
              <a:t> </a:t>
            </a:r>
            <a:r>
              <a:rPr lang="en-GB" sz="1200" kern="1200" dirty="0" smtClean="0">
                <a:solidFill>
                  <a:schemeClr val="tx1"/>
                </a:solidFill>
                <a:effectLst/>
                <a:latin typeface="Corbel" panose="020B0503020204020204" pitchFamily="34" charset="0"/>
                <a:ea typeface="+mn-ea"/>
                <a:cs typeface="+mn-cs"/>
              </a:rPr>
              <a:t>disability</a:t>
            </a:r>
            <a:r>
              <a:rPr lang="en-GB" sz="1200" kern="1200" baseline="0" dirty="0" smtClean="0">
                <a:solidFill>
                  <a:schemeClr val="tx1"/>
                </a:solidFill>
                <a:effectLst/>
                <a:latin typeface="Corbel" panose="020B0503020204020204" pitchFamily="34" charset="0"/>
                <a:ea typeface="+mn-ea"/>
                <a:cs typeface="+mn-cs"/>
              </a:rPr>
              <a:t> and dyslexia students </a:t>
            </a:r>
            <a:r>
              <a:rPr lang="en-GB" sz="1200" kern="1200" dirty="0" smtClean="0">
                <a:solidFill>
                  <a:schemeClr val="tx1"/>
                </a:solidFill>
                <a:effectLst/>
                <a:latin typeface="Corbel" panose="020B0503020204020204" pitchFamily="34" charset="0"/>
                <a:ea typeface="+mn-ea"/>
                <a:cs typeface="+mn-cs"/>
              </a:rPr>
              <a:t>would</a:t>
            </a:r>
            <a:r>
              <a:rPr lang="en-GB" sz="1200" kern="1200" baseline="0" dirty="0" smtClean="0">
                <a:solidFill>
                  <a:schemeClr val="tx1"/>
                </a:solidFill>
                <a:effectLst/>
                <a:latin typeface="Corbel" panose="020B0503020204020204" pitchFamily="34" charset="0"/>
                <a:ea typeface="+mn-ea"/>
                <a:cs typeface="+mn-cs"/>
              </a:rPr>
              <a:t> also be catered for</a:t>
            </a:r>
          </a:p>
          <a:p>
            <a:pPr marL="1085850" lvl="2" indent="-171450">
              <a:buFont typeface="Arial" panose="020B0604020202020204" pitchFamily="34" charset="0"/>
              <a:buChar char="•"/>
            </a:pPr>
            <a:r>
              <a:rPr lang="en-GB" sz="1200" kern="1200" baseline="0" dirty="0" smtClean="0">
                <a:solidFill>
                  <a:schemeClr val="tx1"/>
                </a:solidFill>
                <a:effectLst/>
                <a:latin typeface="Corbel" panose="020B0503020204020204" pitchFamily="34" charset="0"/>
                <a:ea typeface="+mn-ea"/>
                <a:cs typeface="+mn-cs"/>
              </a:rPr>
              <a:t>ratio of</a:t>
            </a:r>
            <a:r>
              <a:rPr lang="en-GB" sz="1200" kern="1200" dirty="0" smtClean="0">
                <a:solidFill>
                  <a:schemeClr val="tx1"/>
                </a:solidFill>
                <a:effectLst/>
                <a:latin typeface="Corbel" panose="020B0503020204020204" pitchFamily="34" charset="0"/>
                <a:ea typeface="+mn-ea"/>
                <a:cs typeface="+mn-cs"/>
              </a:rPr>
              <a:t> collaborative versus silent study areas</a:t>
            </a:r>
          </a:p>
          <a:p>
            <a:pPr marL="914400" lvl="2" indent="0">
              <a:buFont typeface="Arial" panose="020B0604020202020204" pitchFamily="34" charset="0"/>
              <a:buNone/>
            </a:pPr>
            <a:endParaRPr lang="en-GB" sz="1200" kern="1200" dirty="0" smtClean="0">
              <a:solidFill>
                <a:schemeClr val="tx1"/>
              </a:solidFill>
              <a:effectLst/>
              <a:latin typeface="Corbel" panose="020B0503020204020204" pitchFamily="34" charset="0"/>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Feedback highlighted </a:t>
            </a:r>
          </a:p>
          <a:p>
            <a:pPr marL="1085850" lvl="2"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new building to be at the heart of the campus, </a:t>
            </a:r>
          </a:p>
          <a:p>
            <a:pPr marL="1085850" lvl="2"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bigger and more spacious</a:t>
            </a:r>
          </a:p>
          <a:p>
            <a:pPr marL="1085850" lvl="2"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comfortable working space</a:t>
            </a:r>
          </a:p>
          <a:p>
            <a:pPr marL="1085850" lvl="2" indent="-171450">
              <a:buFont typeface="Arial" panose="020B0604020202020204" pitchFamily="34" charset="0"/>
              <a:buChar char="•"/>
            </a:pPr>
            <a:r>
              <a:rPr lang="en-GB" sz="1200" kern="1200" dirty="0" smtClean="0">
                <a:solidFill>
                  <a:schemeClr val="tx1"/>
                </a:solidFill>
                <a:effectLst/>
                <a:latin typeface="Corbel" panose="020B0503020204020204" pitchFamily="34" charset="0"/>
                <a:ea typeface="+mn-ea"/>
                <a:cs typeface="+mn-cs"/>
              </a:rPr>
              <a:t>accessible and inclusive to all</a:t>
            </a:r>
          </a:p>
          <a:p>
            <a:pPr marL="0" indent="0">
              <a:buFont typeface="Arial" panose="020B0604020202020204" pitchFamily="34" charset="0"/>
              <a:buNone/>
            </a:pPr>
            <a:endParaRPr lang="en-GB" sz="1200" kern="1200" dirty="0" smtClean="0">
              <a:solidFill>
                <a:schemeClr val="tx1"/>
              </a:solidFill>
              <a:effectLst/>
              <a:latin typeface="Corbel" panose="020B0503020204020204" pitchFamily="34" charset="0"/>
              <a:ea typeface="+mn-ea"/>
              <a:cs typeface="+mn-cs"/>
            </a:endParaRPr>
          </a:p>
          <a:p>
            <a:endParaRPr lang="en-GB" sz="1200" kern="1200" dirty="0" smtClean="0">
              <a:solidFill>
                <a:schemeClr val="tx1"/>
              </a:solidFill>
              <a:effectLst/>
              <a:latin typeface="Corbel" panose="020B0503020204020204" pitchFamily="34" charset="0"/>
              <a:ea typeface="+mn-ea"/>
              <a:cs typeface="+mn-cs"/>
            </a:endParaRPr>
          </a:p>
          <a:p>
            <a:pPr marL="0" indent="0">
              <a:buFont typeface="Arial" panose="020B0604020202020204" pitchFamily="34" charset="0"/>
              <a:buNone/>
            </a:pPr>
            <a:endParaRPr lang="en-GB" dirty="0">
              <a:latin typeface="Corbel" panose="020B0503020204020204" pitchFamily="34" charset="0"/>
            </a:endParaRPr>
          </a:p>
        </p:txBody>
      </p:sp>
      <p:sp>
        <p:nvSpPr>
          <p:cNvPr id="4" name="Slide Number Placeholder 3"/>
          <p:cNvSpPr>
            <a:spLocks noGrp="1"/>
          </p:cNvSpPr>
          <p:nvPr>
            <p:ph type="sldNum" sz="quarter" idx="10"/>
          </p:nvPr>
        </p:nvSpPr>
        <p:spPr/>
        <p:txBody>
          <a:bodyPr/>
          <a:lstStyle/>
          <a:p>
            <a:fld id="{D080ACEF-038B-C84F-B8C5-91258E241761}" type="slidenum">
              <a:rPr lang="en-GB" smtClean="0"/>
              <a:pPr/>
              <a:t>4</a:t>
            </a:fld>
            <a:endParaRPr lang="en-GB" dirty="0"/>
          </a:p>
        </p:txBody>
      </p:sp>
    </p:spTree>
    <p:extLst>
      <p:ext uri="{BB962C8B-B14F-4D97-AF65-F5344CB8AC3E}">
        <p14:creationId xmlns:p14="http://schemas.microsoft.com/office/powerpoint/2010/main" val="3099506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Amy</a:t>
            </a:r>
          </a:p>
          <a:p>
            <a:endParaRPr lang="en-GB" baseline="0" dirty="0" smtClean="0"/>
          </a:p>
          <a:p>
            <a:pPr marL="171450" indent="-171450">
              <a:buFont typeface="Arial" panose="020B0604020202020204" pitchFamily="34" charset="0"/>
              <a:buChar char="•"/>
            </a:pPr>
            <a:r>
              <a:rPr lang="en-GB" baseline="0" dirty="0" smtClean="0"/>
              <a:t>Major development</a:t>
            </a:r>
          </a:p>
          <a:p>
            <a:pPr marL="171450" indent="-171450">
              <a:buFont typeface="Arial" panose="020B0604020202020204" pitchFamily="34" charset="0"/>
              <a:buChar char="•"/>
            </a:pPr>
            <a:r>
              <a:rPr lang="en-GB" baseline="0" dirty="0" smtClean="0"/>
              <a:t>Initially 1 meeting to set up training programme for CS in Royal Holloway</a:t>
            </a:r>
          </a:p>
          <a:p>
            <a:pPr marL="628650" lvl="1" indent="-171450">
              <a:buFont typeface="Arial" panose="020B0604020202020204" pitchFamily="34" charset="0"/>
              <a:buChar char="•"/>
            </a:pPr>
            <a:r>
              <a:rPr lang="en-GB" baseline="0" dirty="0" smtClean="0"/>
              <a:t>3 key professional services used it as a catalyst to come together to tie up our services</a:t>
            </a:r>
          </a:p>
          <a:p>
            <a:pPr marL="628650" lvl="1" indent="-171450">
              <a:buFont typeface="Arial" panose="020B0604020202020204" pitchFamily="34" charset="0"/>
              <a:buChar char="•"/>
            </a:pPr>
            <a:r>
              <a:rPr lang="en-GB" baseline="0" dirty="0" smtClean="0"/>
              <a:t>In past, poor tie up, pinball effect</a:t>
            </a:r>
          </a:p>
          <a:p>
            <a:pPr marL="171450" lvl="0" indent="-171450">
              <a:buFont typeface="Arial" panose="020B0604020202020204" pitchFamily="34" charset="0"/>
              <a:buChar char="•"/>
            </a:pPr>
            <a:r>
              <a:rPr lang="en-GB" baseline="0" dirty="0" smtClean="0"/>
              <a:t>So, we took the initiative to create a Professional Services CS working group</a:t>
            </a:r>
          </a:p>
          <a:p>
            <a:pPr marL="171450" lvl="0" indent="-171450">
              <a:buFont typeface="Arial" panose="020B0604020202020204" pitchFamily="34" charset="0"/>
              <a:buChar char="•"/>
            </a:pPr>
            <a:r>
              <a:rPr lang="en-GB" baseline="0" dirty="0" smtClean="0"/>
              <a:t>Student First was really just a name, but we made it into something useful for our services</a:t>
            </a:r>
          </a:p>
          <a:p>
            <a:pPr marL="628650" lvl="1" indent="-171450">
              <a:buFont typeface="Arial" panose="020B0604020202020204" pitchFamily="34" charset="0"/>
              <a:buChar char="•"/>
            </a:pPr>
            <a:r>
              <a:rPr lang="en-GB" baseline="0" dirty="0" smtClean="0"/>
              <a:t>Carol and I led this initiative, organising regular meetings with other managers, leading meetings and actions</a:t>
            </a:r>
          </a:p>
          <a:p>
            <a:pPr marL="628650" lvl="1" indent="-171450">
              <a:buFont typeface="Arial" panose="020B0604020202020204" pitchFamily="34" charset="0"/>
              <a:buChar char="•"/>
            </a:pPr>
            <a:r>
              <a:rPr lang="en-GB" baseline="0" dirty="0" smtClean="0"/>
              <a:t>Introductions to each service – team building, shared what we do, activities</a:t>
            </a:r>
          </a:p>
          <a:p>
            <a:pPr marL="628650" lvl="1" indent="-171450">
              <a:buFont typeface="Arial" panose="020B0604020202020204" pitchFamily="34" charset="0"/>
              <a:buChar char="•"/>
            </a:pPr>
            <a:r>
              <a:rPr lang="en-GB" baseline="0" dirty="0" smtClean="0"/>
              <a:t>All new members of staff now have inductions</a:t>
            </a:r>
          </a:p>
          <a:p>
            <a:pPr marL="628650" lvl="1" indent="-171450">
              <a:buFont typeface="Arial" panose="020B0604020202020204" pitchFamily="34" charset="0"/>
              <a:buChar char="•"/>
            </a:pPr>
            <a:r>
              <a:rPr lang="en-GB" baseline="0" dirty="0" smtClean="0"/>
              <a:t>We also worked to genuinely tie up our services </a:t>
            </a:r>
          </a:p>
          <a:p>
            <a:pPr marL="1085850" lvl="2" indent="-171450">
              <a:buFont typeface="Arial" panose="020B0604020202020204" pitchFamily="34" charset="0"/>
              <a:buChar char="•"/>
            </a:pPr>
            <a:r>
              <a:rPr lang="en-GB" baseline="0" dirty="0" smtClean="0"/>
              <a:t>SLAs, KPIs, and Staff Charter</a:t>
            </a:r>
          </a:p>
          <a:p>
            <a:endParaRPr lang="en-GB" baseline="0" dirty="0" smtClean="0"/>
          </a:p>
        </p:txBody>
      </p:sp>
      <p:sp>
        <p:nvSpPr>
          <p:cNvPr id="4" name="Slide Number Placeholder 3"/>
          <p:cNvSpPr>
            <a:spLocks noGrp="1"/>
          </p:cNvSpPr>
          <p:nvPr>
            <p:ph type="sldNum" sz="quarter" idx="10"/>
          </p:nvPr>
        </p:nvSpPr>
        <p:spPr/>
        <p:txBody>
          <a:bodyPr/>
          <a:lstStyle/>
          <a:p>
            <a:fld id="{D080ACEF-038B-C84F-B8C5-91258E241761}" type="slidenum">
              <a:rPr lang="en-GB" smtClean="0"/>
              <a:pPr/>
              <a:t>5</a:t>
            </a:fld>
            <a:endParaRPr lang="en-GB" dirty="0"/>
          </a:p>
        </p:txBody>
      </p:sp>
    </p:spTree>
    <p:extLst>
      <p:ext uri="{BB962C8B-B14F-4D97-AF65-F5344CB8AC3E}">
        <p14:creationId xmlns:p14="http://schemas.microsoft.com/office/powerpoint/2010/main" val="3662573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smtClean="0">
                <a:latin typeface="Corbel" panose="020B0503020204020204" pitchFamily="34" charset="0"/>
              </a:rPr>
              <a:t>Carol</a:t>
            </a:r>
          </a:p>
          <a:p>
            <a:pPr marL="0" indent="0">
              <a:buFontTx/>
              <a:buNone/>
            </a:pPr>
            <a:endParaRPr lang="en-GB" b="1" baseline="0" dirty="0" smtClean="0">
              <a:latin typeface="Corbel" panose="020B0503020204020204" pitchFamily="34" charset="0"/>
            </a:endParaRPr>
          </a:p>
          <a:p>
            <a:pPr marL="0" indent="0">
              <a:buFontTx/>
              <a:buNone/>
            </a:pPr>
            <a:r>
              <a:rPr lang="en-GB" b="0" baseline="0" dirty="0" smtClean="0">
                <a:latin typeface="Corbel" panose="020B0503020204020204" pitchFamily="34" charset="0"/>
              </a:rPr>
              <a:t>Developing the team and innovating our services started with the review of the staffing models within the Customer Services umbrella. </a:t>
            </a:r>
            <a:endParaRPr lang="en-GB" b="0" dirty="0" smtClean="0">
              <a:latin typeface="Corbel" panose="020B0503020204020204" pitchFamily="34" charset="0"/>
            </a:endParaRPr>
          </a:p>
          <a:p>
            <a:pPr marL="0" indent="0">
              <a:buFont typeface="Arial" panose="020B0604020202020204" pitchFamily="34" charset="0"/>
              <a:buNone/>
            </a:pPr>
            <a:endParaRPr lang="en-US" sz="1200" kern="1200" dirty="0" smtClean="0">
              <a:solidFill>
                <a:schemeClr val="tx1"/>
              </a:solidFill>
              <a:effectLst/>
              <a:latin typeface="Corbel" panose="020B0503020204020204"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Corbel" panose="020B0503020204020204" pitchFamily="34" charset="0"/>
                <a:ea typeface="+mn-ea"/>
                <a:cs typeface="+mn-cs"/>
              </a:rPr>
              <a:t>First</a:t>
            </a:r>
            <a:r>
              <a:rPr lang="en-US" sz="1200" kern="1200" baseline="0" dirty="0" smtClean="0">
                <a:solidFill>
                  <a:schemeClr val="tx1"/>
                </a:solidFill>
                <a:effectLst/>
                <a:latin typeface="Corbel" panose="020B0503020204020204" pitchFamily="34" charset="0"/>
                <a:ea typeface="+mn-ea"/>
                <a:cs typeface="+mn-cs"/>
              </a:rPr>
              <a:t> - </a:t>
            </a:r>
            <a:r>
              <a:rPr lang="en-US" sz="1200" kern="1200" dirty="0" smtClean="0">
                <a:solidFill>
                  <a:schemeClr val="tx1"/>
                </a:solidFill>
                <a:effectLst/>
                <a:latin typeface="Corbel" panose="020B0503020204020204" pitchFamily="34" charset="0"/>
                <a:ea typeface="+mn-ea"/>
                <a:cs typeface="+mn-cs"/>
              </a:rPr>
              <a:t>weekend and evening teams roles</a:t>
            </a:r>
            <a:endParaRPr lang="en-US" sz="1200" b="1" kern="1200" dirty="0" smtClean="0">
              <a:solidFill>
                <a:srgbClr val="FF0000"/>
              </a:solidFill>
              <a:effectLst/>
              <a:latin typeface="Corbel" panose="020B0503020204020204"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Corbel" panose="020B0503020204020204" pitchFamily="34" charset="0"/>
                <a:ea typeface="+mn-ea"/>
                <a:cs typeface="+mn-cs"/>
              </a:rPr>
              <a:t>Work patterns / hours where varied across the teams with the evening teams working until one</a:t>
            </a:r>
            <a:r>
              <a:rPr lang="en-US" sz="1200" kern="1200" baseline="0" dirty="0" smtClean="0">
                <a:solidFill>
                  <a:schemeClr val="tx1"/>
                </a:solidFill>
                <a:effectLst/>
                <a:latin typeface="Corbel" panose="020B0503020204020204" pitchFamily="34" charset="0"/>
                <a:ea typeface="+mn-ea"/>
                <a:cs typeface="+mn-cs"/>
              </a:rPr>
              <a:t> fifteen in the morning, f</a:t>
            </a:r>
            <a:r>
              <a:rPr lang="en-US" sz="1200" kern="1200" dirty="0" smtClean="0">
                <a:solidFill>
                  <a:schemeClr val="tx1"/>
                </a:solidFill>
                <a:effectLst/>
                <a:latin typeface="Corbel" panose="020B0503020204020204" pitchFamily="34" charset="0"/>
                <a:ea typeface="+mn-ea"/>
                <a:cs typeface="+mn-cs"/>
              </a:rPr>
              <a:t>our days a week</a:t>
            </a:r>
          </a:p>
          <a:p>
            <a:pPr marL="628650" lvl="1" indent="-171450">
              <a:buFont typeface="Arial" panose="020B0604020202020204" pitchFamily="34" charset="0"/>
              <a:buChar char="•"/>
            </a:pPr>
            <a:r>
              <a:rPr lang="en-US" sz="1200" kern="1200" dirty="0" smtClean="0">
                <a:solidFill>
                  <a:schemeClr val="tx1"/>
                </a:solidFill>
                <a:effectLst/>
                <a:latin typeface="Corbel" panose="020B0503020204020204" pitchFamily="34" charset="0"/>
                <a:ea typeface="+mn-ea"/>
                <a:cs typeface="+mn-cs"/>
              </a:rPr>
              <a:t>Harmonize the roles in order to deliver a consistent service delivery to library users</a:t>
            </a:r>
          </a:p>
          <a:p>
            <a:pPr marL="628650" lvl="1" indent="-171450">
              <a:buFont typeface="Arial" panose="020B0604020202020204" pitchFamily="34" charset="0"/>
              <a:buChar char="•"/>
            </a:pPr>
            <a:r>
              <a:rPr lang="en-US" sz="1200" kern="1200" dirty="0" smtClean="0">
                <a:solidFill>
                  <a:schemeClr val="tx1"/>
                </a:solidFill>
                <a:effectLst/>
                <a:latin typeface="Corbel" panose="020B0503020204020204" pitchFamily="34" charset="0"/>
                <a:ea typeface="+mn-ea"/>
                <a:cs typeface="+mn-cs"/>
              </a:rPr>
              <a:t>One library also enabled me to reduce the number of staff within these teams and the very late working hours no longer existed</a:t>
            </a:r>
          </a:p>
          <a:p>
            <a:pPr marL="628650" lvl="1" indent="-171450">
              <a:buFont typeface="Arial" panose="020B0604020202020204" pitchFamily="34" charset="0"/>
              <a:buChar char="•"/>
            </a:pPr>
            <a:r>
              <a:rPr lang="en-US" sz="1200" kern="1200" dirty="0" smtClean="0">
                <a:solidFill>
                  <a:schemeClr val="tx1"/>
                </a:solidFill>
                <a:effectLst/>
                <a:latin typeface="Corbel" panose="020B0503020204020204" pitchFamily="34" charset="0"/>
                <a:ea typeface="+mn-ea"/>
                <a:cs typeface="+mn-cs"/>
              </a:rPr>
              <a:t>Teams are more productive working 6-hour shifts and engaged in project work, alongside their daily activities </a:t>
            </a:r>
            <a:endParaRPr lang="en-GB" sz="1200" kern="1200" dirty="0" smtClean="0">
              <a:solidFill>
                <a:schemeClr val="tx1"/>
              </a:solidFill>
              <a:effectLst/>
              <a:latin typeface="Corbel" panose="020B0503020204020204" pitchFamily="34" charset="0"/>
              <a:ea typeface="+mn-ea"/>
              <a:cs typeface="+mn-cs"/>
            </a:endParaRPr>
          </a:p>
          <a:p>
            <a:pPr marL="0" indent="0">
              <a:buFont typeface="Arial" panose="020B0604020202020204" pitchFamily="34" charset="0"/>
              <a:buNone/>
            </a:pPr>
            <a:r>
              <a:rPr lang="en-US" sz="1200" kern="1200" dirty="0" smtClean="0">
                <a:solidFill>
                  <a:schemeClr val="tx1"/>
                </a:solidFill>
                <a:effectLst/>
                <a:latin typeface="Corbel" panose="020B0503020204020204" pitchFamily="34" charset="0"/>
                <a:ea typeface="+mn-ea"/>
                <a:cs typeface="+mn-cs"/>
              </a:rPr>
              <a:t> </a:t>
            </a:r>
            <a:r>
              <a:rPr lang="en-US" sz="1200" b="1" kern="1200" dirty="0" smtClean="0">
                <a:solidFill>
                  <a:schemeClr val="tx1"/>
                </a:solidFill>
                <a:effectLst/>
                <a:latin typeface="Corbel" panose="020B0503020204020204" pitchFamily="34" charset="0"/>
                <a:ea typeface="+mn-ea"/>
                <a:cs typeface="+mn-cs"/>
              </a:rPr>
              <a:t> </a:t>
            </a:r>
            <a:endParaRPr lang="en-US" sz="1200" b="0" kern="1200" dirty="0" smtClean="0">
              <a:solidFill>
                <a:schemeClr val="tx1"/>
              </a:solidFill>
              <a:effectLst/>
              <a:latin typeface="Corbel" panose="020B0503020204020204" pitchFamily="34" charset="0"/>
              <a:ea typeface="+mn-ea"/>
              <a:cs typeface="+mn-cs"/>
            </a:endParaRPr>
          </a:p>
          <a:p>
            <a:pPr marL="0" indent="0">
              <a:buFont typeface="Arial" panose="020B0604020202020204" pitchFamily="34" charset="0"/>
              <a:buNone/>
            </a:pPr>
            <a:r>
              <a:rPr lang="en-GB" sz="1200" b="0" kern="1200" dirty="0" smtClean="0">
                <a:solidFill>
                  <a:schemeClr val="tx1"/>
                </a:solidFill>
                <a:effectLst/>
                <a:latin typeface="Corbel" panose="020B0503020204020204" pitchFamily="34" charset="0"/>
                <a:ea typeface="+mn-ea"/>
                <a:cs typeface="+mn-cs"/>
              </a:rPr>
              <a:t>Review of Core Customer Services team </a:t>
            </a:r>
          </a:p>
          <a:p>
            <a:pPr marL="0" indent="0">
              <a:buFont typeface="Arial" panose="020B0604020202020204" pitchFamily="34" charset="0"/>
              <a:buNone/>
            </a:pPr>
            <a:endParaRPr lang="en-GB" sz="1200" kern="1200" dirty="0" smtClean="0">
              <a:solidFill>
                <a:schemeClr val="tx1"/>
              </a:solidFill>
              <a:effectLst/>
              <a:latin typeface="Corbel" panose="020B0503020204020204"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Corbel" panose="020B0503020204020204" pitchFamily="34" charset="0"/>
                <a:ea typeface="+mn-ea"/>
                <a:cs typeface="+mn-cs"/>
              </a:rPr>
              <a:t>Contrary to the trends, Royal</a:t>
            </a:r>
            <a:r>
              <a:rPr lang="en-US" sz="1200" kern="1200" baseline="0" dirty="0" smtClean="0">
                <a:solidFill>
                  <a:schemeClr val="tx1"/>
                </a:solidFill>
                <a:effectLst/>
                <a:latin typeface="Corbel" panose="020B0503020204020204" pitchFamily="34" charset="0"/>
                <a:ea typeface="+mn-ea"/>
                <a:cs typeface="+mn-cs"/>
              </a:rPr>
              <a:t> Holloway moved </a:t>
            </a:r>
            <a:r>
              <a:rPr lang="en-US" sz="1200" kern="1200" dirty="0" smtClean="0">
                <a:solidFill>
                  <a:schemeClr val="tx1"/>
                </a:solidFill>
                <a:effectLst/>
                <a:latin typeface="Corbel" panose="020B0503020204020204" pitchFamily="34" charset="0"/>
                <a:ea typeface="+mn-ea"/>
                <a:cs typeface="+mn-cs"/>
              </a:rPr>
              <a:t>away from a dual frontline team by creating a dedicated customer services team</a:t>
            </a:r>
            <a:r>
              <a:rPr lang="en-US" sz="1200" kern="1200" baseline="0" dirty="0" smtClean="0">
                <a:solidFill>
                  <a:schemeClr val="tx1"/>
                </a:solidFill>
                <a:effectLst/>
                <a:latin typeface="Corbel" panose="020B0503020204020204" pitchFamily="34" charset="0"/>
                <a:ea typeface="+mn-ea"/>
                <a:cs typeface="+mn-cs"/>
              </a:rPr>
              <a:t> </a:t>
            </a:r>
            <a:r>
              <a:rPr lang="en-US" sz="1200" kern="1200" dirty="0" smtClean="0">
                <a:solidFill>
                  <a:schemeClr val="tx1"/>
                </a:solidFill>
                <a:effectLst/>
                <a:latin typeface="Corbel" panose="020B0503020204020204" pitchFamily="34" charset="0"/>
                <a:ea typeface="+mn-ea"/>
                <a:cs typeface="+mn-cs"/>
              </a:rPr>
              <a:t>who are more focused and dedicated to deliver an</a:t>
            </a:r>
            <a:r>
              <a:rPr lang="en-US" sz="1200" kern="1200" baseline="0" dirty="0" smtClean="0">
                <a:solidFill>
                  <a:schemeClr val="tx1"/>
                </a:solidFill>
                <a:effectLst/>
                <a:latin typeface="Corbel" panose="020B0503020204020204" pitchFamily="34" charset="0"/>
                <a:ea typeface="+mn-ea"/>
                <a:cs typeface="+mn-cs"/>
              </a:rPr>
              <a:t> excellent </a:t>
            </a:r>
            <a:r>
              <a:rPr lang="en-US" sz="1200" kern="1200" dirty="0" smtClean="0">
                <a:solidFill>
                  <a:schemeClr val="tx1"/>
                </a:solidFill>
                <a:effectLst/>
                <a:latin typeface="Corbel" panose="020B0503020204020204" pitchFamily="34" charset="0"/>
                <a:ea typeface="+mn-ea"/>
                <a:cs typeface="+mn-cs"/>
              </a:rPr>
              <a:t>front line service</a:t>
            </a:r>
          </a:p>
          <a:p>
            <a:pPr marL="628650" lvl="1" indent="-171450">
              <a:buFont typeface="Arial" panose="020B0604020202020204" pitchFamily="34" charset="0"/>
              <a:buChar char="•"/>
            </a:pPr>
            <a:r>
              <a:rPr lang="en-US" sz="1200" kern="1200" dirty="0" smtClean="0">
                <a:solidFill>
                  <a:schemeClr val="tx1"/>
                </a:solidFill>
                <a:effectLst/>
                <a:latin typeface="Corbel" panose="020B0503020204020204" pitchFamily="34" charset="0"/>
                <a:ea typeface="+mn-ea"/>
                <a:cs typeface="+mn-cs"/>
              </a:rPr>
              <a:t>A</a:t>
            </a:r>
            <a:r>
              <a:rPr lang="en-US" sz="1200" kern="1200" baseline="0" dirty="0" smtClean="0">
                <a:solidFill>
                  <a:schemeClr val="tx1"/>
                </a:solidFill>
                <a:effectLst/>
                <a:latin typeface="Corbel" panose="020B0503020204020204" pitchFamily="34" charset="0"/>
                <a:ea typeface="+mn-ea"/>
                <a:cs typeface="+mn-cs"/>
              </a:rPr>
              <a:t> </a:t>
            </a:r>
            <a:r>
              <a:rPr lang="en-US" sz="1200" kern="1200" dirty="0" smtClean="0">
                <a:solidFill>
                  <a:schemeClr val="tx1"/>
                </a:solidFill>
                <a:effectLst/>
                <a:latin typeface="Corbel" panose="020B0503020204020204" pitchFamily="34" charset="0"/>
                <a:ea typeface="+mn-ea"/>
                <a:cs typeface="+mn-cs"/>
              </a:rPr>
              <a:t>new staffing model was formed</a:t>
            </a:r>
            <a:r>
              <a:rPr lang="en-US" sz="1200" kern="1200" baseline="0" dirty="0" smtClean="0">
                <a:solidFill>
                  <a:schemeClr val="tx1"/>
                </a:solidFill>
                <a:effectLst/>
                <a:latin typeface="Corbel" panose="020B0503020204020204" pitchFamily="34" charset="0"/>
                <a:ea typeface="+mn-ea"/>
                <a:cs typeface="+mn-cs"/>
              </a:rPr>
              <a:t> from the</a:t>
            </a:r>
            <a:r>
              <a:rPr lang="en-US" sz="1200" kern="1200" dirty="0" smtClean="0">
                <a:solidFill>
                  <a:schemeClr val="tx1"/>
                </a:solidFill>
                <a:effectLst/>
                <a:latin typeface="Corbel" panose="020B0503020204020204" pitchFamily="34" charset="0"/>
                <a:ea typeface="+mn-ea"/>
                <a:cs typeface="+mn-cs"/>
              </a:rPr>
              <a:t> existing team </a:t>
            </a:r>
          </a:p>
          <a:p>
            <a:pPr marL="628650" lvl="1" indent="-171450">
              <a:buFont typeface="Arial" panose="020B0604020202020204" pitchFamily="34" charset="0"/>
              <a:buChar char="•"/>
            </a:pPr>
            <a:r>
              <a:rPr lang="en-US" sz="1200" kern="1200" baseline="0" dirty="0" smtClean="0">
                <a:solidFill>
                  <a:schemeClr val="tx1"/>
                </a:solidFill>
                <a:effectLst/>
                <a:latin typeface="Corbel" panose="020B0503020204020204" pitchFamily="34" charset="0"/>
                <a:ea typeface="+mn-ea"/>
                <a:cs typeface="+mn-cs"/>
              </a:rPr>
              <a:t>Additional  </a:t>
            </a:r>
            <a:r>
              <a:rPr lang="en-US" sz="1200" kern="1200" dirty="0" smtClean="0">
                <a:solidFill>
                  <a:schemeClr val="tx1"/>
                </a:solidFill>
                <a:effectLst/>
                <a:latin typeface="Corbel" panose="020B0503020204020204" pitchFamily="34" charset="0"/>
                <a:ea typeface="+mn-ea"/>
                <a:cs typeface="+mn-cs"/>
              </a:rPr>
              <a:t>3 full</a:t>
            </a:r>
            <a:r>
              <a:rPr lang="en-US" sz="1200" kern="1200" baseline="0" dirty="0" smtClean="0">
                <a:solidFill>
                  <a:schemeClr val="tx1"/>
                </a:solidFill>
                <a:effectLst/>
                <a:latin typeface="Corbel" panose="020B0503020204020204" pitchFamily="34" charset="0"/>
                <a:ea typeface="+mn-ea"/>
                <a:cs typeface="+mn-cs"/>
              </a:rPr>
              <a:t> time staff </a:t>
            </a:r>
            <a:r>
              <a:rPr lang="en-US" sz="1200" kern="1200" dirty="0" smtClean="0">
                <a:solidFill>
                  <a:schemeClr val="tx1"/>
                </a:solidFill>
                <a:effectLst/>
                <a:latin typeface="Corbel" panose="020B0503020204020204" pitchFamily="34" charset="0"/>
                <a:ea typeface="+mn-ea"/>
                <a:cs typeface="+mn-cs"/>
              </a:rPr>
              <a:t>were employed to make up the loss of colleagues from other teams</a:t>
            </a:r>
          </a:p>
          <a:p>
            <a:pPr marL="628650" lvl="1" indent="-171450">
              <a:buFont typeface="Arial" panose="020B0604020202020204" pitchFamily="34" charset="0"/>
              <a:buChar char="•"/>
            </a:pPr>
            <a:r>
              <a:rPr lang="en-US" sz="1200" b="0" kern="1200" dirty="0" smtClean="0">
                <a:solidFill>
                  <a:schemeClr val="tx1"/>
                </a:solidFill>
                <a:effectLst/>
                <a:latin typeface="Corbel" panose="020B0503020204020204" pitchFamily="34" charset="0"/>
                <a:ea typeface="+mn-ea"/>
                <a:cs typeface="+mn-cs"/>
              </a:rPr>
              <a:t>Throughout</a:t>
            </a:r>
            <a:r>
              <a:rPr lang="en-US" sz="1200" b="0" kern="1200" baseline="0" dirty="0" smtClean="0">
                <a:solidFill>
                  <a:schemeClr val="tx1"/>
                </a:solidFill>
                <a:effectLst/>
                <a:latin typeface="Corbel" panose="020B0503020204020204" pitchFamily="34" charset="0"/>
                <a:ea typeface="+mn-ea"/>
                <a:cs typeface="+mn-cs"/>
              </a:rPr>
              <a:t> </a:t>
            </a:r>
            <a:r>
              <a:rPr lang="en-US" sz="1200" b="0" kern="1200" dirty="0" smtClean="0">
                <a:solidFill>
                  <a:srgbClr val="FF0000"/>
                </a:solidFill>
                <a:effectLst/>
                <a:latin typeface="Corbel" panose="020B0503020204020204" pitchFamily="34" charset="0"/>
                <a:ea typeface="+mn-ea"/>
                <a:cs typeface="+mn-cs"/>
              </a:rPr>
              <a:t>the year, and to help staff through the changes process, staff attended various training events</a:t>
            </a:r>
          </a:p>
          <a:p>
            <a:pPr marL="628650" lvl="1" indent="-171450">
              <a:buFont typeface="Arial" panose="020B0604020202020204" pitchFamily="34" charset="0"/>
              <a:buChar char="•"/>
            </a:pPr>
            <a:r>
              <a:rPr lang="en-US" sz="1200" b="0" kern="1200" dirty="0" smtClean="0">
                <a:solidFill>
                  <a:srgbClr val="FF0000"/>
                </a:solidFill>
                <a:effectLst/>
                <a:latin typeface="Corbel" panose="020B0503020204020204" pitchFamily="34" charset="0"/>
                <a:ea typeface="+mn-ea"/>
                <a:cs typeface="+mn-cs"/>
              </a:rPr>
              <a:t>Regular staff updates,</a:t>
            </a:r>
            <a:r>
              <a:rPr lang="en-US" sz="1200" b="0" kern="1200" baseline="0" dirty="0" smtClean="0">
                <a:solidFill>
                  <a:srgbClr val="FF0000"/>
                </a:solidFill>
                <a:effectLst/>
                <a:latin typeface="Corbel" panose="020B0503020204020204" pitchFamily="34" charset="0"/>
                <a:ea typeface="+mn-ea"/>
                <a:cs typeface="+mn-cs"/>
              </a:rPr>
              <a:t> </a:t>
            </a:r>
            <a:r>
              <a:rPr lang="en-US" sz="1200" b="0" kern="1200" dirty="0" smtClean="0">
                <a:solidFill>
                  <a:srgbClr val="FF0000"/>
                </a:solidFill>
                <a:effectLst/>
                <a:latin typeface="Corbel" panose="020B0503020204020204" pitchFamily="34" charset="0"/>
                <a:ea typeface="+mn-ea"/>
                <a:cs typeface="+mn-cs"/>
              </a:rPr>
              <a:t>working groups and input to looking at our ideal vision of excellent customer services. </a:t>
            </a:r>
          </a:p>
          <a:p>
            <a:endParaRPr lang="en-US" sz="1200" kern="1200" dirty="0" smtClean="0">
              <a:solidFill>
                <a:schemeClr val="tx1"/>
              </a:solidFill>
              <a:effectLst/>
              <a:latin typeface="Corbel" panose="020B0503020204020204" pitchFamily="34" charset="0"/>
              <a:ea typeface="+mn-ea"/>
              <a:cs typeface="+mn-cs"/>
            </a:endParaRPr>
          </a:p>
          <a:p>
            <a:endParaRPr lang="en-GB" sz="1200" kern="1200" dirty="0" smtClean="0">
              <a:solidFill>
                <a:schemeClr val="tx1"/>
              </a:solidFill>
              <a:effectLst/>
              <a:latin typeface="Corbel" panose="020B0503020204020204" pitchFamily="34" charset="0"/>
              <a:ea typeface="+mn-ea"/>
              <a:cs typeface="+mn-cs"/>
            </a:endParaRPr>
          </a:p>
          <a:p>
            <a:endParaRPr lang="en-GB" sz="1200" kern="1200" dirty="0" smtClean="0">
              <a:solidFill>
                <a:schemeClr val="tx1"/>
              </a:solidFill>
              <a:effectLst/>
              <a:latin typeface="Corbel" panose="020B0503020204020204" pitchFamily="34" charset="0"/>
              <a:ea typeface="+mn-ea"/>
              <a:cs typeface="+mn-cs"/>
            </a:endParaRPr>
          </a:p>
          <a:p>
            <a:endParaRPr lang="en-GB" sz="1200" kern="1200" dirty="0" smtClean="0">
              <a:solidFill>
                <a:schemeClr val="tx1"/>
              </a:solidFill>
              <a:effectLst/>
              <a:latin typeface="Corbel" panose="020B0503020204020204" pitchFamily="34" charset="0"/>
              <a:ea typeface="+mn-ea"/>
              <a:cs typeface="+mn-cs"/>
            </a:endParaRPr>
          </a:p>
          <a:p>
            <a:endParaRPr lang="en-GB" sz="1200" kern="1200" dirty="0" smtClean="0">
              <a:solidFill>
                <a:schemeClr val="tx1"/>
              </a:solidFill>
              <a:effectLst/>
              <a:latin typeface="Corbel" panose="020B0503020204020204"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6</a:t>
            </a:fld>
            <a:endParaRPr lang="en-GB" dirty="0"/>
          </a:p>
        </p:txBody>
      </p:sp>
    </p:spTree>
    <p:extLst>
      <p:ext uri="{BB962C8B-B14F-4D97-AF65-F5344CB8AC3E}">
        <p14:creationId xmlns:p14="http://schemas.microsoft.com/office/powerpoint/2010/main" val="258602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Amy</a:t>
            </a:r>
          </a:p>
          <a:p>
            <a:endParaRPr lang="en-GB" baseline="0" dirty="0" smtClean="0"/>
          </a:p>
          <a:p>
            <a:r>
              <a:rPr lang="en-GB" dirty="0" smtClean="0"/>
              <a:t>While the processes before the move were mostly focused around understanding the user expectations, during the move it was much more about</a:t>
            </a:r>
            <a:r>
              <a:rPr lang="en-GB" baseline="0" dirty="0" smtClean="0"/>
              <a:t> attempting to</a:t>
            </a:r>
            <a:r>
              <a:rPr lang="en-GB" dirty="0" smtClean="0"/>
              <a:t> meet and managing these expectations.</a:t>
            </a:r>
            <a:endParaRPr lang="en-GB" dirty="0"/>
          </a:p>
        </p:txBody>
      </p:sp>
      <p:sp>
        <p:nvSpPr>
          <p:cNvPr id="4" name="Slide Number Placeholder 3"/>
          <p:cNvSpPr>
            <a:spLocks noGrp="1"/>
          </p:cNvSpPr>
          <p:nvPr>
            <p:ph type="sldNum" sz="quarter" idx="10"/>
          </p:nvPr>
        </p:nvSpPr>
        <p:spPr/>
        <p:txBody>
          <a:bodyPr/>
          <a:lstStyle/>
          <a:p>
            <a:fld id="{D080ACEF-038B-C84F-B8C5-91258E241761}" type="slidenum">
              <a:rPr lang="en-GB" smtClean="0"/>
              <a:pPr/>
              <a:t>7</a:t>
            </a:fld>
            <a:endParaRPr lang="en-GB" dirty="0"/>
          </a:p>
        </p:txBody>
      </p:sp>
    </p:spTree>
    <p:extLst>
      <p:ext uri="{BB962C8B-B14F-4D97-AF65-F5344CB8AC3E}">
        <p14:creationId xmlns:p14="http://schemas.microsoft.com/office/powerpoint/2010/main" val="2400575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smtClean="0"/>
              <a:t>Amy</a:t>
            </a:r>
          </a:p>
          <a:p>
            <a:pPr marL="0" indent="0">
              <a:buFontTx/>
              <a:buNone/>
            </a:pPr>
            <a:endParaRPr lang="en-GB" dirty="0" smtClean="0"/>
          </a:p>
          <a:p>
            <a:pPr marL="171450" indent="-171450">
              <a:buFont typeface="Arial" panose="020B0604020202020204" pitchFamily="34" charset="0"/>
              <a:buChar char="•"/>
            </a:pPr>
            <a:r>
              <a:rPr lang="en-GB" dirty="0" smtClean="0"/>
              <a:t>Knew</a:t>
            </a:r>
            <a:r>
              <a:rPr lang="en-GB" baseline="0" dirty="0" smtClean="0"/>
              <a:t> that we wouldn’t be able to offer same service if there wasn’t a move</a:t>
            </a:r>
          </a:p>
          <a:p>
            <a:pPr marL="1085850" lvl="2" indent="-171450">
              <a:buFont typeface="Arial" panose="020B0604020202020204" pitchFamily="34" charset="0"/>
              <a:buChar char="•"/>
            </a:pPr>
            <a:r>
              <a:rPr lang="en-GB" baseline="0" dirty="0" smtClean="0"/>
              <a:t>Lots of fear around not having access to books</a:t>
            </a:r>
          </a:p>
          <a:p>
            <a:pPr marL="1085850" lvl="2" indent="-171450">
              <a:buFont typeface="Arial" panose="020B0604020202020204" pitchFamily="34" charset="0"/>
              <a:buChar char="•"/>
            </a:pPr>
            <a:r>
              <a:rPr lang="en-GB" baseline="0" dirty="0" smtClean="0"/>
              <a:t>PGR and PGT feeling at a disadvantage</a:t>
            </a:r>
          </a:p>
          <a:p>
            <a:pPr marL="1085850" lvl="2" indent="-171450">
              <a:buFont typeface="Arial" panose="020B0604020202020204" pitchFamily="34" charset="0"/>
              <a:buChar char="•"/>
            </a:pPr>
            <a:r>
              <a:rPr lang="en-GB" baseline="0" dirty="0" smtClean="0"/>
              <a:t>Wanted to work to manage expectations and change habits yes (as we couldn’t offer the same), but really we were focusing most on attempting to exceed these expectations with an alternative service. Aiming for the sky and if we fell short it was still a good shot!</a:t>
            </a:r>
          </a:p>
          <a:p>
            <a:pPr marL="628650" lvl="1" indent="-171450">
              <a:buFont typeface="Arial" panose="020B0604020202020204" pitchFamily="34" charset="0"/>
              <a:buChar char="•"/>
            </a:pPr>
            <a:r>
              <a:rPr lang="en-GB" dirty="0" smtClean="0"/>
              <a:t>First</a:t>
            </a:r>
            <a:r>
              <a:rPr lang="en-GB" baseline="0" dirty="0" smtClean="0"/>
              <a:t> step, offering services to mitigate some of the issues that would arise</a:t>
            </a:r>
          </a:p>
          <a:p>
            <a:pPr marL="1085850" lvl="2" indent="-171450">
              <a:buFont typeface="Arial" panose="020B0604020202020204" pitchFamily="34" charset="0"/>
              <a:buChar char="•"/>
            </a:pPr>
            <a:r>
              <a:rPr lang="en-GB" baseline="0" dirty="0" smtClean="0"/>
              <a:t>Longer loan lengths</a:t>
            </a:r>
          </a:p>
          <a:p>
            <a:pPr marL="1085850" lvl="2" indent="-171450">
              <a:buFont typeface="Arial" panose="020B0604020202020204" pitchFamily="34" charset="0"/>
              <a:buChar char="•"/>
            </a:pPr>
            <a:r>
              <a:rPr lang="en-GB" baseline="0" dirty="0" smtClean="0"/>
              <a:t>Higher loan limit</a:t>
            </a:r>
          </a:p>
          <a:p>
            <a:pPr marL="1085850" lvl="2" indent="-171450">
              <a:buFont typeface="Arial" panose="020B0604020202020204" pitchFamily="34" charset="0"/>
              <a:buChar char="•"/>
            </a:pPr>
            <a:r>
              <a:rPr lang="en-GB" baseline="0" dirty="0" smtClean="0"/>
              <a:t>Additional study spaces</a:t>
            </a:r>
          </a:p>
          <a:p>
            <a:pPr marL="1085850" lvl="2" indent="-171450">
              <a:buFont typeface="Arial" panose="020B0604020202020204" pitchFamily="34" charset="0"/>
              <a:buChar char="•"/>
            </a:pPr>
            <a:r>
              <a:rPr lang="en-GB" baseline="0" dirty="0" smtClean="0"/>
              <a:t>Fetching service</a:t>
            </a:r>
          </a:p>
          <a:p>
            <a:pPr marL="628650" lvl="1" indent="-171450">
              <a:buFont typeface="Arial" panose="020B0604020202020204" pitchFamily="34" charset="0"/>
              <a:buChar char="•"/>
            </a:pPr>
            <a:r>
              <a:rPr lang="en-GB" baseline="0" dirty="0" smtClean="0"/>
              <a:t>Part of this was managing expectations around these new services to make them work</a:t>
            </a:r>
          </a:p>
          <a:p>
            <a:pPr marL="1085850" lvl="2" indent="-171450">
              <a:buFont typeface="Arial" panose="020B0604020202020204" pitchFamily="34" charset="0"/>
              <a:buChar char="•"/>
            </a:pPr>
            <a:r>
              <a:rPr lang="en-GB" baseline="0" dirty="0" smtClean="0"/>
              <a:t>Going to staff and student meetings and events</a:t>
            </a:r>
          </a:p>
          <a:p>
            <a:pPr marL="1085850" lvl="2" indent="-171450">
              <a:buFont typeface="Arial" panose="020B0604020202020204" pitchFamily="34" charset="0"/>
              <a:buChar char="•"/>
            </a:pPr>
            <a:r>
              <a:rPr lang="en-GB" baseline="0" dirty="0" smtClean="0"/>
              <a:t>Twitter/ social media</a:t>
            </a:r>
          </a:p>
          <a:p>
            <a:pPr marL="1085850" lvl="2" indent="-171450">
              <a:buFont typeface="Arial" panose="020B0604020202020204" pitchFamily="34" charset="0"/>
              <a:buChar char="•"/>
            </a:pPr>
            <a:r>
              <a:rPr lang="en-GB" baseline="0" dirty="0" smtClean="0"/>
              <a:t>Posters</a:t>
            </a:r>
          </a:p>
          <a:p>
            <a:pPr marL="628650" lvl="1" indent="-171450">
              <a:buFont typeface="Arial" panose="020B0604020202020204" pitchFamily="34" charset="0"/>
              <a:buChar char="•"/>
            </a:pPr>
            <a:r>
              <a:rPr lang="en-GB" baseline="0" dirty="0" smtClean="0"/>
              <a:t>It is arguable that expectations were low</a:t>
            </a:r>
          </a:p>
          <a:p>
            <a:pPr marL="1085850" lvl="2" indent="-171450">
              <a:buFont typeface="Arial" panose="020B0604020202020204" pitchFamily="34" charset="0"/>
              <a:buChar char="•"/>
            </a:pPr>
            <a:r>
              <a:rPr lang="en-GB" baseline="0" dirty="0" smtClean="0"/>
              <a:t>Think we achieved in exceeding these expectations </a:t>
            </a:r>
          </a:p>
          <a:p>
            <a:pPr marL="1543050" lvl="3" indent="-171450">
              <a:buFont typeface="Arial" panose="020B0604020202020204" pitchFamily="34" charset="0"/>
              <a:buChar char="•"/>
            </a:pPr>
            <a:r>
              <a:rPr lang="en-GB" baseline="0" dirty="0" smtClean="0"/>
              <a:t>Thought wouldn’t have access to books/ study spaces but we went extra mile</a:t>
            </a:r>
          </a:p>
          <a:p>
            <a:pPr marL="1543050" lvl="3" indent="-171450">
              <a:buFont typeface="Arial" panose="020B0604020202020204" pitchFamily="34" charset="0"/>
              <a:buChar char="•"/>
            </a:pPr>
            <a:r>
              <a:rPr lang="en-GB" baseline="0" dirty="0" smtClean="0"/>
              <a:t>Fetched over 800 items during a 4 week period on active building site</a:t>
            </a:r>
          </a:p>
          <a:p>
            <a:pPr marL="2000250" lvl="4" indent="-171450">
              <a:buFont typeface="Arial" panose="020B0604020202020204" pitchFamily="34" charset="0"/>
              <a:buChar char="•"/>
            </a:pPr>
            <a:r>
              <a:rPr lang="en-GB" baseline="0" dirty="0" smtClean="0"/>
              <a:t>Geared up, staffing logistics, fetching logistics, safety of our staff, negotiating with builders</a:t>
            </a:r>
          </a:p>
          <a:p>
            <a:pPr marL="2457450" lvl="5" indent="-171450">
              <a:buFont typeface="Arial" panose="020B0604020202020204" pitchFamily="34" charset="0"/>
              <a:buChar char="•"/>
            </a:pPr>
            <a:r>
              <a:rPr lang="en-GB" baseline="0" dirty="0" smtClean="0"/>
              <a:t>Still we ran twice daily service, went over additional times for urgent requests and despite not always finding what they needed, users were genuinely grateful (verbal feedback)</a:t>
            </a:r>
          </a:p>
          <a:p>
            <a:pPr marL="0" lvl="0" indent="0">
              <a:buFont typeface="Arial" panose="020B0604020202020204"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D080ACEF-038B-C84F-B8C5-91258E241761}" type="slidenum">
              <a:rPr lang="en-GB" smtClean="0"/>
              <a:pPr/>
              <a:t>8</a:t>
            </a:fld>
            <a:endParaRPr lang="en-GB" dirty="0"/>
          </a:p>
        </p:txBody>
      </p:sp>
    </p:spTree>
    <p:extLst>
      <p:ext uri="{BB962C8B-B14F-4D97-AF65-F5344CB8AC3E}">
        <p14:creationId xmlns:p14="http://schemas.microsoft.com/office/powerpoint/2010/main" val="2228345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GB" dirty="0" smtClean="0">
                <a:latin typeface="Corbel" panose="020B0503020204020204" pitchFamily="34" charset="0"/>
              </a:rPr>
              <a:t>Carol </a:t>
            </a:r>
          </a:p>
          <a:p>
            <a:pPr marL="0" lvl="0" indent="0">
              <a:buFontTx/>
              <a:buNone/>
            </a:pPr>
            <a:endParaRPr lang="en-GB" dirty="0" smtClean="0">
              <a:latin typeface="Corbel" panose="020B0503020204020204" pitchFamily="34" charset="0"/>
            </a:endParaRPr>
          </a:p>
          <a:p>
            <a:pPr marL="0" lvl="0" indent="0">
              <a:buFontTx/>
              <a:buNone/>
            </a:pPr>
            <a:r>
              <a:rPr lang="en-GB" dirty="0" smtClean="0">
                <a:latin typeface="Corbel" panose="020B0503020204020204" pitchFamily="34" charset="0"/>
              </a:rPr>
              <a:t>A</a:t>
            </a:r>
            <a:r>
              <a:rPr lang="en-GB" baseline="0" dirty="0" smtClean="0">
                <a:latin typeface="Corbel" panose="020B0503020204020204" pitchFamily="34" charset="0"/>
              </a:rPr>
              <a:t> huge part of making these services work, and managing user expectations throughout the move was having a really strong communication process</a:t>
            </a:r>
          </a:p>
          <a:p>
            <a:pPr marL="0" lvl="0" indent="0">
              <a:buFontTx/>
              <a:buNone/>
            </a:pPr>
            <a:endParaRPr lang="en-GB" dirty="0" smtClean="0">
              <a:latin typeface="Corbel" panose="020B0503020204020204" pitchFamily="34" charset="0"/>
            </a:endParaRPr>
          </a:p>
          <a:p>
            <a:pPr marL="171450" lvl="0" indent="-171450">
              <a:buFont typeface="Arial" panose="020B0604020202020204" pitchFamily="34" charset="0"/>
              <a:buChar char="•"/>
            </a:pPr>
            <a:r>
              <a:rPr lang="en-GB" dirty="0" smtClean="0">
                <a:latin typeface="Corbel" panose="020B0503020204020204" pitchFamily="34" charset="0"/>
              </a:rPr>
              <a:t>One</a:t>
            </a:r>
            <a:r>
              <a:rPr lang="en-GB" baseline="0" dirty="0" smtClean="0">
                <a:latin typeface="Corbel" panose="020B0503020204020204" pitchFamily="34" charset="0"/>
              </a:rPr>
              <a:t> of the things that made the process so successful was having a dedicated communication person in the Library  </a:t>
            </a:r>
          </a:p>
          <a:p>
            <a:pPr marL="628650" lvl="1" indent="-171450">
              <a:buFont typeface="Arial" panose="020B0604020202020204" pitchFamily="34" charset="0"/>
              <a:buChar char="•"/>
            </a:pPr>
            <a:r>
              <a:rPr lang="en-GB" baseline="0" dirty="0" smtClean="0">
                <a:latin typeface="Corbel" panose="020B0503020204020204" pitchFamily="34" charset="0"/>
              </a:rPr>
              <a:t>Lots of stakeholders, high profile building, frequent changes in dates and information</a:t>
            </a:r>
          </a:p>
          <a:p>
            <a:pPr marL="1085850" lvl="2" indent="-171450">
              <a:buFont typeface="Arial" panose="020B0604020202020204" pitchFamily="34" charset="0"/>
              <a:buChar char="•"/>
            </a:pPr>
            <a:r>
              <a:rPr lang="en-GB" baseline="0" dirty="0" smtClean="0">
                <a:latin typeface="Corbel" panose="020B0503020204020204" pitchFamily="34" charset="0"/>
              </a:rPr>
              <a:t>Having dedicated communications person meant changes were kept on top of, communicated through one person so information wasn’t lost</a:t>
            </a:r>
          </a:p>
          <a:p>
            <a:pPr marL="1085850" lvl="2" indent="-171450">
              <a:buFont typeface="Arial" panose="020B0604020202020204" pitchFamily="34" charset="0"/>
              <a:buChar char="•"/>
            </a:pPr>
            <a:endParaRPr lang="en-GB" baseline="0" dirty="0" smtClean="0">
              <a:latin typeface="Corbel" panose="020B0503020204020204" pitchFamily="34" charset="0"/>
            </a:endParaRPr>
          </a:p>
          <a:p>
            <a:pPr marL="171450" lvl="0" indent="-171450">
              <a:buFont typeface="Arial" panose="020B0604020202020204" pitchFamily="34" charset="0"/>
              <a:buChar char="•"/>
            </a:pPr>
            <a:r>
              <a:rPr lang="en-GB" baseline="0" dirty="0" smtClean="0">
                <a:latin typeface="Corbel" panose="020B0503020204020204" pitchFamily="34" charset="0"/>
              </a:rPr>
              <a:t>Customer Services team played a key role in the communications to individuals, keeping the dialogue open and dealing with issues from things not going as planned</a:t>
            </a:r>
          </a:p>
          <a:p>
            <a:pPr marL="628650" lvl="1" indent="-171450">
              <a:buFont typeface="Arial" panose="020B0604020202020204" pitchFamily="34" charset="0"/>
              <a:buChar char="•"/>
            </a:pPr>
            <a:r>
              <a:rPr lang="en-GB" baseline="0" dirty="0" smtClean="0">
                <a:latin typeface="Corbel" panose="020B0503020204020204" pitchFamily="34" charset="0"/>
              </a:rPr>
              <a:t>Meant that we could manage expectations and that user morale and attitudes were kept up despite issues</a:t>
            </a:r>
          </a:p>
          <a:p>
            <a:pPr marL="628650" lvl="1" indent="-171450">
              <a:buFont typeface="Arial" panose="020B0604020202020204" pitchFamily="34" charset="0"/>
              <a:buChar char="•"/>
            </a:pPr>
            <a:endParaRPr lang="en-GB" baseline="0" dirty="0" smtClean="0">
              <a:latin typeface="Corbel" panose="020B0503020204020204" pitchFamily="34" charset="0"/>
            </a:endParaRPr>
          </a:p>
          <a:p>
            <a:pPr marL="171450" lvl="0" indent="-171450">
              <a:buFont typeface="Arial" panose="020B0604020202020204" pitchFamily="34" charset="0"/>
              <a:buChar char="•"/>
            </a:pPr>
            <a:r>
              <a:rPr lang="en-GB" baseline="0" dirty="0" smtClean="0">
                <a:latin typeface="Corbel" panose="020B0503020204020204" pitchFamily="34" charset="0"/>
              </a:rPr>
              <a:t>Because of the frequent changes and delays we needed to be thorough</a:t>
            </a:r>
          </a:p>
          <a:p>
            <a:pPr marL="628650" lvl="1" indent="-171450">
              <a:buFont typeface="Arial" panose="020B0604020202020204" pitchFamily="34" charset="0"/>
              <a:buChar char="•"/>
            </a:pPr>
            <a:r>
              <a:rPr lang="en-GB" baseline="0" dirty="0" smtClean="0">
                <a:latin typeface="Corbel" panose="020B0503020204020204" pitchFamily="34" charset="0"/>
              </a:rPr>
              <a:t>Variety of mediums including Social media </a:t>
            </a:r>
          </a:p>
          <a:p>
            <a:pPr marL="628650" lvl="1" indent="-171450">
              <a:buFont typeface="Arial" panose="020B0604020202020204" pitchFamily="34" charset="0"/>
              <a:buChar char="•"/>
            </a:pPr>
            <a:r>
              <a:rPr lang="en-GB" baseline="0" dirty="0" smtClean="0">
                <a:latin typeface="Corbel" panose="020B0503020204020204" pitchFamily="34" charset="0"/>
              </a:rPr>
              <a:t>Posters / communication at the desk </a:t>
            </a:r>
          </a:p>
          <a:p>
            <a:pPr marL="628650" lvl="1" indent="-171450">
              <a:buFont typeface="Arial" panose="020B0604020202020204" pitchFamily="34" charset="0"/>
              <a:buChar char="•"/>
            </a:pPr>
            <a:r>
              <a:rPr lang="en-GB" baseline="0" dirty="0" smtClean="0">
                <a:latin typeface="Corbel" panose="020B0503020204020204" pitchFamily="34" charset="0"/>
              </a:rPr>
              <a:t>Dedicated webpage </a:t>
            </a:r>
          </a:p>
          <a:p>
            <a:pPr marL="171450" lvl="0" indent="-171450">
              <a:buFont typeface="Arial" panose="020B0604020202020204" pitchFamily="34" charset="0"/>
              <a:buChar char="•"/>
            </a:pPr>
            <a:endParaRPr lang="en-GB" baseline="0" dirty="0" smtClean="0">
              <a:latin typeface="Corbel" panose="020B0503020204020204" pitchFamily="34" charset="0"/>
            </a:endParaRPr>
          </a:p>
          <a:p>
            <a:pPr marL="171450" lvl="0" indent="-171450">
              <a:buFont typeface="Arial" panose="020B0604020202020204" pitchFamily="34" charset="0"/>
              <a:buChar char="•"/>
            </a:pPr>
            <a:r>
              <a:rPr lang="en-GB" baseline="0" dirty="0" smtClean="0">
                <a:latin typeface="Corbel" panose="020B0503020204020204" pitchFamily="34" charset="0"/>
              </a:rPr>
              <a:t>Communications was also important for getting users invested in changes</a:t>
            </a:r>
          </a:p>
          <a:p>
            <a:pPr marL="628650" lvl="1" indent="-171450">
              <a:buFont typeface="Arial" panose="020B0604020202020204" pitchFamily="34" charset="0"/>
              <a:buChar char="•"/>
            </a:pPr>
            <a:r>
              <a:rPr lang="en-GB" baseline="0" dirty="0" smtClean="0">
                <a:latin typeface="Corbel" panose="020B0503020204020204" pitchFamily="34" charset="0"/>
              </a:rPr>
              <a:t>Exciting for them too</a:t>
            </a:r>
          </a:p>
          <a:p>
            <a:pPr marL="628650" lvl="1" indent="-171450">
              <a:buFont typeface="Arial" panose="020B0604020202020204" pitchFamily="34" charset="0"/>
              <a:buChar char="•"/>
            </a:pPr>
            <a:r>
              <a:rPr lang="en-GB" baseline="0" dirty="0" smtClean="0">
                <a:latin typeface="Corbel" panose="020B0503020204020204" pitchFamily="34" charset="0"/>
              </a:rPr>
              <a:t>Letting them be a part of the move and the occasion</a:t>
            </a:r>
          </a:p>
          <a:p>
            <a:pPr marL="628650" lvl="1" indent="-171450">
              <a:buFont typeface="Arial" panose="020B0604020202020204" pitchFamily="34" charset="0"/>
              <a:buChar char="•"/>
            </a:pPr>
            <a:r>
              <a:rPr lang="en-GB" baseline="0" dirty="0" smtClean="0">
                <a:latin typeface="Corbel" panose="020B0503020204020204" pitchFamily="34" charset="0"/>
              </a:rPr>
              <a:t>Sharing sneak peaks</a:t>
            </a:r>
          </a:p>
          <a:p>
            <a:pPr marL="628650" lvl="1" indent="-171450">
              <a:buFont typeface="Arial" panose="020B0604020202020204" pitchFamily="34" charset="0"/>
              <a:buChar char="•"/>
            </a:pPr>
            <a:endParaRPr lang="en-GB" baseline="0" dirty="0" smtClean="0">
              <a:latin typeface="Corbel" panose="020B0503020204020204" pitchFamily="34" charset="0"/>
            </a:endParaRPr>
          </a:p>
          <a:p>
            <a:pPr marL="628650" lvl="1" indent="-171450">
              <a:buFont typeface="Arial" panose="020B0604020202020204" pitchFamily="34" charset="0"/>
              <a:buChar char="•"/>
            </a:pPr>
            <a:r>
              <a:rPr lang="en-GB" baseline="0" dirty="0" smtClean="0">
                <a:latin typeface="Corbel" panose="020B0503020204020204" pitchFamily="34" charset="0"/>
              </a:rPr>
              <a:t>Sword of the stone – many tweets </a:t>
            </a:r>
            <a:endParaRPr lang="en-GB" dirty="0">
              <a:latin typeface="Corbel" panose="020B0503020204020204" pitchFamily="34" charset="0"/>
            </a:endParaRPr>
          </a:p>
        </p:txBody>
      </p:sp>
      <p:sp>
        <p:nvSpPr>
          <p:cNvPr id="4" name="Slide Number Placeholder 3"/>
          <p:cNvSpPr>
            <a:spLocks noGrp="1"/>
          </p:cNvSpPr>
          <p:nvPr>
            <p:ph type="sldNum" sz="quarter" idx="10"/>
          </p:nvPr>
        </p:nvSpPr>
        <p:spPr/>
        <p:txBody>
          <a:bodyPr/>
          <a:lstStyle/>
          <a:p>
            <a:fld id="{D080ACEF-038B-C84F-B8C5-91258E241761}" type="slidenum">
              <a:rPr lang="en-GB" smtClean="0"/>
              <a:pPr/>
              <a:t>9</a:t>
            </a:fld>
            <a:endParaRPr lang="en-GB" dirty="0"/>
          </a:p>
        </p:txBody>
      </p:sp>
    </p:spTree>
    <p:extLst>
      <p:ext uri="{BB962C8B-B14F-4D97-AF65-F5344CB8AC3E}">
        <p14:creationId xmlns:p14="http://schemas.microsoft.com/office/powerpoint/2010/main" val="4099779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slide 1">
    <p:bg>
      <p:bgPr>
        <a:solidFill>
          <a:srgbClr val="424A4F"/>
        </a:solidFill>
        <a:effectLst/>
      </p:bgPr>
    </p:bg>
    <p:spTree>
      <p:nvGrpSpPr>
        <p:cNvPr id="1" name=""/>
        <p:cNvGrpSpPr/>
        <p:nvPr/>
      </p:nvGrpSpPr>
      <p:grpSpPr>
        <a:xfrm>
          <a:off x="0" y="0"/>
          <a:ext cx="0" cy="0"/>
          <a:chOff x="0" y="0"/>
          <a:chExt cx="0" cy="0"/>
        </a:xfrm>
      </p:grpSpPr>
      <p:sp>
        <p:nvSpPr>
          <p:cNvPr id="9" name="Rectangle 8"/>
          <p:cNvSpPr/>
          <p:nvPr userDrawn="1"/>
        </p:nvSpPr>
        <p:spPr>
          <a:xfrm>
            <a:off x="0" y="4466534"/>
            <a:ext cx="9143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ctrTitle"/>
          </p:nvPr>
        </p:nvSpPr>
        <p:spPr>
          <a:xfrm>
            <a:off x="470453" y="1986858"/>
            <a:ext cx="6663634" cy="1502881"/>
          </a:xfrm>
        </p:spPr>
        <p:txBody>
          <a:bodyPr anchor="t" anchorCtr="0">
            <a:noAutofit/>
          </a:bodyPr>
          <a:lstStyle>
            <a:lvl1pPr>
              <a:defRPr sz="4500">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470453" y="4721654"/>
            <a:ext cx="5487504" cy="77856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pic>
        <p:nvPicPr>
          <p:cNvPr id="4" name="Picture 3"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7385" y="4467172"/>
            <a:ext cx="2386616" cy="1197524"/>
          </a:xfrm>
          <a:prstGeom prst="rect">
            <a:avLst/>
          </a:prstGeom>
        </p:spPr>
      </p:pic>
      <p:pic>
        <p:nvPicPr>
          <p:cNvPr id="7" name="Picture 6"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b="51132"/>
          <a:stretch/>
        </p:blipFill>
        <p:spPr>
          <a:xfrm>
            <a:off x="1" y="4158702"/>
            <a:ext cx="9144000" cy="307832"/>
          </a:xfrm>
          <a:prstGeom prst="rect">
            <a:avLst/>
          </a:prstGeom>
        </p:spPr>
      </p:pic>
      <p:pic>
        <p:nvPicPr>
          <p:cNvPr id="11" name="Picture 10"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b="51132"/>
          <a:stretch/>
        </p:blipFill>
        <p:spPr>
          <a:xfrm>
            <a:off x="1" y="5670454"/>
            <a:ext cx="9144000" cy="307832"/>
          </a:xfrm>
          <a:prstGeom prst="rect">
            <a:avLst/>
          </a:prstGeom>
        </p:spPr>
      </p:pic>
    </p:spTree>
    <p:extLst>
      <p:ext uri="{BB962C8B-B14F-4D97-AF65-F5344CB8AC3E}">
        <p14:creationId xmlns:p14="http://schemas.microsoft.com/office/powerpoint/2010/main" val="190596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age 2">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588" y="1365654"/>
            <a:ext cx="9145588" cy="5505174"/>
          </a:xfrm>
          <a:noFill/>
        </p:spPr>
        <p:txBody>
          <a:bodyPr lIns="72000" tIns="72000"/>
          <a:lstStyle/>
          <a:p>
            <a:endParaRPr lang="en-GB" dirty="0"/>
          </a:p>
        </p:txBody>
      </p:sp>
      <p:sp>
        <p:nvSpPr>
          <p:cNvPr id="4" name="TextBox 3"/>
          <p:cNvSpPr txBox="1"/>
          <p:nvPr userDrawn="1"/>
        </p:nvSpPr>
        <p:spPr>
          <a:xfrm>
            <a:off x="76975" y="1090353"/>
            <a:ext cx="184666" cy="369332"/>
          </a:xfrm>
          <a:prstGeom prst="rect">
            <a:avLst/>
          </a:prstGeom>
          <a:noFill/>
        </p:spPr>
        <p:txBody>
          <a:bodyPr wrap="none" rtlCol="0">
            <a:spAutoFit/>
          </a:bodyPr>
          <a:lstStyle/>
          <a:p>
            <a:endParaRPr lang="en-US" dirty="0"/>
          </a:p>
        </p:txBody>
      </p:sp>
      <p:sp>
        <p:nvSpPr>
          <p:cNvPr id="7" name="Slide Number Placeholder 5"/>
          <p:cNvSpPr>
            <a:spLocks noGrp="1"/>
          </p:cNvSpPr>
          <p:nvPr>
            <p:ph type="sldNum" sz="quarter" idx="12"/>
          </p:nvPr>
        </p:nvSpPr>
        <p:spPr>
          <a:xfrm>
            <a:off x="434412" y="6513014"/>
            <a:ext cx="216000" cy="216000"/>
          </a:xfrm>
        </p:spPr>
        <p:txBody>
          <a:bodyPr/>
          <a:lstStyle/>
          <a:p>
            <a:fld id="{6B49BB3D-90E4-C946-BCF9-8FBC622A1A06}" type="slidenum">
              <a:rPr lang="en-GB" smtClean="0"/>
              <a:t>‹#›</a:t>
            </a:fld>
            <a:endParaRPr lang="en-GB" dirty="0"/>
          </a:p>
        </p:txBody>
      </p:sp>
      <p:sp>
        <p:nvSpPr>
          <p:cNvPr id="9" name="Title Placeholder 1"/>
          <p:cNvSpPr>
            <a:spLocks noGrp="1"/>
          </p:cNvSpPr>
          <p:nvPr>
            <p:ph type="title"/>
          </p:nvPr>
        </p:nvSpPr>
        <p:spPr>
          <a:xfrm>
            <a:off x="457200" y="381380"/>
            <a:ext cx="6546059" cy="922130"/>
          </a:xfrm>
          <a:prstGeom prst="rect">
            <a:avLst/>
          </a:prstGeom>
        </p:spPr>
        <p:txBody>
          <a:bodyPr vert="horz" lIns="0" tIns="0" rIns="0" bIns="0" rtlCol="0" anchor="ctr">
            <a:normAutofit/>
          </a:bodyPr>
          <a:lstStyle/>
          <a:p>
            <a:r>
              <a:rPr lang="en-GB" dirty="0"/>
              <a:t>Click to edit Master title style</a:t>
            </a:r>
          </a:p>
        </p:txBody>
      </p:sp>
    </p:spTree>
    <p:extLst>
      <p:ext uri="{BB962C8B-B14F-4D97-AF65-F5344CB8AC3E}">
        <p14:creationId xmlns:p14="http://schemas.microsoft.com/office/powerpoint/2010/main" val="207055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5" name="Chart Placeholder 4"/>
          <p:cNvSpPr>
            <a:spLocks noGrp="1"/>
          </p:cNvSpPr>
          <p:nvPr>
            <p:ph type="chart" sz="quarter" idx="11" hasCustomPrompt="1"/>
          </p:nvPr>
        </p:nvSpPr>
        <p:spPr>
          <a:xfrm>
            <a:off x="457200" y="1555750"/>
            <a:ext cx="8229600" cy="4476750"/>
          </a:xfrm>
        </p:spPr>
        <p:txBody>
          <a:bodyPr lIns="72000" tIns="72000"/>
          <a:lstStyle>
            <a:lvl1pPr>
              <a:defRPr sz="1800"/>
            </a:lvl1pPr>
          </a:lstStyle>
          <a:p>
            <a:r>
              <a:rPr lang="en-GB" sz="2600" b="0" i="0" dirty="0">
                <a:solidFill>
                  <a:srgbClr val="000000"/>
                </a:solidFill>
                <a:latin typeface="Lucida Grande"/>
                <a:ea typeface="Lucida Grande"/>
                <a:cs typeface="Lucida Grande"/>
              </a:rPr>
              <a:t>Chart/graph</a:t>
            </a:r>
            <a:endParaRPr lang="en-GB" dirty="0"/>
          </a:p>
        </p:txBody>
      </p:sp>
      <p:sp>
        <p:nvSpPr>
          <p:cNvPr id="7" name="Slide Number Placeholder 2"/>
          <p:cNvSpPr txBox="1">
            <a:spLocks/>
          </p:cNvSpPr>
          <p:nvPr userDrawn="1"/>
        </p:nvSpPr>
        <p:spPr>
          <a:xfrm>
            <a:off x="434412" y="6513014"/>
            <a:ext cx="216000" cy="216000"/>
          </a:xfrm>
          <a:prstGeom prst="rect">
            <a:avLst/>
          </a:prstGeom>
          <a:solidFill>
            <a:schemeClr val="accent1"/>
          </a:solidFill>
        </p:spPr>
        <p:txBody>
          <a:bodyPr vert="horz" lIns="0" tIns="0" rIns="0" bIns="0" rtlCol="0" anchor="ctr" anchorCtr="0"/>
          <a:lstStyle>
            <a:defPPr>
              <a:defRPr lang="en-US"/>
            </a:defPPr>
            <a:lvl1pPr marL="0" algn="ctr" defTabSz="457200" rtl="0" eaLnBrk="1" latinLnBrk="0" hangingPunct="1">
              <a:defRPr sz="1000" kern="1200" normalizeH="1">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B49BB3D-90E4-C946-BCF9-8FBC622A1A06}" type="slidenum">
              <a:rPr lang="en-GB" sz="800" smtClean="0"/>
              <a:pPr/>
              <a:t>‹#›</a:t>
            </a:fld>
            <a:endParaRPr lang="en-GB" sz="800" dirty="0"/>
          </a:p>
        </p:txBody>
      </p:sp>
      <p:sp>
        <p:nvSpPr>
          <p:cNvPr id="8" name="Title Placeholder 1"/>
          <p:cNvSpPr>
            <a:spLocks noGrp="1"/>
          </p:cNvSpPr>
          <p:nvPr>
            <p:ph type="title"/>
          </p:nvPr>
        </p:nvSpPr>
        <p:spPr>
          <a:xfrm>
            <a:off x="457200" y="381380"/>
            <a:ext cx="6546059" cy="922130"/>
          </a:xfrm>
          <a:prstGeom prst="rect">
            <a:avLst/>
          </a:prstGeom>
        </p:spPr>
        <p:txBody>
          <a:bodyPr vert="horz" lIns="0" tIns="0" rIns="0" bIns="0" rtlCol="0" anchor="ctr">
            <a:normAutofit/>
          </a:bodyPr>
          <a:lstStyle/>
          <a:p>
            <a:r>
              <a:rPr lang="en-GB" dirty="0"/>
              <a:t>Click to edit Master title style</a:t>
            </a:r>
          </a:p>
        </p:txBody>
      </p:sp>
    </p:spTree>
    <p:extLst>
      <p:ext uri="{BB962C8B-B14F-4D97-AF65-F5344CB8AC3E}">
        <p14:creationId xmlns:p14="http://schemas.microsoft.com/office/powerpoint/2010/main" val="2586051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4" name="Content Placeholder 2"/>
          <p:cNvSpPr>
            <a:spLocks noGrp="1"/>
          </p:cNvSpPr>
          <p:nvPr>
            <p:ph idx="11"/>
          </p:nvPr>
        </p:nvSpPr>
        <p:spPr>
          <a:xfrm>
            <a:off x="463071" y="1557210"/>
            <a:ext cx="8229600" cy="4525963"/>
          </a:xfrm>
        </p:spPr>
        <p:txBody>
          <a:bodyPr/>
          <a:lstStyle>
            <a:lvl1pPr marL="288000" indent="-324000">
              <a:buFont typeface="+mj-lt"/>
              <a:buAutoNum type="arabicPeriod"/>
              <a:defRPr sz="2800">
                <a:latin typeface="Corbel"/>
                <a:cs typeface="Corbel"/>
              </a:defRPr>
            </a:lvl1pPr>
            <a:lvl2pPr marL="648000" indent="-288000" algn="l">
              <a:buClr>
                <a:srgbClr val="FF6600"/>
              </a:buClr>
              <a:buFont typeface="+mj-lt"/>
              <a:buAutoNum type="romanLcPeriod"/>
              <a:defRPr sz="2400" baseline="0">
                <a:latin typeface="Corbel"/>
                <a:cs typeface="Corbel"/>
              </a:defRPr>
            </a:lvl2pPr>
            <a:lvl3pPr marL="579600" indent="0">
              <a:buFont typeface="Arial"/>
              <a:buNone/>
              <a:defRPr sz="2000">
                <a:latin typeface="Corbel"/>
                <a:cs typeface="Corbel"/>
              </a:defRPr>
            </a:lvl3pPr>
          </a:lstStyle>
          <a:p>
            <a:pPr lvl="0"/>
            <a:r>
              <a:rPr lang="en-US" dirty="0"/>
              <a:t>Click to edit Master text </a:t>
            </a:r>
          </a:p>
          <a:p>
            <a:pPr lvl="1"/>
            <a:r>
              <a:rPr lang="en-US" dirty="0"/>
              <a:t>Second </a:t>
            </a:r>
            <a:r>
              <a:rPr lang="en-US" dirty="0" smtClean="0"/>
              <a:t>level</a:t>
            </a:r>
            <a:r>
              <a:rPr lang="en-US" dirty="0"/>
              <a:t>	</a:t>
            </a:r>
            <a:endParaRPr lang="en-US" dirty="0" smtClean="0"/>
          </a:p>
          <a:p>
            <a:pPr lvl="1"/>
            <a:r>
              <a:rPr lang="en-US" dirty="0" smtClean="0"/>
              <a:t>Third level</a:t>
            </a:r>
          </a:p>
        </p:txBody>
      </p:sp>
      <p:sp>
        <p:nvSpPr>
          <p:cNvPr id="7" name="Slide Number Placeholder 2"/>
          <p:cNvSpPr txBox="1">
            <a:spLocks/>
          </p:cNvSpPr>
          <p:nvPr userDrawn="1"/>
        </p:nvSpPr>
        <p:spPr>
          <a:xfrm>
            <a:off x="434412" y="6513014"/>
            <a:ext cx="216000" cy="216000"/>
          </a:xfrm>
          <a:prstGeom prst="rect">
            <a:avLst/>
          </a:prstGeom>
          <a:solidFill>
            <a:schemeClr val="accent1"/>
          </a:solidFill>
        </p:spPr>
        <p:txBody>
          <a:bodyPr vert="horz" lIns="0" tIns="0" rIns="0" bIns="0" rtlCol="0" anchor="ctr" anchorCtr="0"/>
          <a:lstStyle>
            <a:defPPr>
              <a:defRPr lang="en-US"/>
            </a:defPPr>
            <a:lvl1pPr marL="0" algn="ctr" defTabSz="457200" rtl="0" eaLnBrk="1" latinLnBrk="0" hangingPunct="1">
              <a:defRPr sz="1000" kern="1200" normalizeH="1">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B49BB3D-90E4-C946-BCF9-8FBC622A1A06}" type="slidenum">
              <a:rPr lang="en-GB" sz="800" smtClean="0"/>
              <a:pPr/>
              <a:t>‹#›</a:t>
            </a:fld>
            <a:endParaRPr lang="en-GB" sz="800" dirty="0"/>
          </a:p>
        </p:txBody>
      </p:sp>
    </p:spTree>
    <p:extLst>
      <p:ext uri="{BB962C8B-B14F-4D97-AF65-F5344CB8AC3E}">
        <p14:creationId xmlns:p14="http://schemas.microsoft.com/office/powerpoint/2010/main" val="1139730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424A4F"/>
        </a:solidFill>
        <a:effectLst/>
      </p:bgPr>
    </p:bg>
    <p:spTree>
      <p:nvGrpSpPr>
        <p:cNvPr id="1" name=""/>
        <p:cNvGrpSpPr/>
        <p:nvPr/>
      </p:nvGrpSpPr>
      <p:grpSpPr>
        <a:xfrm>
          <a:off x="0" y="0"/>
          <a:ext cx="0" cy="0"/>
          <a:chOff x="0" y="0"/>
          <a:chExt cx="0" cy="0"/>
        </a:xfrm>
      </p:grpSpPr>
      <p:sp>
        <p:nvSpPr>
          <p:cNvPr id="5" name="Rectangle 4"/>
          <p:cNvSpPr/>
          <p:nvPr userDrawn="1"/>
        </p:nvSpPr>
        <p:spPr>
          <a:xfrm>
            <a:off x="0" y="4466533"/>
            <a:ext cx="9143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pic>
        <p:nvPicPr>
          <p:cNvPr id="7" name="Picture 6"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3823" y="4466533"/>
            <a:ext cx="2389161" cy="1198801"/>
          </a:xfrm>
          <a:prstGeom prst="rect">
            <a:avLst/>
          </a:prstGeom>
        </p:spPr>
      </p:pic>
      <p:pic>
        <p:nvPicPr>
          <p:cNvPr id="8" name="Picture 7"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b="51132"/>
          <a:stretch/>
        </p:blipFill>
        <p:spPr>
          <a:xfrm>
            <a:off x="1" y="4158702"/>
            <a:ext cx="9144000" cy="307832"/>
          </a:xfrm>
          <a:prstGeom prst="rect">
            <a:avLst/>
          </a:prstGeom>
        </p:spPr>
      </p:pic>
      <p:pic>
        <p:nvPicPr>
          <p:cNvPr id="9" name="Picture 8"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b="51132"/>
          <a:stretch/>
        </p:blipFill>
        <p:spPr>
          <a:xfrm>
            <a:off x="1" y="5670454"/>
            <a:ext cx="9144000" cy="307832"/>
          </a:xfrm>
          <a:prstGeom prst="rect">
            <a:avLst/>
          </a:prstGeom>
        </p:spPr>
      </p:pic>
    </p:spTree>
    <p:extLst>
      <p:ext uri="{BB962C8B-B14F-4D97-AF65-F5344CB8AC3E}">
        <p14:creationId xmlns:p14="http://schemas.microsoft.com/office/powerpoint/2010/main" val="715393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picture_text_panel">
    <p:bg>
      <p:bgPr>
        <a:solidFill>
          <a:srgbClr val="FFFFFE"/>
        </a:solidFill>
        <a:effectLst/>
      </p:bgPr>
    </p:bg>
    <p:spTree>
      <p:nvGrpSpPr>
        <p:cNvPr id="1" name=""/>
        <p:cNvGrpSpPr/>
        <p:nvPr/>
      </p:nvGrpSpPr>
      <p:grpSpPr>
        <a:xfrm>
          <a:off x="0" y="0"/>
          <a:ext cx="0" cy="0"/>
          <a:chOff x="0" y="0"/>
          <a:chExt cx="0" cy="0"/>
        </a:xfrm>
      </p:grpSpPr>
      <p:sp>
        <p:nvSpPr>
          <p:cNvPr id="5" name="Rectangle 4"/>
          <p:cNvSpPr/>
          <p:nvPr userDrawn="1"/>
        </p:nvSpPr>
        <p:spPr>
          <a:xfrm>
            <a:off x="0" y="-1"/>
            <a:ext cx="9144000" cy="6858001"/>
          </a:xfrm>
          <a:prstGeom prst="rect">
            <a:avLst/>
          </a:prstGeom>
          <a:solidFill>
            <a:srgbClr val="171D23">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3"/>
          <p:cNvSpPr>
            <a:spLocks noGrp="1"/>
          </p:cNvSpPr>
          <p:nvPr>
            <p:ph type="pic" sz="quarter" idx="10"/>
          </p:nvPr>
        </p:nvSpPr>
        <p:spPr>
          <a:xfrm>
            <a:off x="-1588" y="0"/>
            <a:ext cx="9145588" cy="6858000"/>
          </a:xfrm>
          <a:solidFill>
            <a:srgbClr val="424A4F">
              <a:alpha val="10000"/>
            </a:srgbClr>
          </a:solidFill>
        </p:spPr>
        <p:txBody>
          <a:bodyPr lIns="72000" tIns="72000"/>
          <a:lstStyle/>
          <a:p>
            <a:r>
              <a:rPr lang="en-US" smtClean="0"/>
              <a:t>Click icon to add picture</a:t>
            </a:r>
            <a:endParaRPr lang="en-GB" dirty="0"/>
          </a:p>
        </p:txBody>
      </p:sp>
      <p:sp>
        <p:nvSpPr>
          <p:cNvPr id="3" name="Text Placeholder 2"/>
          <p:cNvSpPr>
            <a:spLocks noGrp="1"/>
          </p:cNvSpPr>
          <p:nvPr>
            <p:ph type="body" sz="quarter" idx="13"/>
          </p:nvPr>
        </p:nvSpPr>
        <p:spPr>
          <a:xfrm>
            <a:off x="0" y="0"/>
            <a:ext cx="3070225" cy="6858002"/>
          </a:xfrm>
          <a:solidFill>
            <a:srgbClr val="424A4F"/>
          </a:solidFill>
        </p:spPr>
        <p:txBody>
          <a:bodyPr lIns="72000" anchor="ctr"/>
          <a:lstStyle>
            <a:lvl1pPr>
              <a:defRPr sz="24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679866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3">
    <p:bg>
      <p:bgPr>
        <a:solidFill>
          <a:srgbClr val="171D23">
            <a:alpha val="10000"/>
          </a:srgbClr>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94" y="0"/>
            <a:ext cx="9145588" cy="4727046"/>
          </a:xfrm>
          <a:noFill/>
        </p:spPr>
        <p:txBody>
          <a:bodyPr lIns="72000" tIns="72000"/>
          <a:lstStyle/>
          <a:p>
            <a:endParaRPr lang="en-GB" dirty="0"/>
          </a:p>
        </p:txBody>
      </p:sp>
      <p:sp>
        <p:nvSpPr>
          <p:cNvPr id="6" name="Rectangle 5"/>
          <p:cNvSpPr/>
          <p:nvPr userDrawn="1"/>
        </p:nvSpPr>
        <p:spPr>
          <a:xfrm>
            <a:off x="0" y="4470387"/>
            <a:ext cx="9143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1" name="Picture 10"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5633" y="4470387"/>
            <a:ext cx="2389161" cy="1198801"/>
          </a:xfrm>
          <a:prstGeom prst="rect">
            <a:avLst/>
          </a:prstGeom>
        </p:spPr>
      </p:pic>
      <p:pic>
        <p:nvPicPr>
          <p:cNvPr id="2" name="Picture 1" descr="Music_Hall_Diagonal_6_long_lines-40%-optimized1.png"/>
          <p:cNvPicPr>
            <a:picLocks noChangeAspect="1"/>
          </p:cNvPicPr>
          <p:nvPr userDrawn="1"/>
        </p:nvPicPr>
        <p:blipFill rotWithShape="1">
          <a:blip r:embed="rId3">
            <a:extLst>
              <a:ext uri="{28A0092B-C50C-407E-A947-70E740481C1C}">
                <a14:useLocalDpi xmlns:a14="http://schemas.microsoft.com/office/drawing/2010/main" val="0"/>
              </a:ext>
            </a:extLst>
          </a:blip>
          <a:srcRect b="48546"/>
          <a:stretch/>
        </p:blipFill>
        <p:spPr>
          <a:xfrm>
            <a:off x="794" y="4152163"/>
            <a:ext cx="9144000" cy="324115"/>
          </a:xfrm>
          <a:prstGeom prst="rect">
            <a:avLst/>
          </a:prstGeom>
        </p:spPr>
      </p:pic>
      <p:pic>
        <p:nvPicPr>
          <p:cNvPr id="9" name="Picture 8" descr="Music_Hall_Diagonal_6_long_lines-40%-optimized1.png"/>
          <p:cNvPicPr>
            <a:picLocks noChangeAspect="1"/>
          </p:cNvPicPr>
          <p:nvPr userDrawn="1"/>
        </p:nvPicPr>
        <p:blipFill rotWithShape="1">
          <a:blip r:embed="rId3">
            <a:extLst>
              <a:ext uri="{28A0092B-C50C-407E-A947-70E740481C1C}">
                <a14:useLocalDpi xmlns:a14="http://schemas.microsoft.com/office/drawing/2010/main" val="0"/>
              </a:ext>
            </a:extLst>
          </a:blip>
          <a:srcRect b="48546"/>
          <a:stretch/>
        </p:blipFill>
        <p:spPr>
          <a:xfrm>
            <a:off x="794" y="5658796"/>
            <a:ext cx="9144000" cy="324115"/>
          </a:xfrm>
          <a:prstGeom prst="rect">
            <a:avLst/>
          </a:prstGeom>
        </p:spPr>
      </p:pic>
      <p:sp>
        <p:nvSpPr>
          <p:cNvPr id="12" name="Subtitle 2"/>
          <p:cNvSpPr>
            <a:spLocks noGrp="1"/>
          </p:cNvSpPr>
          <p:nvPr>
            <p:ph type="subTitle" idx="1"/>
          </p:nvPr>
        </p:nvSpPr>
        <p:spPr>
          <a:xfrm>
            <a:off x="470453" y="4721654"/>
            <a:ext cx="5487504" cy="77856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Tree>
    <p:extLst>
      <p:ext uri="{BB962C8B-B14F-4D97-AF65-F5344CB8AC3E}">
        <p14:creationId xmlns:p14="http://schemas.microsoft.com/office/powerpoint/2010/main" val="2005618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424A4F"/>
        </a:solidFill>
        <a:effectLst/>
      </p:bgPr>
    </p:bg>
    <p:spTree>
      <p:nvGrpSpPr>
        <p:cNvPr id="1" name=""/>
        <p:cNvGrpSpPr/>
        <p:nvPr/>
      </p:nvGrpSpPr>
      <p:grpSpPr>
        <a:xfrm>
          <a:off x="0" y="0"/>
          <a:ext cx="0" cy="0"/>
          <a:chOff x="0" y="0"/>
          <a:chExt cx="0" cy="0"/>
        </a:xfrm>
      </p:grpSpPr>
      <p:sp>
        <p:nvSpPr>
          <p:cNvPr id="13" name="Rectangle 12"/>
          <p:cNvSpPr/>
          <p:nvPr userDrawn="1"/>
        </p:nvSpPr>
        <p:spPr>
          <a:xfrm>
            <a:off x="-8141" y="4466534"/>
            <a:ext cx="9143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Title 1"/>
          <p:cNvSpPr>
            <a:spLocks noGrp="1"/>
          </p:cNvSpPr>
          <p:nvPr>
            <p:ph type="title" hasCustomPrompt="1"/>
          </p:nvPr>
        </p:nvSpPr>
        <p:spPr>
          <a:xfrm>
            <a:off x="436978" y="4748823"/>
            <a:ext cx="6197663" cy="916512"/>
          </a:xfrm>
        </p:spPr>
        <p:txBody>
          <a:bodyPr anchor="t">
            <a:normAutofit/>
          </a:bodyPr>
          <a:lstStyle>
            <a:lvl1pPr algn="l">
              <a:defRPr sz="3600" b="0" cap="none"/>
            </a:lvl1pPr>
          </a:lstStyle>
          <a:p>
            <a:r>
              <a:rPr lang="en-GB"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43860" y="4466534"/>
            <a:ext cx="2400139" cy="1198800"/>
          </a:xfrm>
          <a:prstGeom prst="rect">
            <a:avLst/>
          </a:prstGeom>
        </p:spPr>
      </p:pic>
    </p:spTree>
    <p:extLst>
      <p:ext uri="{BB962C8B-B14F-4D97-AF65-F5344CB8AC3E}">
        <p14:creationId xmlns:p14="http://schemas.microsoft.com/office/powerpoint/2010/main" val="69757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rgbClr val="171D23">
            <a:alpha val="10000"/>
          </a:srgbClr>
        </a:solidFill>
        <a:effectLst/>
      </p:bgPr>
    </p:bg>
    <p:spTree>
      <p:nvGrpSpPr>
        <p:cNvPr id="1" name=""/>
        <p:cNvGrpSpPr/>
        <p:nvPr/>
      </p:nvGrpSpPr>
      <p:grpSpPr>
        <a:xfrm>
          <a:off x="0" y="0"/>
          <a:ext cx="0" cy="0"/>
          <a:chOff x="0" y="0"/>
          <a:chExt cx="0" cy="0"/>
        </a:xfrm>
      </p:grpSpPr>
      <p:sp>
        <p:nvSpPr>
          <p:cNvPr id="5" name="Rectangle 4"/>
          <p:cNvSpPr/>
          <p:nvPr userDrawn="1"/>
        </p:nvSpPr>
        <p:spPr>
          <a:xfrm>
            <a:off x="0" y="4466533"/>
            <a:ext cx="9143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6" name="Title 1"/>
          <p:cNvSpPr>
            <a:spLocks noGrp="1"/>
          </p:cNvSpPr>
          <p:nvPr>
            <p:ph type="title" hasCustomPrompt="1"/>
          </p:nvPr>
        </p:nvSpPr>
        <p:spPr>
          <a:xfrm>
            <a:off x="436978" y="4748823"/>
            <a:ext cx="6108115" cy="916512"/>
          </a:xfrm>
        </p:spPr>
        <p:txBody>
          <a:bodyPr anchor="t">
            <a:normAutofit/>
          </a:bodyPr>
          <a:lstStyle>
            <a:lvl1pPr algn="l">
              <a:defRPr sz="3600" b="0" cap="none"/>
            </a:lvl1pPr>
          </a:lstStyle>
          <a:p>
            <a:r>
              <a:rPr lang="en-GB" dirty="0"/>
              <a:t>Click to edit master title style</a:t>
            </a:r>
          </a:p>
        </p:txBody>
      </p:sp>
      <p:pic>
        <p:nvPicPr>
          <p:cNvPr id="7" name="Picture 6"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3823" y="4466533"/>
            <a:ext cx="2389161" cy="1198801"/>
          </a:xfrm>
          <a:prstGeom prst="rect">
            <a:avLst/>
          </a:prstGeom>
        </p:spPr>
      </p:pic>
    </p:spTree>
    <p:extLst>
      <p:ext uri="{BB962C8B-B14F-4D97-AF65-F5344CB8AC3E}">
        <p14:creationId xmlns:p14="http://schemas.microsoft.com/office/powerpoint/2010/main" val="327288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age 1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1375"/>
            <a:ext cx="3904974" cy="436327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p>
            <a:fld id="{6B49BB3D-90E4-C946-BCF9-8FBC622A1A06}" type="slidenum">
              <a:rPr lang="en-GB" smtClean="0"/>
              <a:t>‹#›</a:t>
            </a:fld>
            <a:endParaRPr lang="en-GB" dirty="0"/>
          </a:p>
        </p:txBody>
      </p:sp>
      <p:sp>
        <p:nvSpPr>
          <p:cNvPr id="9" name="Content Placeholder 8"/>
          <p:cNvSpPr>
            <a:spLocks noGrp="1"/>
          </p:cNvSpPr>
          <p:nvPr>
            <p:ph sz="quarter" idx="13"/>
          </p:nvPr>
        </p:nvSpPr>
        <p:spPr>
          <a:xfrm>
            <a:off x="4660900" y="1771375"/>
            <a:ext cx="4025900" cy="4363950"/>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itle Placeholder 1"/>
          <p:cNvSpPr>
            <a:spLocks noGrp="1"/>
          </p:cNvSpPr>
          <p:nvPr>
            <p:ph type="title"/>
          </p:nvPr>
        </p:nvSpPr>
        <p:spPr>
          <a:xfrm>
            <a:off x="457200" y="381380"/>
            <a:ext cx="6546059" cy="922130"/>
          </a:xfrm>
          <a:prstGeom prst="rect">
            <a:avLst/>
          </a:prstGeom>
        </p:spPr>
        <p:txBody>
          <a:bodyPr vert="horz" lIns="0" tIns="0" rIns="0" bIns="0" rtlCol="0" anchor="ctr">
            <a:normAutofit/>
          </a:bodyPr>
          <a:lstStyle/>
          <a:p>
            <a:r>
              <a:rPr lang="en-GB" dirty="0"/>
              <a:t>Click to edit Master title style</a:t>
            </a:r>
          </a:p>
        </p:txBody>
      </p:sp>
    </p:spTree>
    <p:extLst>
      <p:ext uri="{BB962C8B-B14F-4D97-AF65-F5344CB8AC3E}">
        <p14:creationId xmlns:p14="http://schemas.microsoft.com/office/powerpoint/2010/main" val="67948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Text page 2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p:cNvSpPr>
            <a:spLocks noGrp="1"/>
          </p:cNvSpPr>
          <p:nvPr>
            <p:ph type="sldNum" sz="quarter" idx="12"/>
          </p:nvPr>
        </p:nvSpPr>
        <p:spPr/>
        <p:txBody>
          <a:bodyPr/>
          <a:lstStyle>
            <a:lvl1pPr>
              <a:defRPr sz="800"/>
            </a:lvl1p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146498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3 singl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Slide Number Placeholder 2"/>
          <p:cNvSpPr>
            <a:spLocks noGrp="1"/>
          </p:cNvSpPr>
          <p:nvPr>
            <p:ph type="sldNum" sz="quarter" idx="10"/>
          </p:nvPr>
        </p:nvSpPr>
        <p:spPr/>
        <p:txBody>
          <a:bodyPr/>
          <a:lstStyle>
            <a:lvl1pPr>
              <a:defRPr sz="800"/>
            </a:lvl1pPr>
          </a:lstStyle>
          <a:p>
            <a:fld id="{6B49BB3D-90E4-C946-BCF9-8FBC622A1A06}" type="slidenum">
              <a:rPr lang="en-GB" smtClean="0"/>
              <a:pPr/>
              <a:t>‹#›</a:t>
            </a:fld>
            <a:endParaRPr lang="en-GB" dirty="0"/>
          </a:p>
        </p:txBody>
      </p:sp>
      <p:sp>
        <p:nvSpPr>
          <p:cNvPr id="5" name="Content Placeholder 2"/>
          <p:cNvSpPr>
            <a:spLocks noGrp="1"/>
          </p:cNvSpPr>
          <p:nvPr>
            <p:ph idx="1"/>
          </p:nvPr>
        </p:nvSpPr>
        <p:spPr>
          <a:xfrm>
            <a:off x="457200" y="1629552"/>
            <a:ext cx="8229600" cy="4363278"/>
          </a:xfrm>
        </p:spPr>
        <p:txBody>
          <a:bodyPr/>
          <a:lstStyle/>
          <a:p>
            <a:pPr lvl="0"/>
            <a:r>
              <a:rPr lang="en-GB" dirty="0"/>
              <a:t>Click to edit Master text styles</a:t>
            </a:r>
          </a:p>
        </p:txBody>
      </p:sp>
    </p:spTree>
    <p:extLst>
      <p:ext uri="{BB962C8B-B14F-4D97-AF65-F5344CB8AC3E}">
        <p14:creationId xmlns:p14="http://schemas.microsoft.com/office/powerpoint/2010/main" val="249561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page 1">
    <p:bg>
      <p:bgPr>
        <a:solidFill>
          <a:srgbClr val="171D23">
            <a:alpha val="10000"/>
          </a:srgbClr>
        </a:solidFill>
        <a:effectLst/>
      </p:bgPr>
    </p:bg>
    <p:spTree>
      <p:nvGrpSpPr>
        <p:cNvPr id="1" name=""/>
        <p:cNvGrpSpPr/>
        <p:nvPr/>
      </p:nvGrpSpPr>
      <p:grpSpPr>
        <a:xfrm>
          <a:off x="0" y="0"/>
          <a:ext cx="0" cy="0"/>
          <a:chOff x="0" y="0"/>
          <a:chExt cx="0" cy="0"/>
        </a:xfrm>
      </p:grpSpPr>
      <p:pic>
        <p:nvPicPr>
          <p:cNvPr id="9" name="Picture 8"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6238" y="430698"/>
            <a:ext cx="1837762" cy="865429"/>
          </a:xfrm>
          <a:prstGeom prst="rect">
            <a:avLst/>
          </a:prstGeom>
        </p:spPr>
      </p:pic>
      <p:sp>
        <p:nvSpPr>
          <p:cNvPr id="10" name="Picture Placeholder 3"/>
          <p:cNvSpPr>
            <a:spLocks noGrp="1"/>
          </p:cNvSpPr>
          <p:nvPr>
            <p:ph type="pic" sz="quarter" idx="10"/>
          </p:nvPr>
        </p:nvSpPr>
        <p:spPr>
          <a:xfrm>
            <a:off x="-1588" y="0"/>
            <a:ext cx="9145588" cy="6858000"/>
          </a:xfrm>
          <a:noFill/>
        </p:spPr>
        <p:txBody>
          <a:bodyPr lIns="72000" tIns="72000"/>
          <a:lstStyle/>
          <a:p>
            <a:endParaRPr lang="en-GB" dirty="0"/>
          </a:p>
        </p:txBody>
      </p:sp>
      <p:sp>
        <p:nvSpPr>
          <p:cNvPr id="4" name="Slide Number Placeholder 5"/>
          <p:cNvSpPr>
            <a:spLocks noGrp="1"/>
          </p:cNvSpPr>
          <p:nvPr>
            <p:ph type="sldNum" sz="quarter" idx="12"/>
          </p:nvPr>
        </p:nvSpPr>
        <p:spPr>
          <a:xfrm>
            <a:off x="434412" y="6513014"/>
            <a:ext cx="216000" cy="216000"/>
          </a:xfrm>
        </p:spPr>
        <p:txBody>
          <a:bodyPr/>
          <a:lstStyle/>
          <a:p>
            <a:fld id="{6B49BB3D-90E4-C946-BCF9-8FBC622A1A06}" type="slidenum">
              <a:rPr lang="en-GB" smtClean="0"/>
              <a:t>‹#›</a:t>
            </a:fld>
            <a:endParaRPr lang="en-GB" dirty="0"/>
          </a:p>
        </p:txBody>
      </p:sp>
    </p:spTree>
    <p:extLst>
      <p:ext uri="{BB962C8B-B14F-4D97-AF65-F5344CB8AC3E}">
        <p14:creationId xmlns:p14="http://schemas.microsoft.com/office/powerpoint/2010/main" val="407987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page band at bottom">
    <p:bg>
      <p:bgPr>
        <a:solidFill>
          <a:srgbClr val="171D23">
            <a:alpha val="10000"/>
          </a:srgbClr>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434412" y="6513014"/>
            <a:ext cx="216000" cy="216000"/>
          </a:xfrm>
        </p:spPr>
        <p:txBody>
          <a:bodyPr/>
          <a:lstStyle/>
          <a:p>
            <a:fld id="{6B49BB3D-90E4-C946-BCF9-8FBC622A1A06}" type="slidenum">
              <a:rPr lang="en-GB" smtClean="0"/>
              <a:t>‹#›</a:t>
            </a:fld>
            <a:endParaRPr lang="en-GB" dirty="0"/>
          </a:p>
        </p:txBody>
      </p:sp>
      <p:sp>
        <p:nvSpPr>
          <p:cNvPr id="5" name="Rectangle 4"/>
          <p:cNvSpPr/>
          <p:nvPr userDrawn="1"/>
        </p:nvSpPr>
        <p:spPr>
          <a:xfrm>
            <a:off x="0" y="5475525"/>
            <a:ext cx="9144000" cy="9133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7E99A9"/>
              </a:solidFill>
            </a:endParaRPr>
          </a:p>
        </p:txBody>
      </p:sp>
      <p:pic>
        <p:nvPicPr>
          <p:cNvPr id="7" name="Picture 6"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3643" y="5475006"/>
            <a:ext cx="1822362" cy="914400"/>
          </a:xfrm>
          <a:prstGeom prst="rect">
            <a:avLst/>
          </a:prstGeom>
        </p:spPr>
      </p:pic>
      <p:sp>
        <p:nvSpPr>
          <p:cNvPr id="8" name="Title Placeholder 1"/>
          <p:cNvSpPr>
            <a:spLocks noGrp="1"/>
          </p:cNvSpPr>
          <p:nvPr>
            <p:ph type="title"/>
          </p:nvPr>
        </p:nvSpPr>
        <p:spPr>
          <a:xfrm>
            <a:off x="457200" y="5425690"/>
            <a:ext cx="6546059" cy="922130"/>
          </a:xfrm>
          <a:prstGeom prst="rect">
            <a:avLst/>
          </a:prstGeom>
        </p:spPr>
        <p:txBody>
          <a:bodyPr vert="horz" lIns="0" tIns="0" rIns="0" bIns="0" rtlCol="0" anchor="ctr">
            <a:normAutofit/>
          </a:bodyPr>
          <a:lstStyle/>
          <a:p>
            <a:r>
              <a:rPr lang="en-GB" dirty="0"/>
              <a:t>Click to edit Master title style</a:t>
            </a:r>
          </a:p>
        </p:txBody>
      </p:sp>
      <p:sp>
        <p:nvSpPr>
          <p:cNvPr id="16" name="Content Placeholder 2"/>
          <p:cNvSpPr>
            <a:spLocks noGrp="1"/>
          </p:cNvSpPr>
          <p:nvPr>
            <p:ph idx="1"/>
          </p:nvPr>
        </p:nvSpPr>
        <p:spPr>
          <a:xfrm>
            <a:off x="434412" y="592782"/>
            <a:ext cx="3904974" cy="436327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Content Placeholder 8"/>
          <p:cNvSpPr>
            <a:spLocks noGrp="1"/>
          </p:cNvSpPr>
          <p:nvPr>
            <p:ph sz="quarter" idx="14"/>
          </p:nvPr>
        </p:nvSpPr>
        <p:spPr>
          <a:xfrm>
            <a:off x="4638112" y="592782"/>
            <a:ext cx="4025900" cy="4363950"/>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80126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71D23">
            <a:alpha val="10000"/>
          </a:srgbClr>
        </a:solidFill>
        <a:effectLst/>
      </p:bgPr>
    </p:bg>
    <p:spTree>
      <p:nvGrpSpPr>
        <p:cNvPr id="1" name=""/>
        <p:cNvGrpSpPr/>
        <p:nvPr/>
      </p:nvGrpSpPr>
      <p:grpSpPr>
        <a:xfrm>
          <a:off x="0" y="0"/>
          <a:ext cx="0" cy="0"/>
          <a:chOff x="0" y="0"/>
          <a:chExt cx="0" cy="0"/>
        </a:xfrm>
      </p:grpSpPr>
      <p:sp>
        <p:nvSpPr>
          <p:cNvPr id="8" name="Rectangle 7"/>
          <p:cNvSpPr/>
          <p:nvPr userDrawn="1"/>
        </p:nvSpPr>
        <p:spPr>
          <a:xfrm>
            <a:off x="0" y="431215"/>
            <a:ext cx="9144000" cy="9133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7E99A9"/>
              </a:solidFill>
            </a:endParaRPr>
          </a:p>
        </p:txBody>
      </p:sp>
      <p:sp>
        <p:nvSpPr>
          <p:cNvPr id="2" name="Title Placeholder 1"/>
          <p:cNvSpPr>
            <a:spLocks noGrp="1"/>
          </p:cNvSpPr>
          <p:nvPr>
            <p:ph type="title"/>
          </p:nvPr>
        </p:nvSpPr>
        <p:spPr>
          <a:xfrm>
            <a:off x="457200" y="381380"/>
            <a:ext cx="6546059" cy="922130"/>
          </a:xfrm>
          <a:prstGeom prst="rect">
            <a:avLst/>
          </a:prstGeom>
        </p:spPr>
        <p:txBody>
          <a:bodyPr vert="horz" lIns="0" tIns="0" rIns="0" bIns="0" rtlCol="0" anchor="ctr">
            <a:normAutofit/>
          </a:bodyPr>
          <a:lstStyle/>
          <a:p>
            <a:r>
              <a:rPr lang="en-GB" dirty="0"/>
              <a:t>Click to edit Master title style</a:t>
            </a:r>
          </a:p>
        </p:txBody>
      </p:sp>
      <p:sp>
        <p:nvSpPr>
          <p:cNvPr id="3" name="Text Placeholder 2"/>
          <p:cNvSpPr>
            <a:spLocks noGrp="1"/>
          </p:cNvSpPr>
          <p:nvPr>
            <p:ph type="body" idx="1"/>
          </p:nvPr>
        </p:nvSpPr>
        <p:spPr>
          <a:xfrm>
            <a:off x="457200" y="1600200"/>
            <a:ext cx="8229600" cy="447923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434411" y="6513014"/>
            <a:ext cx="216000" cy="216000"/>
          </a:xfrm>
          <a:prstGeom prst="rect">
            <a:avLst/>
          </a:prstGeom>
          <a:solidFill>
            <a:schemeClr val="accent1"/>
          </a:solidFill>
        </p:spPr>
        <p:txBody>
          <a:bodyPr vert="horz" lIns="0" tIns="0" rIns="0" bIns="0" rtlCol="0" anchor="ctr" anchorCtr="0"/>
          <a:lstStyle>
            <a:lvl1pPr algn="ctr">
              <a:defRPr sz="800" normalizeH="1">
                <a:solidFill>
                  <a:schemeClr val="bg1"/>
                </a:solidFill>
              </a:defRPr>
            </a:lvl1pPr>
          </a:lstStyle>
          <a:p>
            <a:fld id="{6B49BB3D-90E4-C946-BCF9-8FBC622A1A06}" type="slidenum">
              <a:rPr lang="en-GB" smtClean="0"/>
              <a:pPr/>
              <a:t>‹#›</a:t>
            </a:fld>
            <a:endParaRPr lang="en-GB" dirty="0"/>
          </a:p>
        </p:txBody>
      </p:sp>
      <p:pic>
        <p:nvPicPr>
          <p:cNvPr id="7" name="Picture 6" descr="RHUL_Master_logo_RGB.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06232" y="430696"/>
            <a:ext cx="1822362" cy="914400"/>
          </a:xfrm>
          <a:prstGeom prst="rect">
            <a:avLst/>
          </a:prstGeom>
        </p:spPr>
      </p:pic>
    </p:spTree>
    <p:extLst>
      <p:ext uri="{BB962C8B-B14F-4D97-AF65-F5344CB8AC3E}">
        <p14:creationId xmlns:p14="http://schemas.microsoft.com/office/powerpoint/2010/main" val="667774486"/>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61" r:id="rId3"/>
    <p:sldLayoutId id="2147483662" r:id="rId4"/>
    <p:sldLayoutId id="2147483650" r:id="rId5"/>
    <p:sldLayoutId id="2147483653" r:id="rId6"/>
    <p:sldLayoutId id="2147483680" r:id="rId7"/>
    <p:sldLayoutId id="2147483685" r:id="rId8"/>
    <p:sldLayoutId id="2147483691" r:id="rId9"/>
    <p:sldLayoutId id="2147483654" r:id="rId10"/>
    <p:sldLayoutId id="2147483664" r:id="rId11"/>
    <p:sldLayoutId id="2147483682" r:id="rId12"/>
    <p:sldLayoutId id="2147483687" r:id="rId13"/>
    <p:sldLayoutId id="2147483692" r:id="rId14"/>
  </p:sldLayoutIdLst>
  <p:hf hdr="0" ftr="0" dt="0"/>
  <p:txStyles>
    <p:titleStyle>
      <a:lvl1pPr algn="l" defTabSz="457200" rtl="0" eaLnBrk="1" latinLnBrk="0" hangingPunct="1">
        <a:spcBef>
          <a:spcPct val="0"/>
        </a:spcBef>
        <a:buNone/>
        <a:defRPr sz="2800" kern="1200">
          <a:solidFill>
            <a:srgbClr val="FFFFFF"/>
          </a:solidFill>
          <a:latin typeface="+mj-lt"/>
          <a:ea typeface="+mj-ea"/>
          <a:cs typeface="+mj-cs"/>
        </a:defRPr>
      </a:lvl1pPr>
    </p:titleStyle>
    <p:bodyStyle>
      <a:lvl1pPr marL="0" indent="0" algn="l" defTabSz="457200" rtl="0" eaLnBrk="1" latinLnBrk="0" hangingPunct="1">
        <a:lnSpc>
          <a:spcPct val="100000"/>
        </a:lnSpc>
        <a:spcBef>
          <a:spcPts val="1200"/>
        </a:spcBef>
        <a:buFont typeface="Arial"/>
        <a:buNone/>
        <a:defRPr sz="1800" kern="1200">
          <a:solidFill>
            <a:schemeClr val="tx1"/>
          </a:solidFill>
          <a:latin typeface="+mn-lt"/>
          <a:ea typeface="+mn-ea"/>
          <a:cs typeface="+mn-cs"/>
        </a:defRPr>
      </a:lvl1pPr>
      <a:lvl2pPr marL="0" indent="0" algn="l" defTabSz="457200" rtl="0" eaLnBrk="1" latinLnBrk="0" hangingPunct="1">
        <a:spcBef>
          <a:spcPts val="1200"/>
        </a:spcBef>
        <a:buFont typeface="Arial"/>
        <a:buNone/>
        <a:defRPr sz="1400" kern="1200">
          <a:solidFill>
            <a:schemeClr val="tx1"/>
          </a:solidFill>
          <a:latin typeface="+mn-lt"/>
          <a:ea typeface="+mn-ea"/>
          <a:cs typeface="+mn-cs"/>
        </a:defRPr>
      </a:lvl2pPr>
      <a:lvl3pPr marL="1588" indent="0" algn="l" defTabSz="457200" rtl="0" eaLnBrk="1" latinLnBrk="0" hangingPunct="1">
        <a:spcBef>
          <a:spcPts val="1200"/>
        </a:spcBef>
        <a:buFont typeface="Arial"/>
        <a:buNone/>
        <a:defRPr sz="1200" kern="1200">
          <a:solidFill>
            <a:schemeClr val="tx1"/>
          </a:solidFill>
          <a:latin typeface="+mn-lt"/>
          <a:ea typeface="+mn-ea"/>
          <a:cs typeface="+mn-cs"/>
        </a:defRPr>
      </a:lvl3pPr>
      <a:lvl4pPr marL="1588" indent="0" algn="l" defTabSz="457200" rtl="0" eaLnBrk="1" latinLnBrk="0" hangingPunct="1">
        <a:spcBef>
          <a:spcPts val="1200"/>
        </a:spcBef>
        <a:buFont typeface="Arial"/>
        <a:buNone/>
        <a:defRPr sz="1200" kern="1200">
          <a:solidFill>
            <a:schemeClr val="tx1"/>
          </a:solidFill>
          <a:latin typeface="+mn-lt"/>
          <a:ea typeface="+mn-ea"/>
          <a:cs typeface="+mn-cs"/>
        </a:defRPr>
      </a:lvl4pPr>
      <a:lvl5pPr marL="1588" indent="0" algn="l" defTabSz="457200" rtl="0" eaLnBrk="1" latinLnBrk="0" hangingPunct="1">
        <a:spcBef>
          <a:spcPts val="1200"/>
        </a:spcBef>
        <a:buFont typeface="Arial"/>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70452" y="990600"/>
            <a:ext cx="7825051" cy="2732903"/>
          </a:xfrm>
        </p:spPr>
        <p:txBody>
          <a:bodyPr/>
          <a:lstStyle/>
          <a:p>
            <a:r>
              <a:rPr lang="en-US" sz="4800" dirty="0" smtClean="0">
                <a:solidFill>
                  <a:schemeClr val="bg1"/>
                </a:solidFill>
              </a:rPr>
              <a:t>Striving for excellence:</a:t>
            </a:r>
            <a:r>
              <a:rPr lang="en-US" sz="3600" dirty="0" smtClean="0">
                <a:solidFill>
                  <a:schemeClr val="bg1"/>
                </a:solidFill>
              </a:rPr>
              <a:t/>
            </a:r>
            <a:br>
              <a:rPr lang="en-US" sz="3600" dirty="0" smtClean="0">
                <a:solidFill>
                  <a:schemeClr val="bg1"/>
                </a:solidFill>
              </a:rPr>
            </a:br>
            <a:r>
              <a:rPr lang="en-US" sz="3200" dirty="0" smtClean="0">
                <a:solidFill>
                  <a:schemeClr val="bg1"/>
                </a:solidFill>
              </a:rPr>
              <a:t>managing user expectations and innovating customer services through a library move</a:t>
            </a:r>
            <a:endParaRPr lang="en-US" sz="3200" dirty="0">
              <a:solidFill>
                <a:schemeClr val="bg1"/>
              </a:solidFill>
            </a:endParaRPr>
          </a:p>
        </p:txBody>
      </p:sp>
      <p:sp>
        <p:nvSpPr>
          <p:cNvPr id="6" name="Subtitle 5"/>
          <p:cNvSpPr>
            <a:spLocks noGrp="1"/>
          </p:cNvSpPr>
          <p:nvPr>
            <p:ph type="subTitle" idx="1"/>
          </p:nvPr>
        </p:nvSpPr>
        <p:spPr>
          <a:xfrm>
            <a:off x="470452" y="4502824"/>
            <a:ext cx="6493055" cy="1178961"/>
          </a:xfrm>
        </p:spPr>
        <p:txBody>
          <a:bodyPr/>
          <a:lstStyle/>
          <a:p>
            <a:pPr>
              <a:spcBef>
                <a:spcPts val="0"/>
              </a:spcBef>
            </a:pPr>
            <a:r>
              <a:rPr lang="en-US" dirty="0" smtClean="0"/>
              <a:t>Carol Sadlowski – Head of Customer Services</a:t>
            </a:r>
          </a:p>
          <a:p>
            <a:pPr>
              <a:spcBef>
                <a:spcPts val="0"/>
              </a:spcBef>
            </a:pPr>
            <a:r>
              <a:rPr lang="en-US" dirty="0">
                <a:solidFill>
                  <a:schemeClr val="accent1"/>
                </a:solidFill>
              </a:rPr>
              <a:t>c</a:t>
            </a:r>
            <a:r>
              <a:rPr lang="en-US" dirty="0" smtClean="0">
                <a:solidFill>
                  <a:schemeClr val="accent1"/>
                </a:solidFill>
              </a:rPr>
              <a:t>.sadlowski@rhul.ac.uk</a:t>
            </a:r>
          </a:p>
          <a:p>
            <a:pPr>
              <a:spcBef>
                <a:spcPts val="0"/>
              </a:spcBef>
            </a:pPr>
            <a:r>
              <a:rPr lang="en-US" dirty="0" smtClean="0"/>
              <a:t>Amy Stubbing - Customer Care (Collections) Coordinator</a:t>
            </a:r>
          </a:p>
          <a:p>
            <a:pPr>
              <a:spcBef>
                <a:spcPts val="0"/>
              </a:spcBef>
            </a:pPr>
            <a:r>
              <a:rPr lang="en-US" dirty="0" smtClean="0">
                <a:solidFill>
                  <a:schemeClr val="accent1"/>
                </a:solidFill>
              </a:rPr>
              <a:t>amy.stubbing@rhul.ac.uk ; @</a:t>
            </a:r>
            <a:r>
              <a:rPr lang="en-US" dirty="0" err="1" smtClean="0">
                <a:solidFill>
                  <a:schemeClr val="accent1"/>
                </a:solidFill>
              </a:rPr>
              <a:t>amyodo</a:t>
            </a:r>
            <a:endParaRPr lang="en-US" dirty="0" smtClean="0">
              <a:solidFill>
                <a:schemeClr val="accent1"/>
              </a:solidFill>
            </a:endParaRPr>
          </a:p>
          <a:p>
            <a:r>
              <a:rPr lang="en-US" dirty="0" smtClean="0"/>
              <a:t>	</a:t>
            </a:r>
            <a:endParaRPr lang="en-US" dirty="0"/>
          </a:p>
        </p:txBody>
      </p:sp>
    </p:spTree>
    <p:extLst>
      <p:ext uri="{BB962C8B-B14F-4D97-AF65-F5344CB8AC3E}">
        <p14:creationId xmlns:p14="http://schemas.microsoft.com/office/powerpoint/2010/main" val="1209809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solidFill>
            <a:schemeClr val="bg1">
              <a:alpha val="10000"/>
            </a:schemeClr>
          </a:solidFill>
        </p:spPr>
      </p:sp>
      <p:pic>
        <p:nvPicPr>
          <p:cNvPr id="4" name="Picture 3">
            <a:extLst>
              <a:ext uri="{FF2B5EF4-FFF2-40B4-BE49-F238E27FC236}">
                <a16:creationId xmlns:a16="http://schemas.microsoft.com/office/drawing/2014/main" xmlns="" id="{76D9A3CC-F2FD-477C-A1C4-EB3A2DFC0447}"/>
              </a:ext>
            </a:extLst>
          </p:cNvPr>
          <p:cNvPicPr>
            <a:picLocks noChangeAspect="1"/>
          </p:cNvPicPr>
          <p:nvPr/>
        </p:nvPicPr>
        <p:blipFill>
          <a:blip r:embed="rId3"/>
          <a:stretch>
            <a:fillRect/>
          </a:stretch>
        </p:blipFill>
        <p:spPr>
          <a:xfrm>
            <a:off x="0" y="0"/>
            <a:ext cx="5676900" cy="3876675"/>
          </a:xfrm>
          <a:prstGeom prst="rect">
            <a:avLst/>
          </a:prstGeom>
          <a:ln w="38100">
            <a:solidFill>
              <a:schemeClr val="accent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xmlns="" id="{91BB13AE-CAA3-4F44-B314-FAC1C0394B83}"/>
              </a:ext>
            </a:extLst>
          </p:cNvPr>
          <p:cNvPicPr>
            <a:picLocks noChangeAspect="1"/>
          </p:cNvPicPr>
          <p:nvPr/>
        </p:nvPicPr>
        <p:blipFill>
          <a:blip r:embed="rId4"/>
          <a:stretch>
            <a:fillRect/>
          </a:stretch>
        </p:blipFill>
        <p:spPr>
          <a:xfrm>
            <a:off x="1441784" y="849013"/>
            <a:ext cx="5676900" cy="3771900"/>
          </a:xfrm>
          <a:prstGeom prst="rect">
            <a:avLst/>
          </a:prstGeom>
          <a:ln w="38100">
            <a:solidFill>
              <a:schemeClr val="accent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xmlns="" id="{5B998F09-1380-43F8-9A96-073FBBBFB4B7}"/>
              </a:ext>
            </a:extLst>
          </p:cNvPr>
          <p:cNvPicPr>
            <a:picLocks noChangeAspect="1"/>
          </p:cNvPicPr>
          <p:nvPr/>
        </p:nvPicPr>
        <p:blipFill>
          <a:blip r:embed="rId5"/>
          <a:stretch>
            <a:fillRect/>
          </a:stretch>
        </p:blipFill>
        <p:spPr>
          <a:xfrm>
            <a:off x="3368842" y="2013894"/>
            <a:ext cx="5425664" cy="4469800"/>
          </a:xfrm>
          <a:prstGeom prst="rect">
            <a:avLst/>
          </a:prstGeom>
          <a:ln w="381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962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Davison building in the evening, lit from within. Students are walking through Founder's Square" title="Davison building"/>
          <p:cNvPicPr>
            <a:picLocks noChangeAspect="1"/>
          </p:cNvPicPr>
          <p:nvPr/>
        </p:nvPicPr>
        <p:blipFill rotWithShape="1">
          <a:blip r:embed="rId3">
            <a:extLst>
              <a:ext uri="{28A0092B-C50C-407E-A947-70E740481C1C}">
                <a14:useLocalDpi xmlns:a14="http://schemas.microsoft.com/office/drawing/2010/main" val="0"/>
              </a:ext>
            </a:extLst>
          </a:blip>
          <a:srcRect r="11236"/>
          <a:stretch/>
        </p:blipFill>
        <p:spPr>
          <a:xfrm>
            <a:off x="1" y="0"/>
            <a:ext cx="9133490" cy="6858000"/>
          </a:xfrm>
          <a:prstGeom prst="rect">
            <a:avLst/>
          </a:prstGeom>
        </p:spPr>
      </p:pic>
      <p:sp>
        <p:nvSpPr>
          <p:cNvPr id="2" name="Rectangle 1"/>
          <p:cNvSpPr/>
          <p:nvPr/>
        </p:nvSpPr>
        <p:spPr>
          <a:xfrm>
            <a:off x="4109545" y="5717627"/>
            <a:ext cx="5034455" cy="830997"/>
          </a:xfrm>
          <a:prstGeom prst="rect">
            <a:avLst/>
          </a:prstGeom>
        </p:spPr>
        <p:txBody>
          <a:bodyPr wrap="square">
            <a:spAutoFit/>
          </a:bodyPr>
          <a:lstStyle/>
          <a:p>
            <a:pPr algn="ctr"/>
            <a:r>
              <a:rPr lang="en-GB" sz="4800" dirty="0" smtClean="0">
                <a:solidFill>
                  <a:schemeClr val="bg1"/>
                </a:solidFill>
              </a:rPr>
              <a:t>After the Move</a:t>
            </a:r>
            <a:endParaRPr lang="en-GB" sz="4800" dirty="0">
              <a:solidFill>
                <a:schemeClr val="bg1"/>
              </a:solidFill>
            </a:endParaRPr>
          </a:p>
        </p:txBody>
      </p:sp>
    </p:spTree>
    <p:extLst>
      <p:ext uri="{BB962C8B-B14F-4D97-AF65-F5344CB8AC3E}">
        <p14:creationId xmlns:p14="http://schemas.microsoft.com/office/powerpoint/2010/main" val="2628754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1028" name="Picture 4" descr="Twitter, Facebook, Together, Exchange Of Information"/>
          <p:cNvPicPr>
            <a:picLocks noChangeAspect="1" noChangeArrowheads="1"/>
          </p:cNvPicPr>
          <p:nvPr/>
        </p:nvPicPr>
        <p:blipFill rotWithShape="1">
          <a:blip r:embed="rId3">
            <a:extLst>
              <a:ext uri="{28A0092B-C50C-407E-A947-70E740481C1C}">
                <a14:useLocalDpi xmlns:a14="http://schemas.microsoft.com/office/drawing/2010/main" val="0"/>
              </a:ext>
            </a:extLst>
          </a:blip>
          <a:srcRect r="16199"/>
          <a:stretch/>
        </p:blipFill>
        <p:spPr bwMode="auto">
          <a:xfrm>
            <a:off x="497305" y="-8019"/>
            <a:ext cx="8630653" cy="686602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p:nvPr>
        </p:nvSpPr>
        <p:spPr/>
        <p:txBody>
          <a:bodyPr/>
          <a:lstStyle/>
          <a:p>
            <a:pPr algn="ctr"/>
            <a:r>
              <a:rPr lang="en-GB" sz="4800" dirty="0" smtClean="0"/>
              <a:t>Complaints and Feedback</a:t>
            </a:r>
            <a:endParaRPr lang="en-GB" sz="4800" dirty="0"/>
          </a:p>
        </p:txBody>
      </p:sp>
    </p:spTree>
    <p:extLst>
      <p:ext uri="{BB962C8B-B14F-4D97-AF65-F5344CB8AC3E}">
        <p14:creationId xmlns:p14="http://schemas.microsoft.com/office/powerpoint/2010/main" val="3876908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lowers, Sowing, Growth, Seedlings, Plant, Potting Soil"/>
          <p:cNvPicPr>
            <a:picLocks noChangeAspect="1" noChangeArrowheads="1"/>
          </p:cNvPicPr>
          <p:nvPr/>
        </p:nvPicPr>
        <p:blipFill rotWithShape="1">
          <a:blip r:embed="rId3">
            <a:extLst>
              <a:ext uri="{28A0092B-C50C-407E-A947-70E740481C1C}">
                <a14:useLocalDpi xmlns:a14="http://schemas.microsoft.com/office/drawing/2010/main" val="0"/>
              </a:ext>
            </a:extLst>
          </a:blip>
          <a:srcRect t="36834" r="51036"/>
          <a:stretch/>
        </p:blipFill>
        <p:spPr bwMode="auto">
          <a:xfrm>
            <a:off x="2067127" y="-20024"/>
            <a:ext cx="7093497" cy="6863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p:nvPr>
        </p:nvSpPr>
        <p:spPr/>
        <p:txBody>
          <a:bodyPr/>
          <a:lstStyle/>
          <a:p>
            <a:pPr algn="ctr"/>
            <a:r>
              <a:rPr lang="en-GB" sz="4800" dirty="0" smtClean="0"/>
              <a:t>Developing the Team</a:t>
            </a:r>
          </a:p>
          <a:p>
            <a:pPr algn="ctr"/>
            <a:r>
              <a:rPr lang="en-GB" sz="4800" dirty="0" smtClean="0"/>
              <a:t>(2)</a:t>
            </a:r>
            <a:endParaRPr lang="en-GB" sz="4800" dirty="0"/>
          </a:p>
        </p:txBody>
      </p:sp>
    </p:spTree>
    <p:extLst>
      <p:ext uri="{BB962C8B-B14F-4D97-AF65-F5344CB8AC3E}">
        <p14:creationId xmlns:p14="http://schemas.microsoft.com/office/powerpoint/2010/main" val="911011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600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ego, Building Blocks, Colorful, Children, Play"/>
          <p:cNvPicPr>
            <a:picLocks noChangeAspect="1" noChangeArrowheads="1"/>
          </p:cNvPicPr>
          <p:nvPr/>
        </p:nvPicPr>
        <p:blipFill rotWithShape="1">
          <a:blip r:embed="rId3">
            <a:extLst>
              <a:ext uri="{28A0092B-C50C-407E-A947-70E740481C1C}">
                <a14:useLocalDpi xmlns:a14="http://schemas.microsoft.com/office/drawing/2010/main" val="0"/>
              </a:ext>
            </a:extLst>
          </a:blip>
          <a:srcRect l="22793" r="4135"/>
          <a:stretch/>
        </p:blipFill>
        <p:spPr bwMode="auto">
          <a:xfrm>
            <a:off x="1860884" y="2"/>
            <a:ext cx="726707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p:nvPr>
        </p:nvSpPr>
        <p:spPr/>
        <p:txBody>
          <a:bodyPr/>
          <a:lstStyle/>
          <a:p>
            <a:pPr algn="ctr"/>
            <a:r>
              <a:rPr lang="en-GB" sz="4800" dirty="0" smtClean="0"/>
              <a:t>Developing Services</a:t>
            </a:r>
            <a:endParaRPr lang="en-GB" sz="4800" dirty="0"/>
          </a:p>
        </p:txBody>
      </p:sp>
    </p:spTree>
    <p:extLst>
      <p:ext uri="{BB962C8B-B14F-4D97-AF65-F5344CB8AC3E}">
        <p14:creationId xmlns:p14="http://schemas.microsoft.com/office/powerpoint/2010/main" val="42846656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a:srcRect l="7450" t="18714" r="56521" b="7134"/>
          <a:stretch/>
        </p:blipFill>
        <p:spPr>
          <a:xfrm>
            <a:off x="-561473" y="-136358"/>
            <a:ext cx="10723210" cy="6994358"/>
          </a:xfrm>
          <a:prstGeom prst="rect">
            <a:avLst/>
          </a:prstGeom>
        </p:spPr>
      </p:pic>
    </p:spTree>
    <p:extLst>
      <p:ext uri="{BB962C8B-B14F-4D97-AF65-F5344CB8AC3E}">
        <p14:creationId xmlns:p14="http://schemas.microsoft.com/office/powerpoint/2010/main" val="776019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solidFill>
            <a:schemeClr val="bg1">
              <a:alpha val="10000"/>
            </a:schemeClr>
          </a:solidFill>
        </p:spPr>
      </p:sp>
      <p:pic>
        <p:nvPicPr>
          <p:cNvPr id="4" name="Picture 3"/>
          <p:cNvPicPr>
            <a:picLocks noChangeAspect="1"/>
          </p:cNvPicPr>
          <p:nvPr/>
        </p:nvPicPr>
        <p:blipFill rotWithShape="1">
          <a:blip r:embed="rId3"/>
          <a:srcRect l="16126" t="32020" r="66036" b="17950"/>
          <a:stretch/>
        </p:blipFill>
        <p:spPr>
          <a:xfrm>
            <a:off x="5598042" y="408002"/>
            <a:ext cx="1631092" cy="1449859"/>
          </a:xfrm>
          <a:prstGeom prst="rect">
            <a:avLst/>
          </a:prstGeom>
        </p:spPr>
      </p:pic>
      <p:pic>
        <p:nvPicPr>
          <p:cNvPr id="5" name="Picture 4"/>
          <p:cNvPicPr>
            <a:picLocks noChangeAspect="1"/>
          </p:cNvPicPr>
          <p:nvPr/>
        </p:nvPicPr>
        <p:blipFill rotWithShape="1">
          <a:blip r:embed="rId4"/>
          <a:srcRect l="15898" t="25527" r="66068" b="4355"/>
          <a:stretch/>
        </p:blipFill>
        <p:spPr>
          <a:xfrm>
            <a:off x="3544777" y="2318650"/>
            <a:ext cx="1649046" cy="2032000"/>
          </a:xfrm>
          <a:prstGeom prst="rect">
            <a:avLst/>
          </a:prstGeom>
        </p:spPr>
      </p:pic>
      <p:pic>
        <p:nvPicPr>
          <p:cNvPr id="6" name="Picture 5"/>
          <p:cNvPicPr>
            <a:picLocks noChangeAspect="1"/>
          </p:cNvPicPr>
          <p:nvPr/>
        </p:nvPicPr>
        <p:blipFill rotWithShape="1">
          <a:blip r:embed="rId5"/>
          <a:srcRect l="19829" t="21481" r="70171" b="4086"/>
          <a:stretch/>
        </p:blipFill>
        <p:spPr>
          <a:xfrm>
            <a:off x="7666679" y="156519"/>
            <a:ext cx="1211597" cy="2858126"/>
          </a:xfrm>
          <a:prstGeom prst="rect">
            <a:avLst/>
          </a:prstGeom>
        </p:spPr>
      </p:pic>
      <p:pic>
        <p:nvPicPr>
          <p:cNvPr id="7" name="Picture 6"/>
          <p:cNvPicPr>
            <a:picLocks noChangeAspect="1"/>
          </p:cNvPicPr>
          <p:nvPr/>
        </p:nvPicPr>
        <p:blipFill rotWithShape="1">
          <a:blip r:embed="rId6"/>
          <a:srcRect l="15726" t="22830" r="65898" b="8401"/>
          <a:stretch/>
        </p:blipFill>
        <p:spPr>
          <a:xfrm>
            <a:off x="5716693" y="2071940"/>
            <a:ext cx="1680307" cy="1992923"/>
          </a:xfrm>
          <a:prstGeom prst="rect">
            <a:avLst/>
          </a:prstGeom>
        </p:spPr>
      </p:pic>
      <p:pic>
        <p:nvPicPr>
          <p:cNvPr id="8" name="Picture 7"/>
          <p:cNvPicPr>
            <a:picLocks noChangeAspect="1"/>
          </p:cNvPicPr>
          <p:nvPr/>
        </p:nvPicPr>
        <p:blipFill rotWithShape="1">
          <a:blip r:embed="rId7"/>
          <a:srcRect l="21623" t="22291" r="71368" b="9210"/>
          <a:stretch/>
        </p:blipFill>
        <p:spPr>
          <a:xfrm>
            <a:off x="7822986" y="3186686"/>
            <a:ext cx="1055290" cy="3268823"/>
          </a:xfrm>
          <a:prstGeom prst="rect">
            <a:avLst/>
          </a:prstGeom>
        </p:spPr>
      </p:pic>
      <p:pic>
        <p:nvPicPr>
          <p:cNvPr id="9" name="Picture 8"/>
          <p:cNvPicPr>
            <a:picLocks noChangeAspect="1"/>
          </p:cNvPicPr>
          <p:nvPr/>
        </p:nvPicPr>
        <p:blipFill rotWithShape="1">
          <a:blip r:embed="rId8"/>
          <a:srcRect l="14017" t="27954" r="64359" b="5435"/>
          <a:stretch/>
        </p:blipFill>
        <p:spPr>
          <a:xfrm>
            <a:off x="5336540" y="4186974"/>
            <a:ext cx="2343728" cy="2288146"/>
          </a:xfrm>
          <a:prstGeom prst="rect">
            <a:avLst/>
          </a:prstGeom>
        </p:spPr>
      </p:pic>
      <p:pic>
        <p:nvPicPr>
          <p:cNvPr id="10" name="Picture 9"/>
          <p:cNvPicPr>
            <a:picLocks noChangeAspect="1"/>
          </p:cNvPicPr>
          <p:nvPr/>
        </p:nvPicPr>
        <p:blipFill rotWithShape="1">
          <a:blip r:embed="rId9"/>
          <a:srcRect l="14188" t="23099" r="64188" b="4086"/>
          <a:stretch/>
        </p:blipFill>
        <p:spPr>
          <a:xfrm>
            <a:off x="3183206" y="77855"/>
            <a:ext cx="1977292" cy="2110154"/>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711" y="77856"/>
            <a:ext cx="2878715" cy="17800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4379" y="4506659"/>
            <a:ext cx="3334638" cy="2061918"/>
          </a:xfrm>
          <a:prstGeom prst="rect">
            <a:avLst/>
          </a:prstGeom>
        </p:spPr>
      </p:pic>
      <p:pic>
        <p:nvPicPr>
          <p:cNvPr id="13" name="Picture 12"/>
          <p:cNvPicPr>
            <a:picLocks noChangeAspect="1"/>
          </p:cNvPicPr>
          <p:nvPr/>
        </p:nvPicPr>
        <p:blipFill rotWithShape="1">
          <a:blip r:embed="rId12"/>
          <a:srcRect l="5144" t="42458" r="78856" b="25672"/>
          <a:stretch/>
        </p:blipFill>
        <p:spPr>
          <a:xfrm>
            <a:off x="155041" y="2141654"/>
            <a:ext cx="2871537" cy="1812758"/>
          </a:xfrm>
          <a:prstGeom prst="rect">
            <a:avLst/>
          </a:prstGeom>
        </p:spPr>
      </p:pic>
    </p:spTree>
    <p:extLst>
      <p:ext uri="{BB962C8B-B14F-4D97-AF65-F5344CB8AC3E}">
        <p14:creationId xmlns:p14="http://schemas.microsoft.com/office/powerpoint/2010/main" val="3001459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4" name="Picture 3"/>
          <p:cNvPicPr>
            <a:picLocks noChangeAspect="1"/>
          </p:cNvPicPr>
          <p:nvPr/>
        </p:nvPicPr>
        <p:blipFill rotWithShape="1">
          <a:blip r:embed="rId3"/>
          <a:srcRect l="12871" t="19593" r="62257" b="8131"/>
          <a:stretch/>
        </p:blipFill>
        <p:spPr>
          <a:xfrm>
            <a:off x="20351" y="-37561"/>
            <a:ext cx="6098660" cy="5616635"/>
          </a:xfrm>
          <a:prstGeom prst="rect">
            <a:avLst/>
          </a:prstGeom>
        </p:spPr>
      </p:pic>
      <p:pic>
        <p:nvPicPr>
          <p:cNvPr id="5" name="Picture 4"/>
          <p:cNvPicPr>
            <a:picLocks noChangeAspect="1"/>
          </p:cNvPicPr>
          <p:nvPr/>
        </p:nvPicPr>
        <p:blipFill rotWithShape="1">
          <a:blip r:embed="rId4"/>
          <a:srcRect l="12992" t="19863" r="62564" b="7323"/>
          <a:stretch/>
        </p:blipFill>
        <p:spPr>
          <a:xfrm>
            <a:off x="5339455" y="136502"/>
            <a:ext cx="3671806" cy="3466391"/>
          </a:xfrm>
          <a:prstGeom prst="rect">
            <a:avLst/>
          </a:prstGeom>
        </p:spPr>
      </p:pic>
      <p:pic>
        <p:nvPicPr>
          <p:cNvPr id="6" name="Picture 5"/>
          <p:cNvPicPr>
            <a:picLocks noChangeAspect="1"/>
          </p:cNvPicPr>
          <p:nvPr/>
        </p:nvPicPr>
        <p:blipFill rotWithShape="1">
          <a:blip r:embed="rId5"/>
          <a:srcRect l="14359" t="21750" r="63419" b="5704"/>
          <a:stretch/>
        </p:blipFill>
        <p:spPr>
          <a:xfrm>
            <a:off x="5121073" y="3204447"/>
            <a:ext cx="3338005" cy="3453552"/>
          </a:xfrm>
          <a:prstGeom prst="rect">
            <a:avLst/>
          </a:prstGeom>
        </p:spPr>
      </p:pic>
      <p:pic>
        <p:nvPicPr>
          <p:cNvPr id="7" name="Picture 6"/>
          <p:cNvPicPr>
            <a:picLocks noChangeAspect="1"/>
          </p:cNvPicPr>
          <p:nvPr/>
        </p:nvPicPr>
        <p:blipFill rotWithShape="1">
          <a:blip r:embed="rId6"/>
          <a:srcRect l="11966" t="21481" r="60598" b="5435"/>
          <a:stretch/>
        </p:blipFill>
        <p:spPr>
          <a:xfrm>
            <a:off x="1362480" y="3863376"/>
            <a:ext cx="3414402" cy="2882564"/>
          </a:xfrm>
          <a:prstGeom prst="rect">
            <a:avLst/>
          </a:prstGeom>
        </p:spPr>
      </p:pic>
    </p:spTree>
    <p:extLst>
      <p:ext uri="{BB962C8B-B14F-4D97-AF65-F5344CB8AC3E}">
        <p14:creationId xmlns:p14="http://schemas.microsoft.com/office/powerpoint/2010/main" val="1472504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GB" sz="4800" dirty="0" smtClean="0"/>
              <a:t>Key Take </a:t>
            </a:r>
            <a:r>
              <a:rPr lang="en-GB" sz="4800" dirty="0" err="1"/>
              <a:t>A</a:t>
            </a:r>
            <a:r>
              <a:rPr lang="en-GB" sz="4800" dirty="0" err="1" smtClean="0"/>
              <a:t>ways</a:t>
            </a:r>
            <a:endParaRPr lang="en-GB" sz="4800" dirty="0" smtClean="0"/>
          </a:p>
        </p:txBody>
      </p:sp>
      <p:sp>
        <p:nvSpPr>
          <p:cNvPr id="6" name="AutoShape 8" descr="data:image/png;base64,iVBORw0KGgoAAAANSUhEUgAAAlgAAAFzCAYAAADi5Xe0AAAgAElEQVR4Xu2dB5QUVfbGv+6ePOScc85RSZJRMZGVICqoIKDumsMG1/+uuq5xddU1giK4CgZEFAEVEAQESYooSIYhDzDD5PQ/9401NEP3TPd0VXeF753DAWaq7rv3915Xf3XfrVeugoKCArCRAAmQAAmQAAmQAAnoRsBFgaUbSxoiARIgARIgARIgAUWAAosTgQRIgARIgARIgAR0JkCBpTNQmiMBEiABEiABEiABCizOARIgARIgARIgARLQmQAFls5AaY4ESIAESIAESIAEKLA4B0iABEiABEiABEhAZwIUWDoDpTkSIAESIAESIAESoMDiHCABEiABEiABEiABnQlQYOkMlOZIgARIgARIgARIgAKLc4AESIAESIAESIAEdCZAgaUzUJojARIgARIgARIgAQoszgESIAESIAESIAES0JkABZbOQGmOBEiABEiABEiABCiwOAdIgARIgARIgARIQGcCFFg6A6U5EiABEiABEiABEqDA4hwgARIgARIgARIgAZ0JUGDpDJTmSIAESIAESIAESIACi3OABEiABEiABEiABHQmQIGlM1CaIwESIAESIAESIAEKLIvMgf379+ONN95Ay5YtMWHCBN28LqvdvLw8fPjhh9i8eTMmTZqE5s2b6+ZTqIYOHDiAN998Ew0aNMDEiRMRHR0dqklTnX/69Gm8/vrrcLvduO2225CYmBiUf2Ud86A6ccDBc+bMwa+//opbbrlFzTW2CwmQEWeFkwkYKrBSUlLw6quvIjs7W30RVK1a1cmsQ4rdqC/FstotKCjAggULsGXLFkyePBn169cPKb6ynOzP9yNHjigx2qJFC4waNQoej6cs5g0/58yZM3jppZdQqVIlxTAuLu6CPn0dk5qaquJLSEjAjTfe6PO8kpwv65gbDsRiHQQjHuTzsn37dnz99ddISkpCbm6uEv6NGzfGlVdeidq1a1ss+sDcDYZRYBZ5FAlYh4ChAuuHH37ABx98ALm4XHXVVejbt691yJjMU6O+FI2yGw58VvZd+JRVYIXK1urcQo1fr/MDFQ9atleuh7GxsWjatKkSxWfPnsWuXbuUO9deey06deqkl2umsRMoI9M4TEdIQEcChgksuajMnj0bcjGXDELlypX93qXrGI9tTRn1pWiU3XAMhJV9p8AKxwwxto9AxcP333+vltMbNWqkMo6SedTa4cOHMXPmTOTn52Pq1KmoXr26sU6H2XqgjMLsFrsjgbAQMExgSRr8tddeQ/v27REfH4/vvvsON998s0qJa23ZsmVYunQprr/+enWc1iTj9d5772HHjh2YMmUK6tSpo36VlZWFJUuWQO4E09PT1YWqa9euuPTSS9WdobQff/xRCbsBAwYgJycHa9euVfURsgQTExOjBN+XX36JPXv2qDR9+fLl0atXL5Vd867VER9k+Wvx4sVITk5Wv+vWrZtaCpOsnNT2ePsciG/+RjQzMxOff/656i8jI0P1JbavuOIKVKhQQZ3mLSYuuugitTx3/PhxJV47duyIq6+++rwLt5xz9OhRfPrppypWEbyyRCus5HiXy3WBXantCmZMil88S/KxdevWarnO+8tF81Fi2b17t/JH+IqP8+bNQ8OGDX3Wm2mZH6lF8m4Sl8TgS3hp82LIkCFqrnz77bcqgyT+yNj369cPx44dw0cffQSp4dJ8GT16NGrWrHleP6GMtbehsmaw/J0nY7x69WosX75cZUe02ORzID/XaoXKMpe8/S5J2Pr6QpX+V65cqa4BsrwZFRWlrgPXXHONrmwlfrk2SPwnT55Uc7xGjRoqey41gtqc954L8pn44osv1FyQz12PHj1w+eWXn3ctELsrVqxQMch1p1y5cujfvz/27t2L3377rcQaLPk8S72cXEO8r2XePMXuZ599pnj06dPnvLkmGS65Nhw6dEj9vG7duuq6IFkwaXLteOuttyCfBbkmyRKk1IWJzyLWxowZoz5H3i2Q+auNsXCT8+W6IPNp+vTp6poU6HWUAiss3+PsxKQEDBNYclGQi7oIG7lwSc1Ihw4d1JesdqHTRJjUyowbN67o53KxeOWVV5QgkAJqOV8uVG+//bb68mvTpo0SXdu2bVP/b9KkSVEtinbxFFEnFxK5GIrAGjt2LH7++WcljuRnIpZEXG3atAn79u1TQs27XmfDhg2YP3++EmVyMZO/RajIF4RcvLwFVqC++ZoD2rlysRYOcpcr/xZxKfHfeuutqkZHu+BpNuSiJ3FI/CIMunTpoi6mWr2RxCR3xuK3cJe2detW9UVy2WWXYeDAgT4FVjBj4k9g+fOxXbt2SgBpPp44cUKJcKnVkzGSeEU0ypeJ3NGL374K+uULW/jI3f8333yj5oKIZMmSCr+SBJb0LeMuX/DSx86dO9XcEgEozMQH+WKSL2ix4z0GElcoY118/PUUWHJDIEJBhIAUvWtfwBKffA7kM1RcYAU6l4r7HYzAks+KfI42btyoxHPbtm1VDZJ8FsUnuenS6vdCYevdj3w2OnfurD6r8jkWsSnXF+2GSLtGCCeZA3L90D7fcu0R8SQiRppWa7hmzZoLuIq4kfNKKnI/ePCgElj16tXDTTfd5POBC22psGLFimr+ak0eIJHrVZUqVdRnQY6Tz7DUtGrxaAJL+hGeYkNEmMQu4k/munf9a6CMtTEWrsJAljTFD8nAiegL9DpKgWXSb366FRYChggsucuTi4oIKREIcscqX/bypTVt2jQlGKTJF6X8XL5oJD2uZWvk4itZqKFDh6rsgnzARbCtW7dOfcC1Lw/5udxZyR+pYRCRpF085YtRxJ2WcpeL0vvvv6/uJOVLu1q1asoHuYBowk18qFWrlvrCl+J8+Z3YkLtg7y9XybZoAisY33yNqIjEd955B71791ZZKGGmxSXZPe2uVrvgyZNjN9xwg/pSkJaWlqbEq1x8Z8yYodhqPxMxIf5rWSO5uGp3u9pFt/iXZaBjIn37E1j+fJSLvvQr7CVGWTaRjIMIWxk7LfavvvpKZTb9CSyNo78v+pIElnz5ChMR4NI0QSlzVrJbgwcPLvJD5pwIFhGu3bt3D2oeBvLp1VNgaXEIW+8xl/kun0WZE8UFViBzyVccwQgsTWAId/nsauJaBJdkKeVGR8Y/1M+RiG3JeovY9r7RkJuP//73v6qIXBM4/q4RIu7lcy+iRK5b8rmRmyp5IlXO9543vriW9PkubS4XP1fzRT7nEo+WXZdrqIyn+CY+ymdGPtNycyBzd9CgQerpUo1nWeevv+tNMNdRX9eIQD4XPIYE7ELAEIGlCST5sMuHXpqkwRctWlQkhDSA8nO585aLb6tWrdSP5Yv3p59+UqJLBI+IB7lIypeHCBvvp8K0C4EsD8mFWrt4Sr+y1BRIE4EmfmhfQJroueSSS9TygneTY2WZUhNYwfjmyxfNX/FVY6WJT/nSl+UsuXv0TtnLkqqWBfR1Efvll1+UaBw5cqQSBsX9FwGj8fb1ZRnImJQksGRZoTQfRcS+/PLLSuhoX2alCafi/MoisIpz1jIA8oWpiT+tn+JjE+pYF/ff31Knr3kimQ3tSUNfwkwyefI50sSgtw1/QjiQcQpVYGljJJ9t7yy13LyI6BPhIHNAb7aa39r4yv81fv6uEd7LbXKzItkg7fMeCNeSPt/Fr0eaXe9ztCVu+dmqVavUeIrP2g2ldqyMp2Sn5PooN1QisE6dOlV0g6XH/C3peuPvmlr8OurrGhHI9ZjHkIBdCOgusOTCKRcAyfJ41xzIo/Nydyh3gtqyn0DUfi7LRyKQtAutXNy0O07twy4XQH9Nuzj5EyxyntzVyZ2eXAjkzlSyNVoTEaMJrOIiqrhA8RZYwfjmy3dtTyO5M5W71Z49e6q/i+9tFEzWwNfFu3jfmkD0ZTeQMSlJYPnaq6ukeq3iy4CBFq/rKbBkHLQvVX9fUKGOtT+BJbWAzZo187mdhGQMpKZGMjMlCaySlmKCYR/Ikk4wc1E+syL25XogMcj8lvkh2WrvmwQ92MrnWTJjUl8ny8+y/Kc1b4Hq7xrhS2AFwzUYgSU3cXITKU2Epizlakvo2mdLajL9Ne16Jdl1LSut5/wtaYwDvY5SYNlFJjCOshLQXWDJhU2yTfLB9xZS/oSXXBRnzZqllgklgyCF2XLBkOVBreBT+7DLnZxWT1Q8YK3+piSBpdU0SCZMLvSybCFCRu4WZfkxFIEViG/+Bkku7CLapF5E/i1fPPJlJNkz7e41mC81EVhS7Cq1JP6eSpIaJO/aLm9RFMiYOFlghTLW3nNAzyXCYIRAMHPJ15wN9nyZT1LgLstVcgMlTep5pJhce+AimM+4L5+0GiypqZRaKxErUtslP//f//6nxGvxDJa/bKa32A6Gqy+/tGyyt3gqfpwvntKviC7JfPnaSFbiEVEuy4HBCqxA5m9JYxzodZQCq6xfyzzPLgR0F1jaEzElAfIuIpXj1q9fj08++URdAOVuXe5CvZdrAs1oiC1/AkvLjGnFvt4XreKp7bJksPTYYV3uDGXpTO5cRSBJ9kLqrWR5JZgvtZL8D+TiHsiYOFlg6THWws8pAst7zkm2RkSH1NjJspbUHcqNVDCf8ZKEjNiSAnUtO1bSEmE4BJaWDZYbHX+byfoTWIHsEu8r66bxKX4tDIaxv2ODuY5SYNlFJjCOshLQVWBpjyRLYal8CckTNt5NlkLkoiFFpN5F7VrWS4SEnCsFnN61VtrvpR7J+zxfQfsTWFqxrTypV3xJSh6Rlr1qylKDFYxvxf2VJQxZOpGLpNTDaFtNyHHylJwsrcjduDwBGYzAEsEqBcSynYP3U5vBZCNKG5NQBZbZarACWSIMZax9sddTYJWlBiuQpdxg5oyvOSFPuUp9m2RN5KlXrWnF55LpFuEh80Ey34F8xn35pMVffPsU7YEbubEqSwZL27ZEe4jGu+9AllO1h0bk8yslD5J1CuQmR65JcrNa2gbNwQisYOavv+tNMNdRCqyyfi3zPLsQ0FVgaU/caCKm+CtKvJ8ckwuhbLcgTVs+lFdJyDEiCryLs+X3IhgksyWF8/K0l6TGpckFVPZ6kqyYFMT7E1ja1g/ik4g0qfGSJgJHnuITsaMJLO+nCKUAW3vFj/aIs/dThMH45mvSSEG/LA1KEa1staA17UEB7SmrYASWZAZk+wPJFng/danFKyl+eT2HfJn5s1vamIQqsLzngnfs8vNgnyIsXqztK6Zg6m60MSh+TjBjLV98sj2C3Cz4exeingJLe4pQy5RoT0mW9BRhWQWWJo61z5L29K+vvmT5XT6f3k9oCl/NX9lSQISHfJ4D/Yz7u7F699131dOosneZ2JPPtMwlEUna06NSuxTMXAiGq78vBcnYyTVGrjneTzbL8TLfZelU9uaT5VK5mZKmzWGZP95PMsvxsgwqNZuy1YoIuECXCIOZv/6uC8FcRymw7CITGEdZCegmsPyJp+KO+RNh2mt15GLt672FcvGWC4k8viy1FZLZkYuM7AsjTdu6wN/FU/z7+OOP1cajcictd9TyBSd32LKcINk177tfrc5AsnDai4xl/xethsT72EB98zVI2peSiCLJ4Ml+TLIPlsTlvU9QMAJL+hH/5QtLmghZYSZPHklmTHtkXi7eJdktbUxCLZ72jl3u7CWzKXtgSR2ejJf3U1W+2GnLFcJOxkgEg9TWGSWwxIdAxzqQZVo9BZa3MJUvcqmxkyVmmbMi9rwf4gh2LhVn7/1ZkgyUzC3pw1df2k2JfO61/ankMyw3S977OQXD1tdckC1A5CEasS0bw8rDNPJAizCWJnNLKwIPRmD54yo3WSJuZAua0l72LDak8F42LZamZfNEAIqPMqe0TJ7UpmnCS7JyUpspYye1p3KjJ77LNUv2+ZIbURFNgQqsYBj7myPBXkcDyfKV9cuL55GA2QnoJrBE7EiKX8RL8cfuvSFoKXO5M/R+ylA7Xy7W3ptRep+rFYPLxVkyVyJA5EtV6jikyF1aSUXuxXdkli8i2fFdfr5w4UK1rYO2VYK/ndxFcMkdZ/GliEB88zcZRCDIHaxk8LSd3OULUuLSdhEvy5ei7A0kSw0l7Vpfkt3SxiRUgSU8REwV38ldljZlPAKpdZKnsSQLKGJLsn2ylGOkwBKfAxnrcAss8cvfTu6yrOO943hZ5lLxuSvZOdknTLKv8pmWz5JsayLz13vXeG9eUluo7eQuD3HIgyzFtyAIhK2/z5Fk1uQmSsoQRLxIdkwytZLFElGiCaFgBJYvrtpO7r5iLemCL3NdfBH/5FzJsskDN5K5lo1yi7/sW65BIlpluwa58ZD/y4Mpkg2Uc+T8YJYINd8CYVzSHAnmOkqBZXYJQP+MJKCbwDLSSTPZljtKuUhKxkx2pWbTn4Dc1cvmjpJ505ZM9O/FWIvF6/qM7c2/dflSlqUzEVhy4yM7irORAAmQAAkYT4ACywdjrS5C7srlDffaE0lyhyy1TXL37msZ0/jhslcPIqQkqyGZDK1OSTIPkoWQhw58FRZbgYC2XCXZBqmB81eDpWcsklWQjXxlOwBtl3+xL9krWUISX0RgabVZevZNWyRAAiRAAhcSoMDyMSuKvz9NaoFkGU/qmmRpUvbvkaJ6ttAIaHVusuQiNSYiaOUJSFlKkZosWYYtvmwSWo/hOVuekJN3tckSb/EX7RrlQfF3WsqDJrIML5tZynyWTKD3y8mN8oN2SYAESIAECglQYPmZCZJJEQEgtTRSiyRZLClElcempaDaexdqTqayEwikTqzs1p11prahpzy5J8XdUoAtdUjyyiQp+mYjARIgARIIHwEKrPCxZk8kQAIkQAIkQAIOIUCB5ZCBZpgkQAIkQAIkQALhI0CBFT7W7IkESIAESIAESMAhBCiwHDLQDJMESIAESIAESCB8BCiwwseaPZEACZAACZAACTiEAAWWQwaaYZIACZAACZAACYSPAAVW+FizJxIgARIgARIgAYcQoMByyEAzTBIgARIgARIggfARoMAKH2v2RAIkQAIkQAIk4BACFFgOGWiGSQIkQAIkQAIkED4CFFjhY82eSIAESIAESIAEHEKAAsshA80wSYAESIAESIAEwkeAAit8rNkTCTiaQO7J48g9nIScw4eQczgJBdlZyM/KQoH8yc5Uf+dnyt+Zfv+eOuArRHuAaI8L0VHyt/bHVfjvKCDK7UJcDFC1nOu8P1XKu4v+L8eykQAJkICRBCiwjKRL2yTgIAL5GRnIFfF05JyIyj1SKKaUoMrJDpmGCCw9WoX4QvFVs6ILjau70biGu/Dv6m64XHr0QBskQAJOJ0CB5fQZwPhJoAwEJBuVue1HZPy4GVm/blMCKu/0qTJYCu4UvQRWSb02+l1oeQuv2pWouoIbKR5NAiRAgcU5QAIkUCqB7L27kfnrz8jctlWJqpyD+0s9x4gDwiGwfPmdGOtChwZudGjgQbt6HrSs7YbHbUSEtEkCJGAXAhRYdhlJxkECOhGQ2qjMX7cjSwTVr9uRuW0Lco8f08l6aGYiJbCKex0TBSW22tR1o1XtQsFVKZFZrtBGl2eTgL0IUGDZazwZDQmUiUD2vj1I/2Ed0jesQ+Yv25CfmlImO0afZBaBVTxOqdtqXceNLo096NbYg/b1WUVv9FygfRIwOwEKLLOPEP0jAYMIZO38RQkqEVYZWzYa1Iu+Zs0qsIpHKXVcIrS6iuBq4oGbyS19JwKtkYAFCFBgWWCQ6CIJ6EUg86ct52Wq9LIbLjtWEVjePGpVdKFrk8LMlgguqediIwESsD8BCiz7jzEjdDiB9I3rkb5hLTJ+WIes3b9ZmoYVBZY38IoJLlzc1IM+LaPQuwWXES09Gek8CZRCgAKLU4QEbEhA6qjOrvwaad+tRM6hA7aJ0OoCy3sgGlZzo0/LQrHVohYfSbTNJGUgJPA7AQosTgUSsAmB/LQ0nP32ayWs0tevsUlU54dhJ4HlHVn3JoVCSwRXpQQuIdpy8jIoxxGgwHLckDNguxGQvalEVMmf3BPm2E7BKMZ2FVgaL9lhXstqyVIiGwmQgHUJUGBZd+zouYMJ5KWcKVwC/PZrSI2VU5rdBZb3OMrTh5d3iMKANlFOGV7GSQK2IkCBZavhZDB2J5CxdWNRtirvVLLdw70gPicJLC142Tn+8o5RSmzxPYmOm/IM2MIEKLAsPHh03TkEMjatx+kF85G2eoVzgvYRqRMFloahaU23ElkithJiWKfl6A8Cg7cEAQosSwwTnXQqAXn/35kF85G69HOnIjgvbicLLA1E3cruooxWlXIUWvxgkIBZCVBgmXVk6JejCWTv34szn85X4ortHAEKrHMsqpV3YUS3aPUnNpqzhARIwGwEKLDMNiL0x9EEck8cLxJW+elpjmbhK3gKrAupNK7uViLrys4shucHhgTMRIACy0yjQV8cS0DElGSrJGslIovNNwEKLP8zo0N9D4Z3j0K/VhRa/PyQgBkIUGCZYRTog6MJaMJKlgXZSiZAgVX6DOnVwqMyWl0acR+t0mnxCBIwjgAFlnFsaZkESiSQvmEdTs2diYwfN5NUgAQosAIEBeCyDlEY2T0azWryNTyBU+ORJKAfAQos/VjSEgkERCA/NQXJc2fh9Py5AR3Pg84RoMAKbjbERQPje8VgXK9ouPnAYXDweDQJhEiAAitEgDydBIIhcHb5UiTPmYnsvbuDOY3H/k6AAqtsU6FNXbcSWj2bc9mwbAR5FgkET4ACK3hmPIMEgiaQk3QQp+bOQsqXnwV9Lk9gBkuvOXBV5ygltGpWZDpLL6a0QwL+CFBgcW6QgMEEziz8EKfmzELuST4dGCpqZrBCJQhUr+DCuJ7RGNaVm2eFTpMWSMA/AQoszg4SMIhA1q/bkTx3JtK+W2lQD84zS4Gl35hf3MyjhFb7+lw21I8qLZHAOQIUWJwNJGAAAXk6MHnOLBRkZxlg3bkmKbD0H/tbBsQoocVGAiSgLwEKLH150prDCWTv2YUTr76A9B/WOZyEMeFTYBnD9ZKWUbhlQDTqVeGWDsYQplUnEqDAcuKoM2ZDCKR+/SVOvvoCcpNPGmKfRgEKLONmQY0KLkg2a1Bb7gRvHGVadhIBCiwnjTZjNYzAyTdfxqn/vWOYfRouJECBZfxMGNU9GjcPiEEsdZbxsNmDrQlQYNl6eBmc0QTk9TYnX3sBaeu+M7or2qfACtscaFvPo5YM5f2GbCRAAmUjQIFVNm48iwRwdsVXOPHaC8g9dpQ0wkSAGawwgQYQ5QFu6R+DMRezAD581NmTnQhQYNlpNBlL2Agkz3pV7cjOFl4CFFjh5S29XdEpCvdcERv+jtkjCVicAAWWxQeQ7oeXgOzILk8Jcm+r8HLXeqPAigz3jg08+MuIWFRO5A7wkRkB9mpFAhRYVhw1+hwRAmmrluPEay8i5/ChiPTPTlnkHsk5UK28S4msdvVYlxXJcWDf1iFAgWWdsaKnESRw5tMPcfzFpyLoAbsWAsxgRX4e3H9VLC7rwEcMIz8S9MDsBCiwzD5C9C/iBJLffg3J774VcT/oAAWWWebAhN7RmNwvxizu0A8SMCUBCixTDgudMguBY8//EymLPjGLO473gxks80yB/q2j1JIhGwmQgG8CFFicGSTgh8Dhv96HtDXfko+JCFBgmWgwAPWi6OcnxpnLKXpDAiYhQIFlkoGgG+YicPCOm5H5yzZzOUVvWINlwjnQorYbr0yKN6FndIkEIkuAAiuy/Nm7yQgUZGdh3+SxyD162GSe0R0hwAyWOedBo2puvDmFIsuco0OvIkWAAitS5Nmv6QjIjuz7Jo1BQXa26XyjQ4UEKLDMOxNqV3Lh3ekJ5nWQnpFAmAlQYIUZOLszJ4Gsnb/gwPSbzOkcvSoiQIFl7slQpZwL8+6kyDL3KNG7cBGgwAoXafZjWgKZv/6Mg7dPNq1/dOwcAQos88+GcrEuLLiHIsv8I0UPjSZAgWU0Ydo3NQFZFtw7YZipfaRzFFhWmwPRHmDxA4lWc5v+koCuBCiwdMVJY1YikHfmNPaMvtxKLjveV2awrDMFKLKsM1b01BgCFFjGcKVVkxPIz8zA3vHDkJ+aYnJP6Z43AQosa82HOpVdmD2Ny4XWGjV6qxcBCiy9SNKOdQjk52P/tBuQvfs36/hMTxUBCizrTYQODTx47npuRmq9kaPHoRKgwAqVIM+3HIGkP9+N9HXfWc5vOkyBZdU5MKhtFB4extfqWHX86HfZCFBglY0bz7IogWPPPIaUxQst6j3dZgbLunNgZPdozBjCF0RbdwTpebAEKLCCJcbjLUvg+ItP48yn8y3rPx1nBsvqc+C6HtGYMpAiy+rjSP8DI0CBFRgnHmVxAideexGn582xeBR0nxks68+BCb2jMbkfRZb1R5IRlEaAAqs0Qvy95Qkkv/0akt99y/JxMABmsOwyB24dEIOxPaPtEg7jIAGfBCiwODFsTSB16Rc4+q9HbR2jk4JjBss+o/3IyFj0bRVln4AYCQkUI0CBxSlhWwJZv+1A0kN/QN7pU7aN0WmBUWDZZ8TlvYVPXBeHZjXd9gmKkZCAFwEKLE4HexLIz8OhB/+AjE0b7BmfQ6OiwLLXwLev78Hj18UiIcZlr8AYDQkAoMDiNLAlgROvPI/TH/3PlrE5OSgKLPuN/mUdonD/Vdwjy34jy4gosDgHbEdA9rmS/a7Y7EeAAst+YyoRTeobg+v7sOjdnqPr3KgosJw79raMPOvXn9XSYP7ZVFvG5/SgKLDsOwP+NCwWA9uy6N2+I+y8yCiwnDfmto24IDtbFbVnbN1k2xidHhgFln1nQIX4wqL3VnVY9G7fUXZWZBRYzhpvW0d7/D9P48wC7tRu50GmwLLz6AIdG3jwzIQ4uFjzbu+Bdkh0FFgOGWi7h5my6GMce/5Ju4fp+PgosOw/BaQWS2qy2EjA6gQosKw+gvQfmT//iCSpu8pIJw2bEyVSgX0AACAASURBVKDAsvkA/x7ev8bFoWtjjzOCZZS2JUCBZduhdUhgBQU4dO8MZGzd6JCAnR0mBZYzxr9tXTeeuT4e0dRYzhhwm0ZJgWXTgXVKWHzPoFNGujBOCiznjLe8q1DeWchGAlYlQIFl1ZGj30jfuB5JD9xBEg4iQIHloMEG8Pi1cbi4GdNYzhp1+0RLgWWfsXRUJAW5uTh073RkbtvqqLidHiwFlrNmQIvabjw7IQ7xfJWOswbeJtFSYNlkIJ0Wxsm3XsGp9952WtiOj5cCy3lTYPRF0Zg2mEuFdhr5/Px8ZGRkID4+Hm63ffc9o8Cy06x1SCzp69cg6eG7HBItw/QmQIHlzPnw99Fx6NWCS4VWGf05c+agZs2aGDx4cJHL+/fvx7JlyzB+/HicPHkS77//Pq6//nrUqFHDb1hip0OHDmjfvr3fY8Tu/PnzcfPNN6NixYrqOF8/iwQ7CqxIUGefZSZQkJWpnhrM/GVbmW3wROsSoMCy7tiF4nnrum78e2I8PPZNdoSCx3Tnliaw4uLiAvKZAisgTDyIBPQhcOK1F3F63hx9jNGK5QhQYFluyHRzmC+E1g2l4YZKE1hZWVmQYyZMmIAKFSpg1apVWLx4MaKjo9GyZUucOnUKkydPxocffojKlStj69atOH36NLp164YRI0bA4zmXzSwtg6XZX7p0KbKzs9G2bVuMHj1aLU8ePHgQ7733Hk6cOKF+PmbMGPVzvRozWHqRpB3DCaStXYXDf7nX8H7YgXkJUGCZd2yM9iw2GiqL1bwW01hGsw7VfjACKzk5WQmpsWPHqmVF+bf8TBNYKSkpuPHGG3H27Fm8++67SmA1bty4yMXSBFZqaqqyOW7cOCXmZs+ejdatW6Ndu3Z4++23MWDAALRq1QofffQRJLM2fPjwUMMvOp8CSzeUNGQkgfy0NBy6bzqydv5qZDe0bXICFFgmHyCD3evXKgp/HRlrcC80HyoBEVhbtmy5wEyjRo2UcPLOYK1fvx5nzpzBqFGj1PE//vgjvv322yKBpdVgZWZm4q233sIll1xyXk1WaQJLiulFVA0dOlQJKy37tW3bNqxZs0aJN8mc7du3D5LlkrqwQJcwS+NEgVUaIf7eFAROvPI8Tn/0P1P4QiciR4ACK3LszdLz/VfF4rIOUWZxh374IBBMBuuzzz47ryBeb4ElWatdu3bhiy++QFJSEtq0aaOWCFevXo0lS5ac532lSpUwY8aMomL5UAeXAitUgjzfcAJS0H7wjpsN74cdmJ8ABZb5x8hoD+tXdeP5iXGolOAyuivaLyOBYARWqBksqaP64IMPVMZLBJI0yUbJkp88WSgCS2uSOZMnDuvUqaNquzZv3oyJEyeeV9NVxpB9nkaBpSdN2jKEwNF//R9Sl35uiG0atRYBCixrjZdR3nJvLKPI6mM3GIFVWg1WaUuE2tJhs2bNMGjQIOTm5ipxJUuBsuwoImrt2rW44YYb1NLfvHnzULt2bbX9gyw5XnbZZaoea8+ePdi7d6+qydJrby4KLH3mE60YRCBjy0a1YzsbCQgBCizOA43AU+Pj0KUR98Yy44wIRmB5P0Uooqh58+YQ0XTTTTepzFRpAkvi1/bVknosEUedOnXC1VdfrZ4IzMvLU8uDUm8l//Z+inDnzp345JNPcPz4cVSvXl0VwterV083pBRYuqGkISMIHPnHn3B2xVdGmKZNCxKgwLLgoBnkco9mHjx2bWD7KRnkAs3qQCAnJ0c9NVitWrWi7JNsGHrFFVfoYD2yJiiwIsufvZdAgDu2c3oUJ0CB5aw5EevOglRaZeb7fnLw0VFx6NOSWSwrz4r09HQsXLiw6KlDKUKXpT0996OKFB8KrEiRZ7+lEpA9r2TvKzYS0AhQYDlnLjSIO4i+lb9TAa863QN7MxpcEHy3xh48OY5ZLOfMCmtFSoFlrfFyjLdpq5bj8KMPOiZeBhoYAQqswDjZ4aiRNRYiwZOhQsnJK8DG3Tk+w2pa043KicY8Uai9kNgOPBlDYARatGiBvn37BnZwKUdRYOmCkUb0JpD0wB1I37heb7O0Z3ECFFgWH8Ag3L+k8ho0jDugzjicUQnrTzT1LbBquDFlYEwQlgM/9OjRo2qPJjZnERCRpUejwNKDIm3oSiD16y9x9IlHdLVJY/YgQIFlj3EMJAoXCtCtwia4XAX4IaUT8gr811o9dE0sBrfj5qOBcOUx4SNAgRU+1uwpQAIH75qKzJ8ufM1CgKfzMBsToMCy8eCGEFq7eh78+wbWYoWA0FSnHj58WL0AOi0tTb3G5qKLLlLbN0jbtGkT5DU3st+VbCwq+1bJU4fFm2zB8P3330OeUvQ+Tl4kvWzZMsjyb/v27dG5c2fDYqfAMgwtDZeFQMoXn+LYs4+X5VSe4wACFFgOGOQyhnjflbG4vCOzWGXEZ5rTZA+sxYsXo2nTpmrPKtmpXXZ7HzJkiHpn4bp161SNlGzrIP+Wl0DL77ybvOBZXoMj7x6UFznLcXKuHLdhwwb1hKK8F1FEXL9+/XDo0CHIS6W7deumKwcKLF1x0lioBA7MmISsHdtDNcPzbUqAAsumA6tDWK3quPHSTfE6WKKJSBKQjJMInrp166rslYilL7/8Ej179kT58uWVENI2A92xYwe2b9+Oyy+/HLGx57bykPNlY1HZpV3Okf/Lju6DBw9Wf3sLLBFVGzduRJ8+fVCuXDldQ6fA0hUnjYVC4OzKr3Dk738KxQTPtTkBCiybD3CI4TGLFSJAE57+888/Q5b7RCzJq260JkJsxYoVSiz17t37PM8lCyaiTJYVtQyWvIewf//+KL5EKMfWqFFDZcz0bhRYehOlvTITOPzI/Uj7bmWZz+eJ9idAgWX/MQ4lws6NPHh6PGuxQmFolnMlO7V69WrExMSo7FLDhg2LXJPlP8lKVa1aVb1/MDEx8QK35b2CK1euVK/HkcyUCDTvFz/LCbL8KO8g7NWrlyEvfKbAMstscrgfmdu24uAfpzicAsMvjQAFVmmE+Pt/jYtD18bc3d0uM2Hfvn2qbmrgwIGoXLlyUVginKQ2S2qrZOlP3mOoNclSff3116o4XpYat27diqSkJFWDJcuO0iRzJQJOdo4X+/I+Q3lhtCxFetsKhSMFVij0eK5uBI6/8C+cWfiRbvZoyJ4EKLDsOa56RnVp+yg8cLXvV+vo2Q9tGUNAXp0jTxE2aNBAiSFZ2pOidylYl6cBs7Ozi2qwitdaaR5J9mv37t249NJL1cufpY5LBJeINKnJkibiTJYXJUN27NgxdO/eXS05Sk1WlSpVdAmOAksXjDQSCoGcI0k4MPV65Kenh2KG5zqAAAWWAwY5xBA9buCNW+LRoJo7REs8PRIEZGsGTVBJdunAgQNYu3atqp8SofTDDz8UZbNkGwZ5UbRkpkRIiRhLSEhQ53z33Xe45JJLUKtWLbWtg4iuoUOHqt9L1ku2e5DaLVki1ATW8uXL1bYNUpOlR6PA0oMibYREIHnOTCTPejUkGzzZGQQosJwxzqFGOaF3NCb3M2Z391B94/mlE5DMlCzfidiSDJO2D1Z+fr4SRlL4LkuE3vtbSc2VLPXJE4VScyXHyLGS8ZIaLRFbtWvXvqBzWSpcunQplwhLHxYeYTUCBTk5KnuVfWCf1VynvxEgQIEVAegW7LJWJZfKYsXHGPOOQgsiocsRIMAMVgSgs8tzBFIWL8SxZx4jEhIIiAAFVkCYeBCAPw6NxdWdufEoJ0PkCFBgRY49ewZw6L4ZyNj8A1mQQEAEnC6wGlZzY2DbKHRp5EGjai4s356HZz7PKmJ3TZdoyPJY1fIuFBQASafyMXtVDpb9lHsBX7E1fUgMOjXwQB7AOptRgI825OCdb3PUsbLlwYNXx6Ja+fOzQF9sycXTi871Kcd624ryAGlZBarPF77MVrZK6yugwQ/yoPb1PXh+IrdsCBIbD9eRAAWWjjBpKjgC6evXIunhPwZ3Eo92NAGnC6ynxsehZW03DpwsQJMabny17ZzYaVPXjT8Pj0N6dgFeXJKNKokuTB0UgzPpBbhrdqb6uXf707BY9GjmwQfrcrDylzzceVkMGld349kvsrDq1zz0bO7B3VfEYuOePGzYnVd06v6T+fj1cP55tv4xJg7t6rsxZ3UOlv+cq/q9uKkH76zKwbx1OSitL6Mm9ePXxSk/2EggEgQosCJBnX0qAkf/+TekfrWYNEggYAJOF1j1qrhxMDkfQ9pF4c7LY7Bie15RNsnXzx4ZGYs2dT3458IsVEpw4Q+Xx2DLvny8/k02Hr8uFqfTgDvfyVD8h3aMUsJo8ZZc/PerbNXHtMEx+HRjLmatLMxEaW1Am6giW29/m42Hh8XiWEoBHn4/Ux3i7cv/1uSU2lfAEyDIA6/qHIW7hnLLhiCx8XCdCFBg6QSSZoIjkHPoAPbdNCa4k3i04wk4XWBpE8CXmBLx9Y8xscjNh8pglYsF7rgsFslnC3DvnExUr+DCmIuj8evhPBxMLlDLfxv35uHJhYXLfbI5p+wf9f2uQtF2U98YdXxefgESYl3IzgFW/ZqL5xdnn2dr4cbzlx9lOfDm/jFoV8+thNyRM6X3ZdTErpzowsyp8Sgfx2J3oxjTrn8CFFicHREhcOaTD3D8pWcj0jc7tS4BCqzCsfMlsOTng9pG4fZLY1AhvlBQHD5dgKcWZWHLvnNLfPJzrb5q/e5zGbDiPxNxdUXHKGzZL0uCebi8YxRa1fZg/vc5SjgVb941W1k5wIfrc/Dm8uyA+jJyRt5/VSwu68BidyMZ07ZvAhRYnBkRIZD08F1IX78mIn2zU+sSoMDyL7CkButPw+KQkXN+DZaWwfKuwQpEYBWfJVqN14nUgqJlRV8zSctgdW7kxtzVOfjlcL7KlpUk5oyckb1bePB/o1nsbiRj2qbA4hwwCQEuD5pkICzoBgWWf4E1sU80Rl8Ujbnf5eD9tYVPAt42KEZlnl79Khvy9J/WNIFV0hKhr+nx1pR49ePJrxXWbflr2nKjFMN/tD6n1OVIo6firKnxqF+VO7sbzZn2zyfADBZnRNgJcHkw7Mht0yEFln+BJTVTw7tFYdbKHHyy4ZzAuqJTFN5ace5nYkHqtUorcn/2+jjERbswfWahmPJ1jvxctkO454oYVdf153mFRe6awPpxfx5mroxckbs28W8dEIOxPQtf8stGAuEiQIEVLtLsp4gAlwc5GcpKgALLv8C6qKkHUm8kdVdvLM9G+TioYvMYjwuPLchEWhaKitylMN1764Qf9uRh6sAY1KnixlOfZalCd9m24bIO0Vi4MQcLfshRtnq3iFIZqSU/5p5nS/abki0e3l2do86VY7UlwvfWnL9Ng6++yjofAj1PljdfvLEw+8ZGAuEiQIEVLtLsRxHg8iAnQigEKLD8Cyz5TUkbjXpvrfDIh5kXbP55Kq1ALS3OX1eY/UqIceGPl8egT8soxEYDGdkF+ObnPLyyLBsXN/MUbdMgtkTATBkYg9Z1zm1aKiLs5WW+Nxot3lcocyLQc5+7Pg4dGnBPrEB58bjQCVBghc6QFoIgwOXBIGDx0AsIUGBxUpSVgNSnyb5ebCQQLgIUWOEizX4UAS4PciKEQoACKxR6zj63QTU3Zv5epO9sEow+XAQosMJFmv1weZBzIGQCFFghI3S0gf9OjkfzWnya0NGTIIzBU2CFEbbTu+LyoNNnQOjxU2CFztDJFmYMicHI7nya0MlzIJyxU2CFk7bD++LyoMMngA7hU2DpANHBJvq2ioK8n5GNBMJBgAIrHJTZB5cHOQd0IUCBpQtGxxqRdxPO/0OCY+Nn4OElQIEVXt6O7S3ly89w7Ol/ODZ+Bq4PAQosfTg62YrshyXbSrCRgNEEKLCMJkz7isDxF57CmYUfkgYJhESAAiskfDxZXvPTLwYTerMOi5PBeAIUWMYzZg8ADtw+CVm/bicLEgiJAAVWSPh4MoAujTx4ajxf/szJYDwBCizjGTu+h7zTp7BnzFDHcyCA0AlQYIXO0OkWPG5gyYOJTsfA+MNAgAIrDJCd3kXamm9x+K/3OR0D49eBAAWWDhBpAs9OiEPHhnxtDqeCsQQosIzlS+sATs58FafmziQLEgiZAAVWyAhpgHVYnANhIkCBFSbQTu4m6aE/IH3DOicjYOw6EaDA0gmkw81c3NSDx69jHZbDp4Hh4VNgGY6YHeweeSnyU1MIggRCJkCBFTJCGgCQGOvCp/dwPyxOBmMJUGAZy9fx1rN++xUHpt3oeA4EoA8BCix9ONIK8Mat8WhcnfthcS4YR4ACyzi2tAzgzKcf4viLT5EFCehCgAJLF4w0AuCuobG4qnMUWZCAYQQosAxDS8NC4OiTf0PqssWEQQK6EKDA0gUjjQAY0j4KD17N9xJyMhhHgALLOLa0DGDfjaORk3SQLEhAFwIUWLpgpBEAtSu58O501mFxMhhHgALLOLaOt8wNRh0/BXQHQIGlO1JHG5x3ZwKqlHM5mgGDN44ABZZxbB1vOX39GiQ9fJfjORCAfgQosPRjSUvAIyNj0bcV67A4F4whQIFlDFdaZYE754ABBCiwDIDqYJNje0bj1gExDibA0I0kQIFlJF2H2z7x2os4PW+OwykwfD0JUGDpSZO2+reOwl9GsNCdM8EYAhRYxnClVQBHHn0QZ1ctJwsS0I0ABZZuKGkIQKs6brx0UzxZkIAhBCiwDMFKo0LgwG03IGvXDsIgAd0IUGDphpKGAFRKcOHDP/JJQk4GYwhQYBnDlVYB7B4+CPlpaWRBAroRoMDSDSUN/U5g0X2JiIsmDhLQnwAFlv5MaRFAXsoZ7Bl1GVmQgK4EKLB0xUlj4CtzOAmMI0CBZRxbR1vO+vVnHLh9sqMZMHj9CVBg6c/U6Rb/MSYOPZt7nI6B8RtAgALLAKg0CZxdvgxHHvszUZCArgQosHTFSWMAbr80BiO6cY2Qk0F/AhRY+jOlRQCn/vcOTr75MlmQgK4EKLB0xUljAEZfFI1pg7kXFieD/gQosPRnSosAjj33BFI+X0AWJKArAQosXXHSGIDeLTz4v9FxZEECuhOgwNIdKQ0KgaT770D6pvWEQQK6EqDA0hUnjXEvLM4BAwlQYBkI18mm990wEjmHk5yMgLEbQIACywCoDjdZp7Ibs6dxs1GHTwNDwqfAMgQrjf42pAchkIDuBCiwdEfqeIPl4lxYcDc3G3X8RDAAAAWWAVCdblI2F5VNRtlIQG8CFFh6E6U9IbD0wUS43WRBAvoSoMDSlyetAcg9fhR7xw8jCxLQnQAFlu5IaRDA/D8koHKiiyxIQFcCFFi64qQxIZC9dzf23zqeMEhAdwIUWLojpUEAb02JR8NqTGFxMuhLgAJLX560BiDz5x9x8A+3kgUJ6E6AAkt3pDQI4PmJcWhfn7u5czLoS4ACS1+etAYgff0aJD18F1mQgO4EKLB0R0qDgNoHS/bDYiMBPQlQYOlJk7YUAb4mhxPBKAIUWEaRdbbde6+MxdCOUc6GwOh1J0CBpTtSGpQd3GUndzYS0JsABZbeRGlPCEwZGIPrevB9hJwN+hKgwNKXJ60BOD1vDk689iJZkIDuBCiwdEdKgwCu7x2NSf34PkJOBn0JUGDpy5PWACS//RqS332LLEhAdwIUWLojpUFAZa8ki8VGAnoSoMDSkyZtKQInXn4Opz9+nzRIQHcCFFi6I6VBACO7R2PGEAosTgZ9CVBg6cuT1gAce/rvSPlyEVmQgO4EKLB0R0qDAK7pEo0/XE6BxcmgLwEKLH150hqAI48+iLOrlpMFCehOgAJLd6Q0CKgnCOVJQjYS0JMABZaeNGlLEUi6/w6kb1pPGiSgOwEKLN2R0iCAwe2i8NA1FFicDPoSoMDSlyeticB66I9I37CWLEhAdwIUWLojpUEA/VpH4a8jKLA4GfQlQIGlL09aA3D4bw8gbfUKsiAB3Qm4q1TD6m7TMSunn+62adC5BHq18ODvo+OcC4CRG0KAAssQrM42evSJR5D69ZfOhsDoDSWQ3eESvF57KrZm1za0Hxp3BoHuTTz451gKLGeMdviipMAKH2vH9HTs2ceR8sWnjomXgUaOwL7+N+Nx1/jIOcCebUGgU0MPnplAgWWLwTRREBRYJhoMu7hy/KVnceaTD+wSDuMwOQFXvcb4st00fJjV1eSe0j2zErioqQdPXEeBZdbxsapfFFhWHTkT+33yjZdw6v3ZJvaQrtmRwNnuQ/Fc5Sk4mFPBjuExJgMJ9G8dhb+wyN1Aws40TYHlzHE3NOrk2W8i+Z3XDe2DxknAFwFXVDS295+B5/KuJiASCJgA98EKGBUPDIIABVYQsHhoYAROf/AuTrz+n8AO5lEkYACBgubt8WGzaVia2dIA6zRpNwKjukdjOl+VY7dhjXg8FFgRHwL7OXBmwXwc/8/T9guMEVmOwMneo/FY3M1Iy+drUCw3eGF0+Pre0ZjUj3MkjMgd0RUFliOGObxBpnz5GY49/Y/wdsreSMAPAXfFyvi+x3S8nj2QjEjAJ4EpA2NwXY9o0iEBXQlQYOmKk8aEwNnlS3Hksb8QBgmYikBu+56YVe82rM+sZyq/6EzkCciLnuWFz2wkoCcBCiw9adKWIpC25lsc/ut9pEECpiSQ1H8SHnVdb0rf6FRkCDx4TSyGtIuKTOfs1bYEKLBsO7SRCyx94/dIeuDOyDnAnkmgFALuOg3wdadpeC/jIrIiAfzf6Dj0buEhCRLQlQAFlq44aUwIZP22Awem3UAYJGB6AhndhuClqrdgZ3Y10/tKB40j8NT4OHRpRIFlHGFnWqbAcua4Gxp1XsoZ7Bl1maF90DgJ6EbA5cZvg6fjqdwRupmkIWsRmDU1HvWruq3lNL01PQEKLNMPkTUd3HVVfxRkZVrTeXrtTAJN2+DTVtOwKL2NM+N3cNSLH0hENBNYDp4BxoROgWUMV8db3T/5OmQf2Od4DgRgPQJneo3EMwk34mheOes5T4+DJlC1vAsf3JEQ9Hk8gQRKI0CBVRoh/r5MBKTIXYrd2UjAigTc5StgU+8ZeDlrsBXdp89BEGhXz4N/38AXPQeBjIcGSIACK0BQPCw4AseeeQwpixcGdxKPJgGTEchvdxHmNpiCbzMam8wzuqMXgcHtovDQNbF6maMdEigiQIHFyWAIgeR33kDy7DcMsU2jJBBuAkf734B/YDyyXdyMMtzsje6Pr8kxmrBz7VNgOXfsDY1csleSxWIjAbsQcNesi1XdpuHt9J52CYlxALj3ylgM7chNRjkZ9CdAgaU/U1oEVP0VNxvlVLAjgeyug/Bm9UnYnFXbjuE5LqZnJsShU0M+Qui4gQ9DwBRYYYDsxC7kCUJ5kpCNBOxKYO+Q6Xgid5Rdw3NMXHOmJ6BWJZdj4mWg4SNAgRU+1o7qSfbAkr2w2EjAzgRcjVticZup+Ci9o53DtHVsXz2caOv4GFzkCFBgRY697XuW3dxlV3c2ErA7gbO9huE/iROwJ7eq3UO1VXxNarjx+i3xtoqJwZiHAAWWecbCdp7I+wjlvYRsJOAEAu6ERGzrNwPPZ/I1UVYZb27RYJWRsqafFFjWHDdLeH30yb8hddliS/hKJ0lALwIFbbrio0Y3Y0lGS71M0o5BBKYMjMF1Pbj1hkF4HW+WAsvxU8A4AGcWfojjLzxlXAe0TAImJnCy/wQ85b4Wpwr4yh2zDtM/x8ahexM+QWjW8bG6XxRYVh9BE/svy4OyTMhGAk4l4K5eC99fdBteT7/EqQhMHbe8g1DeRchGAkYQoMAygiptFhHYdVU/FGRlkQgJOJpATpf+mFNjItZkNXI0BzMFXzHehY/u4kuezTQmdvOFAstuI2qyeA7dfzsyNm0wmVd0hwQiQ+DQkKl4LGck8lzcOTwyI3CuV9lcVDYZZSMBowhQYBlFlnYVgZOzXsWpOTNJgwRI4HcC7obN8E27WzA3vTuZRJDAyO7RmDEkJoIesGu7E6DAsvsIRzi+tNUrcPhvD0TYC3ZPAuYjkN7zKrxRfiy25fCVO5EYHb6DMBLUndUnBZazxjvs0eYeO4K9E4aHvV92SAJWIOCKjcOOgdPxdOaVVnDXVj7KBqOy0SgbCRhFgALLKLK0W0Rg/81jkb1/L4mQAAn4I9CqExY1uRGfZnQgozAQqJzowvw/sMA9DKgd3QUFlqOHPzzBH/3Xo0hd+kV4OmMvJGBhAqf7jcWLUaNxML+yhaMwv+vcwd38Y2QHDymw7DCKJo/h9Ef/w4lXnje5l3SPBMxBwFO1GjZdPAUvZQwyh0M29OKBq2NxaXs+yWnDoTVVSBRYphoOezqTsXUTDt0zzZ7BMSoSMIhAXqdLML/WOHydxVfu6I34nWnxqFuZ9Vd6c6W98wlQYHFGGE4gPyMde8cPQ/7ZVMP7YgckYDcCR4bcgqdyhuGsizVDeoxto+puvHlrvB6maIMESiRAgcUJEhYCR/7vIZz99puw9MVOSMBuBDz1G2N1+0mYmdHbbqGFPZ4R3aJx+6Xc/yrs4B3YIQWWAwc9EiHzxc+RoM4+7UYgq8dQzK4wButzGtottLDF86fhsRjYhvVXYQPu4I4osBw8+OEMPefgfuybdG04u2RfJGBLAq6oaOwdNBX/zLoG+S6PLWM0Mqi5MxJQsyJf8GwkY9ouJECBxZkQNgKH7r4NGT9uDlt/7IgE7EzA1aI9ljW9Hh9kdrNzmLrG1qauGy/eyPorXaHSmF8CFFicHGEjkPzOG0ie/UbY+mNHJOAEAql9x+C12OHYkVvLCeGGFOP1faIxqS/rr0KCyJMDJkCBFTAqHhgqAcleSRaLjQRIQF8CnkqV8XOPm/Fs1lB9DdvM2vMT49C+PpdVbTaspg2HAsu0Q2NPx6QOS+qxwtUSLuqJcn0GIK5dR3gqVMSJ//4bqcvO7SpffuBlSOzVF3Gt2qIABTj29GPI2LzBp3uVRo9DpdETEFWlKlBQvTcM6gAAHDFJREFUgOxDB3DyjZeQ9t1KdXzVSbehwtUj4SlXHgX5+cjetQMnXnsRGVs2XmCvyo1TUHnsREg9jdby09Nx/MWnlH+l9RUufuzHWgQKOvbCwtrXYVFWO2s5HgZvuT1DGCCzi/MIUGBxQoSVwPEXnoI8URiOFt+pG2re/1cABchPTUVUrTpFAkb6Lz94KKrPuBt5p08BbjdcMbE4+uSjPgVWhcuvRtUpdyBn/16cnPlfRNepBxFJeaeSceie25DY4xJUu/0eZO/aieP/eRoJ3XuiyoRJyNi2FYf/fM8F4VabeifKD7kCp+fPRe6J4+r3BXm5yPxpCxK6XlxiXyLE2EigJAInBt6AFzAMRwsqEdTvBEZfFI1pg7k8yAkRPgIUWOFjzZ4AtReW7IkVjuZOSIA7sRxyjx9DjbsfRrl+g88TWN6/r/uvFxFdv9F5AqvOY88htmVrHHvun0js3gPl+g3C8RefRurXXyr3a/3pHyozJqIsvmMXVBo5FvJaoOS3X1O/r/fim3DHJ2D/LeNQ5frJqHTtRKQs/hQnXn5O+SMizJegq/HHB0vsy1+GLRxM2Yd1CHjqNMCGjhPx38yB1nHaQE+fuC4OFzXl8qCBiGm6GAEKLE6JsBKQ3dz3ThwZ9l3dfQks78B9CayKw8cgtnEzJZqy9+25gJOcE1WzNpL+dDei69RFzXv+jOz9ewszWF26o8oNtyLjpy04/Jd7lQCrcNlVSFu7GmdXfgU5N7Z1O7hcLpU5k0zYqXnv4vT893yOh3df4VxiDevkYGeGEMi++FLMqzQSK7ObG2LfCkZrVXRh9vQEuLk7gxWGyzY+UmDZZiitE0gkdnUvi8AqiWilEdeqJcLUrxarrJY0WRKsPO5GuGLj1P+zdmzH4b89oDJoxVvNhx5FTKMmOPv1EvWriiOug8vtxtGn/47079ecd7ivvqwz2vTUFARcbhwadAuezL4GWR7nbVNwZeco3D001hRDQSecQ4ACyzljbZpII7Gru54CS9Vj3TwdWbt/w5FHH4DURJUbMATVb78X2bt/O78G6/cMVmnwRZhVHncTUhZ9jBOvvlB0uK++SrPF35OAPwLuZm2wsvk4zM7s5ShIj4yMRd9W3L3dUYNugmApsEwwCE5zIffYEeyfMgH5aWlhC10vgSVPJdb440PIT03Bkcf/UrR0KHVTiX0H4vjzT6olQGmqRqtDJxz71/8h/YfvS4xVFdzfcR/OrliGY88+ro7111fYoLEj2xJI6z0M7ySMwObc+raNUQusYoILs6fFIzGW64O2H2yTBUiBZbIBcYo7x//9L5z57KOwhauHwIpr3Q417ios0D/23BPI3P5Tkf9iP7HnJTj2zGNIW7uqSGDFd+p63s/kF7ItRPXpdyNt3aqi5cWKw8ag6qSpSPniU5XBKqmvsEFjR7Ym4C5fATt73oincoahAPYVH5d1iML9V3F50NaT2aTBUWCZdGDs7la4Nx0ti8DyLnJXGamH/w75Ujr2/BMX1ElVvGYUqk6epl4FJHtjSVF75fGTkHfyOA7dNwOxzVsVFbmnb1iDuk+9BE/lqjjx+ovISz6J6rffA0/FyqoGK/fokRL7svvcYHxhJtD+YiypOwofZnUNc8fh6e6xa+PQoxmfHgwPbfbiTYACi/MhYgSSHr4L6evPL+g2ypmyCCzvbRpim7W4YGNQzVfJOsmyXkkbjRbfpkEEWLUpdyC2WUvA5ULuyRM4NXcmziz8SBXPF9+EtHhfRnGiXecSON33OrwaPRy782vYBkLzWm78d7LzivptM4AWD4QCy+IDaGX3Zcdy2QeKjQRIwBwEPLXqYmvH8Xgh+3JzOBSiF7f0j8G4XufelhCiOZ5OAkERoMAKChcP1pVAfh723zpB7R3FRgIkYB4Cud0GYEHVEViS3dY8TgXpSZQHeGtKPOpWdgd5Jg8nAX0IUGDpw5FWykggec5MJM96tYxn8zQSIAEjCRwdcCOez78GyW7rvXJnYNso/GkYi9uNnB+0XTIB3QXWzp078cknn+D48eOIi4tD//790a9fP3g8kSsyXLZsmaIwePBgzgeTEcg5fEhlsQqyMk3mGd0hARIQAp4mLbG2+Ri8kT3AUkAeHRWLPi2595WlBs1mzuoqsA4cOIC5c+fiqquuQuvWrXHq1Cn1/86dO6NPnz4RQ0eBFTH0AXUsBeJSKM5GAiRgXgKZFw/F+xWH47ucZuZ18nfPGld3441bWdxu+oGyuYO6CqwPP/wQBQUFGDVqlHrHmrR9+/apPyKw3G43tm3bBjkuPT0dvXr1wpVXXolDhw5h8eLFqFSpEjZu3Ijy5ctj4sSJaNCggbLh75xPP/0UMTExyM3NxeTJk7Fr1y5lOy0tTZ07YcIEZZMCy9yzWF5efOi+283tJL0jARKAOyERe3tej6dyrkG2p/CVUGZsN/WNwcQ+LG4349g4ySfdBFZOTg5mzZqF7t27o1OnTj4ZSobr/fffx3XXXYeqVavinXfeQceOHVG3bl11rmS+5NylS5fi6NGjSiAlJSX5Pefdd9/F8OHDVbYsOTlZ2ZD/i7iaN28eKlSooGxSYJl/Sic9cCfSN5a827n5o6CHJOAMAq42XfBN/ZF4L7unKQOW4vaG1VjcbsrBcZBTugmszMxMvPXWW7jkkkvQvn17/Pjjj5g9e7ZC2ahRI5VhWrNmjRJCkuGStnnzZpWdknNEBI0fP17Vbcm53377bVDn5OXlISsrC/Hx8Sp7ptkWkUaBZf4ZnfLlZzj29D/M7yg9JAESKCKQ2nsEZsYNw7Z887xy56rOUbiLL3bmLDUBAd0ElggcEVSSgfLOYHmLJVm+27Jly3lhi/i69NJLsXLlSp8CK9BzpP8VK1YoO7L8KE2yYxRYJphlAbpwYPpNyNr5S4BH8zASIAEzEPDUqIWfO1yLZ/OGmcEdvDI5Hi1qMXtlisFwuBO6CSzh+Pnnnytx412D5S2wRPxkZ2erZTvvtn//fr8ZrEDP2bNnDxYsWIBx48ahZs2ayp62zMgMljVmecqiT3Ds+X9aw1l6SQIkcB6B/I698HnNEViY0yViZJi9ihh6duyDgK4C6/Dhw5g5cyYGDBiAiy++GFKXtWTJErVlgxStHzx4EB988IGqwZI6qa1bt6plvdq1a/sVWGIzkHN++eUXVbs1adIkREVFqbot+ZsZLGvNe2axrDVe9JYEihM4eclYvOwZjoOu6mGHw+xV2JGzwxII6CqwpB8RRPPnz1diSva+atmyJUaMGKEKzuUJw02bNuGzzz4770m/lJQUvwIrNjY2oHNkiXDRokX47rvv1FOI0u+JEydUHZdkwaRxHyzzfxaYxTL/GNFDEiiNgKdhU/zQYhReyb2stEN1+z2zV7qhpCGdCOgusHTyi2YcTIBZLAcPPkO3FYHsrgPxcZUR+Dq3jeFxMXtlOGJ2ECQBCqwggfFw4wkEksU6XbMuXAUFqHgsyXiH2AMJkECZCbhi43Co51hVBJ8aVaHMdko6kdkrQ7DSaIgEKLBCBMjTjSFQUhbrQJtO2NvpYtVxk41rUPeXrcY4QaskQAK6EXA3b4tVjUfh7Zx+utnUDDF7pTtSGtSBgG4CS+qcli9froNLNGEVAlLrlpqaaoi7BVlZyM8o3G6jeGvYrn3RmwI8OdnoNW+mIT7QKAmQgP4E0i++AnPLDcf6/Ka6GGf2SheMNGIAAd0E1tmzZw1wjybNTEBeSZSYmGiYi7K7e9bunRfY39+5B441L6zpkOyVZLHYSIAErEPAU7UadnYcrZYNc9wxZXY8MdaFF2+M467tZSbIE40koJvAMtJJ2nYmgZJqsQ43bwsUFKD2bz87Ew6jJgEbECho0w1f1R2Bebk9yhQN3zlYJmw8KUwEdBdYstGovBJHXuAsWyXIflhaO3XqlNpGQbZP6NmzJ1q0aHFBmLLNw6pVq9Q2DtHR0ejcuTPatGkDeRWP7HN18uRJNGvWTJ0v20Cw2ZsAnyi09/gyOhIQAqd7jcSbscOwA/UCBtK4hhv/nhgHyWKxkYAZCegqsEQEycaiVapUQbdu3dR7Bb3F1VdffYWmTZuiXbt2SjwVb3L+4sWL1TFt27ZVe2mJWJONS0+fPo0jR44owSa1XiK8ZO+rnTt3ok+fPnC7+WoEM06wUH1KWbwQx555LFQzPJ8ESMDkBDx16mNr61F4If/qgDy976pYXN4hKqBjeRAJRIKArgJrx44d2L17N4YMGXJBdmndunVqZ3cRQ/6aiKjt27erdxnKS5tll3d5zY38XzJa3gJLRJoc26FDB9SoUSMS7NhnmAgcefRBnF3FByjChJvdkEBECeR27I3Pqo/EF3md/PrRo5kHj1177gY+og6zcxLwQ0BXgfXNN98gIyMDshQoYqpJkybo3bs38vPzlVCSndxliU/+FoHUpUvJ76ySdwlKBmvQoEEq4+W9RCg7w0sGSzJZbPYmkPnrzzh011QU5OTYO1BGRwIkoAi4oqJxtOdovOQahiOeC1+588+xcejehCUinC7mJqCrwJLlQRFYIohkyU7+37x5c1UzJUt/8sRZ37591aP9IsZkua9+/fo+CWnLjY0bN0b79u3PO0YE3MaNG1U2TF6lw2Z/AsnvvI7k2W/aP1BGSAIkUETA3ag5vm82Eq/nXVr0M27LwAliFQK6C6xGjRoVFa+vX79eZbP69etXtNRXt25dxUYyWrKPkncRvAZNMlNSZyVZK8mAeRezy+9Wr16Nhg0b4rfffsOBAwdQq1YtVadFsWWVaRe8n7Iv1sG7piJr5y/Bn8wzSIAELE0gs+sgzKs0Aj/GtcHT4+PQpAZrbi09oA5xXleBJaKpcuXK6Nq1q8InAuvMmTMqa/Xll1+idevWKpulCayKFSuie/fuF6D+/vvvVZarf//+F9RySZ2XLDM2aNBA1WCJeBPBJZkuEV1s9iVwduXXOPL3h+0bICMjARLwS8BdvgL2dhmFgX+eSkokYAkCugqsXbt2YdOmTUXZJBFcskQoTwTKzyXbNHjwYMimpLLzu2SvJKMly4pS1C7LiiLKpJhdCuW9n0IUmlL0Lts8iCgT4aYJLNnWQcSV1Hyx2ZvA0af+jtQli+wdJKMjARK4gEB8u46o+9yrJEMCliGgq8CSqEVI/fTTT6qwXQRPr169VBZKlvZEHMlThiKkpMhdCtSPHz+OFStWqHoqqdFatGiRElzeTUTYpZeeW4OX32nLiFwitMxc08XR7AP7VMF73pnTutijERIgAWsQaPDme4hp0NgaztJLEpCHNQrkkT42ErAQgdPz5uLEay9YyGO6SgIkEAqB6nfci4rXjA7FBM8lgbAToMAKO3J2qAeBQ/dOR8aWjXqYog0SIAETE0js0x+1H/mniT2kayTgmwAFFmeGJQmkb1iLpIf+aEnf6TQJkEBgBNwJiaj/6mxE16oT2Ak8igRMRIACy0SDQVeCI3Di1Rdwev7c4E7i0SRAApYhUPP+v6L8kCss4y8dJQFvAhRYnA/WJZCXh0MP3omMzT9YNwZ6TgIk4JNAhaHDUOPuh0iHBCxLgALLskNHx4WAvEYn6YE7kZ92lkBIgARsQiC6Tl3UffZVRFWtZpOIGIYTCVBgOXHUbRbzmc8+xvF/P2mzqBgOCTiXQK0/P4Zy/QY5FwAjtwUBCixbDCODOPbcE0j5fAFBkAAJWJxAxWFjUP32eyweBd0nAe6DxTlgEwL5qak49OAdyNrBdxXaZEgZhgMJxDZtjrpPvQx3+fIOjJ4h240AM1h2G1EHx5OxaT0OPXAnwL1zHTwLGLpVCbiiolDniecR36mbVUOg3yRwHgEKLE4IWxE49cG7OPn6f2wVE4MhAScQqH7Hfah4zSgnhMoYHUKAAsshA+2kMI889hecXb7USSEzVhKwNIGKw8eg+gzWXVl6EOn8BQQosDgpbEcg9+gRVY+Vc/CA7WJjQCRgNwIJXS5CnSf5blG7jSvjYZE754BNCaStXoHDf3vAptExLBKwB4Go6jXQ8J2PIPVXbCRgNwLMYNltRBlPEYHTH3+AEy8/SyIkQAImJVD/PzMR27K1Sb2jWyQQGgEKrND48WyTE5CCdyl8ZyMBEjAXgRp3PYQKVwwzl1P0hgR0JECBpSNMmjIngaNP/BWpXy8xp3P0igQcSKDisNGofvu9DoycITuJAAWWk0bbwbEeunsaMn7c5GACDJ0EzEEgrl1H1HvuVXM4Qy9IwEACFFgGwqVpcxHYd8Mo5Bw+ZC6n6A0JOIiAOz4eTT79xkERM1QnE6DAcvLoOyz2vOST2Hv9cBTk5DgscoZLAuYg0GzJGsDlMocz9IIEDCZAgWUwYJo3F4GsHdtxYMYkczlFb0jAAQSaLloBV0ysAyJliCRQSIACizPBcQTSvluJw4/c77i4GTAJRIpAk0+WwZ1YLlLds18SiAgBCqyIYGenkSZw5tP5OP7i05F2g/2TgO0JNJ73BTyVKts+TgZIAsUJUGBxTjiWwKm5s3By5n8dGz8DJwGjCTSauwBR1Wsa3Q3tk4ApCVBgmXJY6FS4CKR8vgDHnnsiXN2xHxJwDIGGb89HdJ16jomXgZIAM1icAyRQjADfW8gpQQL6EmjwxnuIadhYX6O0RgIWI8AMlsUGjO4aQyD9h3VIevAPxhinVRJwEIH6r7yN2GYtHRQxQyUB3wQosDgzSOB3Ahmbf8Ch+2aQBwmQQBkJ1HvhDcS1blfGs3kaCdiLAAWWvcaT0YRIIOPHzTh0920hWuHpJOA8AnWfeQXxHTo7L3BGTAJ+CFBgcWqQQDECmdt/UsuF+elpZEMCJBAAgUb/W4ioqtUDOJKHkIBzCFBgOWesGWkQBGTH9yOP/Rk5SXx3YRDYeKjDCETXrY8Gr82BKybGYZEzXBIonQAFVumMeIRDCWTt2omjj/8F2fv3OpQAwyYB/wQSe/VD7UefJCISIAEuEXIOkEDwBLL37VY7vmds2Rj8yTyDBGxKoPL4m1B1EmsVbTq8DEsnAsxg6QSSZuxLoCArC8dfehYpXyywb5CMjAQCJFBt2h9RaeTYAI/mYSTgXAIUWM4de0YeJIFT78/GyTdeCvIsHk4C9iFQ8/5HUH7IUPsExEhIwEACFFgGwqVp+xE4u2o5Trz0DHJPHLdfcIyIBPwQcJcrj5oP/g2JF/cmIxIggQAJUGAFCIqHkYBGIHvPb2rJkHVZnBNOIBBTvyFq3PtnxLVp74RwGSMJ6EaAAks3lDTkJAKsy3LSaDs31nKXDEDVW29HdO26zoXAyEmgjAQosMoIjqeRgBBgXRbngV0JVJ00FZXHT7JreIyLBAwnQIFlOGJ2YHcCrMuy+wg7K76YRk1Q7dbbkXBRL2cFzmhJQGcCFFg6A6U5ZxKQuqyTb7+OtNUrnAmAUduCQPlBl6slwaiq1WwRD4MggUgSoMCKJH32bTsCZz6Zh+TZbyAv5YztYmNANibg9qDarTNQafR4GwfJ0EggvAQosMLLm705gED23t1Inv0mzq78ygHRMkSrE4ht0VotCcZ36mr1UOg/CZiKAAWWqYaDztiJwJmFHyH53TeRl3zSTmExFhsRqHDFMCWuZJ8rNhIgAX0JUGDpy5PWSOA8AtkH9uHUu28i9eslJEMCpiHgqVgJVW68FRWvHmUan+gICdiNAAWW3UaU8ZiSQMrnC1Q2K/f4MVP6R6ecQ6Di1SNRadR4RNet55ygGSkJRIAABVYEoLNLZxLISTqkRFbq0s+dCYBRR5SAbLtQefQ4xHfuHlE/2DkJOIUABZZTRppxmoZAypJFOD1/LrL37DKNT3TEvgRiGjZBpdHjUOHyq+0bJCMjARMSoMAy4aDQJfsTyM/MxJmP38fpj99H3qlk+wfMCMNOwB0fr7ZdkD/uhMSw988OScDpBCiwnD4DGH9ECeQePaxE1umPPwDy8yPqCzu3D4EKl16phFVM46b2CYqRkIDFCFBgWWzA6K49CWT++jPOfPwBUr9abM8AGVVYCMheVlLAntijd1j6YyckQAL+CVBgcXaQgIkIpK/7TmW00n9YZyKv6IrZCcQ2b4WKVw5HhSuHm91V+kcCjiFAgeWYoWagViIghfBSo5X12w4ruU1fw0yAwirMwNkdCQRBgAIrCFg8lATCSaAgJ0dls2TpMPcE988KJ3uz90VhZfYRon8kAFBgcRaQgMkJyFOGKUs/R+qyL7i1g8nHymj3KKyMJkz7JKAfAQos/VjSEgkYSyA/HynLvkDq0i+QsXmDsX3RuqkIUFiZajjoDAkERIACKyBMPIgEzEVAiuFTln2Os8uXmcsxeqMrAQorXXHSGAmElQAFVlhxszMS0JeAbO8gGS1ZPsxPO6uvcVqLCAHZFDSxdz+U691P/c1GAiRgTQIUWNYcN3pNAucRkA1LU0RoLf0cOUkHSceCBOQdgZqoiqpW3YIR0GUSIAFvAhRYnA8kYCMC8gqe1GWfI23NKqRvWMvd4U0+tjENGqkslfyJa9nG5N7SPRIggWAIUGAFQ4vHkoCFCOQcTkL6hjVIX79WiS3Z9oEt8gS4BBj5MaAHJBAOAhRY4aDMPkggwgRyjx1VIit9/RqkidjKzIywR87qXkSVvMYmoctFKlvFJUBnjT+jdSYBCixnjjujdjCB3JMnfhdbhZktFscbMxliGjZGfMeuvwur7nAnljOmI1olARIwJQEKLFMOC50igfAQyDtzqnAJcf1aZPy0GZLpYisbAZcnSomp+C7dkditB2KaNCubIZ5FAiRgCwIUWLYYRgZBAvoQyNqxHZm/bEPm9m3q75yD+/UxbFMr0XXqIaF7DyR0K/zjioqyaaQMiwRIIFgCFFjBEuPxJOAgAjmHDyFz29bCP9t/QtaunQ6KvliobjfiWrc7709U9RrO5cHISYAESiRAgcUJQgIkEDABqdcSsZXxu+jKPrAPecknAz7fSgdG16pTKKbatEOs/M1tFKw0fPSVBCJOgAIr4kNAB0jA2gREdGUf2I+cg/sggivngPxd+P+C3FzTByfF51FVqsJTpep52SlP5Sqm950OkgAJmJcABZZ5x4aekYDlCcgSo7fgEgGWn5aG/PSzhX+npaEg15j9uUQwFQqnakUCytf/XbFxlufMAEiABMxHgALLfGNCj0jAUQQKsrN+F10iuH4XXum//1v9nQZ4PBAh5I6Lgys2Fu7YOLji4gr/Lvp3rNcxFE2OmkQMlgRMSIACy4SDQpdIgARIgARIgASsTYACy9rjR+9JgARIgARIgARMSIACy4SDQpdIgARIgARIgASsTYACy9rjR+9JgARIgARIgARMSIACy4SDQpdIgARIgARIgASsTYACy9rjR+9JgARIgARIgARMSIACy4SDQpdIgARIgARIgASsTYACy9rjR+9JgARIgARIgARMSIACy4SDQpdIgARIgARIgASsTYACy9rjR+9JgARIgARIgARMSIACy4SDQpdIgARIgARIgASsTYACy9rjR+9JgARIgARIgARMSIACy4SDQpdIgARIgARIgASsTYACy9rjR+9JgARIgARIgARMSIACy4SDQpdIgARIgARIgASsTYACy9rjR+9JgARIgARIgARMSIACy4SDQpdIgARIgARIgASsTYACy9rjR+9JgARIgARIgARMSOD/AbYOlml9W57s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data:image/png;base64,iVBORw0KGgoAAAANSUhEUgAAAlgAAAFzCAYAAADi5Xe0AAAgAElEQVR4Xu2dB5QUVfbGv+6ePOScc85RSZJRMZGVICqoIKDumsMG1/+uuq5xddU1giK4CgZEFAEVEAQESYooSIYhDzDD5PQ/9401NEP3TPd0VXeF753DAWaq7rv3915Xf3XfrVeugoKCArCRAAmQAAmQAAmQAAnoRsBFgaUbSxoiARIgARIgARIgAUWAAosTgQRIgARIgARIgAR0JkCBpTNQmiMBEiABEiABEiABCizOARIgARIgARIgARLQmQAFls5AaY4ESIAESIAESIAEKLA4B0iABEiABEiABEhAZwIUWDoDpTkSIAESIAESIAESoMDiHCABEiABEiABEiABnQlQYOkMlOZIgARIgARIgARIgAKLc4AESIAESIAESIAEdCZAgaUzUJojARIgARIgARIgAQoszgESIAESIAESIAES0JkABZbOQGmOBEiABEiABEiABCiwOAdIgARIgARIgARIQGcCFFg6A6U5EiABEiABEiABEqDA4hwgARIgARIgARIgAZ0JUGDpDJTmSIAESIAESIAESIACi3OABEiABEiABEiABHQmQIGlM1CaIwESIAESIAESIAEKLIvMgf379+ONN95Ay5YtMWHCBN28LqvdvLw8fPjhh9i8eTMmTZqE5s2b6+ZTqIYOHDiAN998Ew0aNMDEiRMRHR0dqklTnX/69Gm8/vrrcLvduO2225CYmBiUf2Ud86A6ccDBc+bMwa+//opbbrlFzTW2CwmQEWeFkwkYKrBSUlLw6quvIjs7W30RVK1a1cmsQ4rdqC/FstotKCjAggULsGXLFkyePBn169cPKb6ynOzP9yNHjigx2qJFC4waNQoej6cs5g0/58yZM3jppZdQqVIlxTAuLu6CPn0dk5qaquJLSEjAjTfe6PO8kpwv65gbDsRiHQQjHuTzsn37dnz99ddISkpCbm6uEv6NGzfGlVdeidq1a1ss+sDcDYZRYBZ5FAlYh4ChAuuHH37ABx98ALm4XHXVVejbt691yJjMU6O+FI2yGw58VvZd+JRVYIXK1urcQo1fr/MDFQ9atleuh7GxsWjatKkSxWfPnsWuXbuUO9deey06deqkl2umsRMoI9M4TEdIQEcChgksuajMnj0bcjGXDELlypX93qXrGI9tTRn1pWiU3XAMhJV9p8AKxwwxto9AxcP333+vltMbNWqkMo6SedTa4cOHMXPmTOTn52Pq1KmoXr26sU6H2XqgjMLsFrsjgbAQMExgSRr8tddeQ/v27REfH4/vvvsON998s0qJa23ZsmVYunQprr/+enWc1iTj9d5772HHjh2YMmUK6tSpo36VlZWFJUuWQO4E09PT1YWqa9euuPTSS9WdobQff/xRCbsBAwYgJycHa9euVfURsgQTExOjBN+XX36JPXv2qDR9+fLl0atXL5Vd867VER9k+Wvx4sVITk5Wv+vWrZtaCpOsnNT2ePsciG/+RjQzMxOff/656i8jI0P1JbavuOIKVKhQQZ3mLSYuuugitTx3/PhxJV47duyIq6+++rwLt5xz9OhRfPrppypWEbyyRCus5HiXy3WBXantCmZMil88S/KxdevWarnO+8tF81Fi2b17t/JH+IqP8+bNQ8OGDX3Wm2mZH6lF8m4Sl8TgS3hp82LIkCFqrnz77bcqgyT+yNj369cPx44dw0cffQSp4dJ8GT16NGrWrHleP6GMtbehsmaw/J0nY7x69WosX75cZUe02ORzID/XaoXKMpe8/S5J2Pr6QpX+V65cqa4BsrwZFRWlrgPXXHONrmwlfrk2SPwnT55Uc7xGjRoqey41gtqc954L8pn44osv1FyQz12PHj1w+eWXn3ctELsrVqxQMch1p1y5cujfvz/27t2L3377rcQaLPk8S72cXEO8r2XePMXuZ599pnj06dPnvLkmGS65Nhw6dEj9vG7duuq6IFkwaXLteOuttyCfBbkmyRKk1IWJzyLWxowZoz5H3i2Q+auNsXCT8+W6IPNp+vTp6poU6HWUAiss3+PsxKQEDBNYclGQi7oIG7lwSc1Ihw4d1JesdqHTRJjUyowbN67o53KxeOWVV5QgkAJqOV8uVG+//bb68mvTpo0SXdu2bVP/b9KkSVEtinbxFFEnFxK5GIrAGjt2LH7++WcljuRnIpZEXG3atAn79u1TQs27XmfDhg2YP3++EmVyMZO/RajIF4RcvLwFVqC++ZoD2rlysRYOcpcr/xZxKfHfeuutqkZHu+BpNuSiJ3FI/CIMunTpoi6mWr2RxCR3xuK3cJe2detW9UVy2WWXYeDAgT4FVjBj4k9g+fOxXbt2SgBpPp44cUKJcKnVkzGSeEU0ypeJ3NGL374K+uULW/jI3f8333yj5oKIZMmSCr+SBJb0LeMuX/DSx86dO9XcEgEozMQH+WKSL2ix4z0GElcoY118/PUUWHJDIEJBhIAUvWtfwBKffA7kM1RcYAU6l4r7HYzAks+KfI42btyoxHPbtm1VDZJ8FsUnuenS6vdCYevdj3w2OnfurD6r8jkWsSnXF+2GSLtGCCeZA3L90D7fcu0R8SQiRppWa7hmzZoLuIq4kfNKKnI/ePCgElj16tXDTTfd5POBC22psGLFimr+ak0eIJHrVZUqVdRnQY6Tz7DUtGrxaAJL+hGeYkNEmMQu4k/munf9a6CMtTEWrsJAljTFD8nAiegL9DpKgWXSb366FRYChggsucuTi4oIKREIcscqX/bypTVt2jQlGKTJF6X8XL5oJD2uZWvk4itZqKFDh6rsgnzARbCtW7dOfcC1Lw/5udxZyR+pYRCRpF085YtRxJ2WcpeL0vvvv6/uJOVLu1q1asoHuYBowk18qFWrlvrCl+J8+Z3YkLtg7y9XybZoAisY33yNqIjEd955B71791ZZKGGmxSXZPe2uVrvgyZNjN9xwg/pSkJaWlqbEq1x8Z8yYodhqPxMxIf5rWSO5uGp3u9pFt/iXZaBjIn37E1j+fJSLvvQr7CVGWTaRjIMIWxk7LfavvvpKZTb9CSyNo78v+pIElnz5ChMR4NI0QSlzVrJbgwcPLvJD5pwIFhGu3bt3D2oeBvLp1VNgaXEIW+8xl/kun0WZE8UFViBzyVccwQgsTWAId/nsauJaBJdkKeVGR8Y/1M+RiG3JeovY9r7RkJuP//73v6qIXBM4/q4RIu7lcy+iRK5b8rmRmyp5IlXO9543vriW9PkubS4XP1fzRT7nEo+WXZdrqIyn+CY+ymdGPtNycyBzd9CgQerpUo1nWeevv+tNMNdRX9eIQD4XPIYE7ELAEIGlCST5sMuHXpqkwRctWlQkhDSA8nO585aLb6tWrdSP5Yv3p59+UqJLBI+IB7lIypeHCBvvp8K0C4EsD8mFWrt4Sr+y1BRIE4EmfmhfQJroueSSS9TygneTY2WZUhNYwfjmyxfNX/FVY6WJT/nSl+UsuXv0TtnLkqqWBfR1Efvll1+UaBw5cqQSBsX9FwGj8fb1ZRnImJQksGRZoTQfRcS+/PLLSuhoX2alCafi/MoisIpz1jIA8oWpiT+tn+JjE+pYF/ff31Knr3kimQ3tSUNfwkwyefI50sSgtw1/QjiQcQpVYGljJJ9t7yy13LyI6BPhIHNAb7aa39r4yv81fv6uEd7LbXKzItkg7fMeCNeSPt/Fr0eaXe9ztCVu+dmqVavUeIrP2g2ldqyMp2Sn5PooN1QisE6dOlV0g6XH/C3peuPvmlr8OurrGhHI9ZjHkIBdCOgusOTCKRcAyfJ41xzIo/Nydyh3gtqyn0DUfi7LRyKQtAutXNy0O07twy4XQH9Nuzj5EyxyntzVyZ2eXAjkzlSyNVoTEaMJrOIiqrhA8RZYwfjmy3dtTyO5M5W71Z49e6q/i+9tFEzWwNfFu3jfmkD0ZTeQMSlJYPnaq6ukeq3iy4CBFq/rKbBkHLQvVX9fUKGOtT+BJbWAzZo187mdhGQMpKZGMjMlCaySlmKCYR/Ikk4wc1E+syL25XogMcj8lvkh2WrvmwQ92MrnWTJjUl8ny8+y/Kc1b4Hq7xrhS2AFwzUYgSU3cXITKU2Epizlakvo2mdLajL9Ne16Jdl1LSut5/wtaYwDvY5SYNlFJjCOshLQXWDJhU2yTfLB9xZS/oSXXBRnzZqllgklgyCF2XLBkOVBreBT+7DLnZxWT1Q8YK3+piSBpdU0SCZMLvSybCFCRu4WZfkxFIEViG/+Bkku7CLapF5E/i1fPPJlJNkz7e41mC81EVhS7Cq1JP6eSpIaJO/aLm9RFMiYOFlghTLW3nNAzyXCYIRAMHPJ15wN9nyZT1LgLstVcgMlTep5pJhce+AimM+4L5+0GiypqZRaKxErUtslP//f//6nxGvxDJa/bKa32A6Gqy+/tGyyt3gqfpwvntKviC7JfPnaSFbiEVEuy4HBCqxA5m9JYxzodZQCq6xfyzzPLgR0F1jaEzElAfIuIpXj1q9fj08++URdAOVuXe5CvZdrAs1oiC1/AkvLjGnFvt4XreKp7bJksPTYYV3uDGXpTO5cRSBJ9kLqrWR5JZgvtZL8D+TiHsiYOFlg6THWws8pAst7zkm2RkSH1NjJspbUHcqNVDCf8ZKEjNiSAnUtO1bSEmE4BJaWDZYbHX+byfoTWIHsEu8r66bxKX4tDIaxv2ODuY5SYNlFJjCOshLQVWBpjyRLYal8CckTNt5NlkLkoiFFpN5F7VrWS4SEnCsFnN61VtrvpR7J+zxfQfsTWFqxrTypV3xJSh6Rlr1qylKDFYxvxf2VJQxZOpGLpNTDaFtNyHHylJwsrcjduDwBGYzAEsEqBcSynYP3U5vBZCNKG5NQBZbZarACWSIMZax9sddTYJWlBiuQpdxg5oyvOSFPuUp9m2RN5KlXrWnF55LpFuEh80Ey34F8xn35pMVffPsU7YEbubEqSwZL27ZEe4jGu+9AllO1h0bk8yslD5J1CuQmR65JcrNa2gbNwQisYOavv+tNMNdRCqyyfi3zPLsQ0FVgaU/caCKm+CtKvJ8ckwuhbLcgTVs+lFdJyDEiCryLs+X3IhgksyWF8/K0l6TGpckFVPZ6kqyYFMT7E1ja1g/ik4g0qfGSJgJHnuITsaMJLO+nCKUAW3vFj/aIs/dThMH45mvSSEG/LA1KEa1staA17UEB7SmrYASWZAZk+wPJFng/danFKyl+eT2HfJn5s1vamIQqsLzngnfs8vNgnyIsXqztK6Zg6m60MSh+TjBjLV98sj2C3Cz4exeingJLe4pQy5RoT0mW9BRhWQWWJo61z5L29K+vvmT5XT6f3k9oCl/NX9lSQISHfJ4D/Yz7u7F699131dOosneZ2JPPtMwlEUna06NSuxTMXAiGq78vBcnYyTVGrjneTzbL8TLfZelU9uaT5VK5mZKmzWGZP95PMsvxsgwqNZuy1YoIuECXCIOZv/6uC8FcRymw7CITGEdZCegmsPyJp+KO+RNh2mt15GLt672FcvGWC4k8viy1FZLZkYuM7AsjTdu6wN/FU/z7+OOP1cajcictd9TyBSd32LKcINk177tfrc5AsnDai4xl/xethsT72EB98zVI2peSiCLJ4Ml+TLIPlsTlvU9QMAJL+hH/5QtLmghZYSZPHklmTHtkXi7eJdktbUxCLZ72jl3u7CWzKXtgSR2ejJf3U1W+2GnLFcJOxkgEg9TWGSWwxIdAxzqQZVo9BZa3MJUvcqmxkyVmmbMi9rwf4gh2LhVn7/1ZkgyUzC3pw1df2k2JfO61/ankMyw3S977OQXD1tdckC1A5CEasS0bw8rDNPJAizCWJnNLKwIPRmD54yo3WSJuZAua0l72LDak8F42LZamZfNEAIqPMqe0TJ7UpmnCS7JyUpspYye1p3KjJ77LNUv2+ZIbURFNgQqsYBj7myPBXkcDyfKV9cuL55GA2QnoJrBE7EiKX8RL8cfuvSFoKXO5M/R+ylA7Xy7W3ptRep+rFYPLxVkyVyJA5EtV6jikyF1aSUXuxXdkli8i2fFdfr5w4UK1rYO2VYK/ndxFcMkdZ/GliEB88zcZRCDIHaxk8LSd3OULUuLSdhEvy5ei7A0kSw0l7Vpfkt3SxiRUgSU8REwV38ldljZlPAKpdZKnsSQLKGJLsn2ylGOkwBKfAxnrcAss8cvfTu6yrOO943hZ5lLxuSvZOdknTLKv8pmWz5JsayLz13vXeG9eUluo7eQuD3HIgyzFtyAIhK2/z5Fk1uQmSsoQRLxIdkwytZLFElGiCaFgBJYvrtpO7r5iLemCL3NdfBH/5FzJsskDN5K5lo1yi7/sW65BIlpluwa58ZD/y4Mpkg2Uc+T8YJYINd8CYVzSHAnmOkqBZXYJQP+MJKCbwDLSSTPZljtKuUhKxkx2pWbTn4Dc1cvmjpJ505ZM9O/FWIvF6/qM7c2/dflSlqUzEVhy4yM7irORAAmQAAkYT4ACywdjrS5C7srlDffaE0lyhyy1TXL37msZ0/jhslcPIqQkqyGZDK1OSTIPkoWQhw58FRZbgYC2XCXZBqmB81eDpWcsklWQjXxlOwBtl3+xL9krWUISX0RgabVZevZNWyRAAiRAAhcSoMDyMSuKvz9NaoFkGU/qmmRpUvbvkaJ6ttAIaHVusuQiNSYiaOUJSFlKkZosWYYtvmwSWo/hOVuekJN3tckSb/EX7RrlQfF3WsqDJrIML5tZynyWTKD3y8mN8oN2SYAESIAECglQYPmZCZJJEQEgtTRSiyRZLClElcempaDaexdqTqayEwikTqzs1p11prahpzy5J8XdUoAtdUjyyiQp+mYjARIgARIIHwEKrPCxZk8kQAIkQAIkQAIOIUCB5ZCBZpgkQAIkQAIkQALhI0CBFT7W7IkESIAESIAESMAhBCiwHDLQDJMESIAESIAESCB8BCiwwseaPZEACZAACZAACTiEAAWWQwaaYZIACZAACZAACYSPAAVW+FizJxIgARIgARIgAYcQoMByyEAzTBIgARIgARIggfARoMAKH2v2RAIkQAIkQAIk4BACFFgOGWiGSQIkQAIkQAIkED4CFFjhY82eSIAESIAESIAEHEKAAsshA80wSYAESIAESIAEwkeAAit8rNkTCTiaQO7J48g9nIScw4eQczgJBdlZyM/KQoH8yc5Uf+dnyt+Zfv+eOuArRHuAaI8L0VHyt/bHVfjvKCDK7UJcDFC1nOu8P1XKu4v+L8eykQAJkICRBCiwjKRL2yTgIAL5GRnIFfF05JyIyj1SKKaUoMrJDpmGCCw9WoX4QvFVs6ILjau70biGu/Dv6m64XHr0QBskQAJOJ0CB5fQZwPhJoAwEJBuVue1HZPy4GVm/blMCKu/0qTJYCu4UvQRWSb02+l1oeQuv2pWouoIbKR5NAiRAgcU5QAIkUCqB7L27kfnrz8jctlWJqpyD+0s9x4gDwiGwfPmdGOtChwZudGjgQbt6HrSs7YbHbUSEtEkCJGAXAhRYdhlJxkECOhGQ2qjMX7cjSwTVr9uRuW0Lco8f08l6aGYiJbCKex0TBSW22tR1o1XtQsFVKZFZrtBGl2eTgL0IUGDZazwZDQmUiUD2vj1I/2Ed0jesQ+Yv25CfmlImO0afZBaBVTxOqdtqXceNLo096NbYg/b1WUVv9FygfRIwOwEKLLOPEP0jAYMIZO38RQkqEVYZWzYa1Iu+Zs0qsIpHKXVcIrS6iuBq4oGbyS19JwKtkYAFCFBgWWCQ6CIJ6EUg86ct52Wq9LIbLjtWEVjePGpVdKFrk8LMlgguqediIwESsD8BCiz7jzEjdDiB9I3rkb5hLTJ+WIes3b9ZmoYVBZY38IoJLlzc1IM+LaPQuwWXES09Gek8CZRCgAKLU4QEbEhA6qjOrvwaad+tRM6hA7aJ0OoCy3sgGlZzo0/LQrHVohYfSbTNJGUgJPA7AQosTgUSsAmB/LQ0nP32ayWs0tevsUlU54dhJ4HlHVn3JoVCSwRXpQQuIdpy8jIoxxGgwHLckDNguxGQvalEVMmf3BPm2E7BKMZ2FVgaL9lhXstqyVIiGwmQgHUJUGBZd+zouYMJ5KWcKVwC/PZrSI2VU5rdBZb3OMrTh5d3iMKANlFOGV7GSQK2IkCBZavhZDB2J5CxdWNRtirvVLLdw70gPicJLC142Tn+8o5RSmzxPYmOm/IM2MIEKLAsPHh03TkEMjatx+kF85G2eoVzgvYRqRMFloahaU23ElkithJiWKfl6A8Cg7cEAQosSwwTnXQqAXn/35kF85G69HOnIjgvbicLLA1E3cruooxWlXIUWvxgkIBZCVBgmXVk6JejCWTv34szn85X4ortHAEKrHMsqpV3YUS3aPUnNpqzhARIwGwEKLDMNiL0x9EEck8cLxJW+elpjmbhK3gKrAupNK7uViLrys4shucHhgTMRIACy0yjQV8cS0DElGSrJGslIovNNwEKLP8zo0N9D4Z3j0K/VhRa/PyQgBkIUGCZYRTog6MJaMJKlgXZSiZAgVX6DOnVwqMyWl0acR+t0mnxCBIwjgAFlnFsaZkESiSQvmEdTs2diYwfN5NUgAQosAIEBeCyDlEY2T0azWryNTyBU+ORJKAfAQos/VjSEgkERCA/NQXJc2fh9Py5AR3Pg84RoMAKbjbERQPje8VgXK9ouPnAYXDweDQJhEiAAitEgDydBIIhcHb5UiTPmYnsvbuDOY3H/k6AAqtsU6FNXbcSWj2bc9mwbAR5FgkET4ACK3hmPIMEgiaQk3QQp+bOQsqXnwV9Lk9gBkuvOXBV5ygltGpWZDpLL6a0QwL+CFBgcW6QgMEEziz8EKfmzELuST4dGCpqZrBCJQhUr+DCuJ7RGNaVm2eFTpMWSMA/AQoszg4SMIhA1q/bkTx3JtK+W2lQD84zS4Gl35hf3MyjhFb7+lw21I8qLZHAOQIUWJwNJGAAAXk6MHnOLBRkZxlg3bkmKbD0H/tbBsQoocVGAiSgLwEKLH150prDCWTv2YUTr76A9B/WOZyEMeFTYBnD9ZKWUbhlQDTqVeGWDsYQplUnEqDAcuKoM2ZDCKR+/SVOvvoCcpNPGmKfRgEKLONmQY0KLkg2a1Bb7gRvHGVadhIBCiwnjTZjNYzAyTdfxqn/vWOYfRouJECBZfxMGNU9GjcPiEEsdZbxsNmDrQlQYNl6eBmc0QTk9TYnX3sBaeu+M7or2qfACtscaFvPo5YM5f2GbCRAAmUjQIFVNm48iwRwdsVXOPHaC8g9dpQ0wkSAGawwgQYQ5QFu6R+DMRezAD581NmTnQhQYNlpNBlL2Agkz3pV7cjOFl4CFFjh5S29XdEpCvdcERv+jtkjCVicAAWWxQeQ7oeXgOzILk8Jcm+r8HLXeqPAigz3jg08+MuIWFRO5A7wkRkB9mpFAhRYVhw1+hwRAmmrluPEay8i5/ChiPTPTlnkHsk5UK28S4msdvVYlxXJcWDf1iFAgWWdsaKnESRw5tMPcfzFpyLoAbsWAsxgRX4e3H9VLC7rwEcMIz8S9MDsBCiwzD5C9C/iBJLffg3J774VcT/oAAWWWebAhN7RmNwvxizu0A8SMCUBCixTDgudMguBY8//EymLPjGLO473gxks80yB/q2j1JIhGwmQgG8CFFicGSTgh8Dhv96HtDXfko+JCFBgmWgwAPWi6OcnxpnLKXpDAiYhQIFlkoGgG+YicPCOm5H5yzZzOUVvWINlwjnQorYbr0yKN6FndIkEIkuAAiuy/Nm7yQgUZGdh3+SxyD162GSe0R0hwAyWOedBo2puvDmFIsuco0OvIkWAAitS5Nmv6QjIjuz7Jo1BQXa26XyjQ4UEKLDMOxNqV3Lh3ekJ5nWQnpFAmAlQYIUZOLszJ4Gsnb/gwPSbzOkcvSoiQIFl7slQpZwL8+6kyDL3KNG7cBGgwAoXafZjWgKZv/6Mg7dPNq1/dOwcAQos88+GcrEuLLiHIsv8I0UPjSZAgWU0Ydo3NQFZFtw7YZipfaRzFFhWmwPRHmDxA4lWc5v+koCuBCiwdMVJY1YikHfmNPaMvtxKLjveV2awrDMFKLKsM1b01BgCFFjGcKVVkxPIz8zA3vHDkJ+aYnJP6Z43AQosa82HOpVdmD2Ny4XWGjV6qxcBCiy9SNKOdQjk52P/tBuQvfs36/hMTxUBCizrTYQODTx47npuRmq9kaPHoRKgwAqVIM+3HIGkP9+N9HXfWc5vOkyBZdU5MKhtFB4extfqWHX86HfZCFBglY0bz7IogWPPPIaUxQst6j3dZgbLunNgZPdozBjCF0RbdwTpebAEKLCCJcbjLUvg+ItP48yn8y3rPx1nBsvqc+C6HtGYMpAiy+rjSP8DI0CBFRgnHmVxAideexGn582xeBR0nxks68+BCb2jMbkfRZb1R5IRlEaAAqs0Qvy95Qkkv/0akt99y/JxMABmsOwyB24dEIOxPaPtEg7jIAGfBCiwODFsTSB16Rc4+q9HbR2jk4JjBss+o/3IyFj0bRVln4AYCQkUI0CBxSlhWwJZv+1A0kN/QN7pU7aN0WmBUWDZZ8TlvYVPXBeHZjXd9gmKkZCAFwEKLE4HexLIz8OhB/+AjE0b7BmfQ6OiwLLXwLev78Hj18UiIcZlr8AYDQkAoMDiNLAlgROvPI/TH/3PlrE5OSgKLPuN/mUdonD/Vdwjy34jy4gosDgHbEdA9rmS/a7Y7EeAAst+YyoRTeobg+v7sOjdnqPr3KgosJw79raMPOvXn9XSYP7ZVFvG5/SgKLDsOwP+NCwWA9uy6N2+I+y8yCiwnDfmto24IDtbFbVnbN1k2xidHhgFln1nQIX4wqL3VnVY9G7fUXZWZBRYzhpvW0d7/D9P48wC7tRu50GmwLLz6AIdG3jwzIQ4uFjzbu+Bdkh0FFgOGWi7h5my6GMce/5Ju4fp+PgosOw/BaQWS2qy2EjA6gQosKw+gvQfmT//iCSpu8pIJw2bEyVSgX0AACAASURBVKDAsvkA/x7ev8bFoWtjjzOCZZS2JUCBZduhdUhgBQU4dO8MZGzd6JCAnR0mBZYzxr9tXTeeuT4e0dRYzhhwm0ZJgWXTgXVKWHzPoFNGujBOCiznjLe8q1DeWchGAlYlQIFl1ZGj30jfuB5JD9xBEg4iQIHloMEG8Pi1cbi4GdNYzhp1+0RLgWWfsXRUJAW5uTh073RkbtvqqLidHiwFlrNmQIvabjw7IQ7xfJWOswbeJtFSYNlkIJ0Wxsm3XsGp9952WtiOj5cCy3lTYPRF0Zg2mEuFdhr5/Px8ZGRkID4+Hm63ffc9o8Cy06x1SCzp69cg6eG7HBItw/QmQIHlzPnw99Fx6NWCS4VWGf05c+agZs2aGDx4cJHL+/fvx7JlyzB+/HicPHkS77//Pq6//nrUqFHDb1hip0OHDmjfvr3fY8Tu/PnzcfPNN6NixYrqOF8/iwQ7CqxIUGefZSZQkJWpnhrM/GVbmW3wROsSoMCy7tiF4nnrum78e2I8PPZNdoSCx3Tnliaw4uLiAvKZAisgTDyIBPQhcOK1F3F63hx9jNGK5QhQYFluyHRzmC+E1g2l4YZKE1hZWVmQYyZMmIAKFSpg1apVWLx4MaKjo9GyZUucOnUKkydPxocffojKlStj69atOH36NLp164YRI0bA4zmXzSwtg6XZX7p0KbKzs9G2bVuMHj1aLU8ePHgQ7733Hk6cOKF+PmbMGPVzvRozWHqRpB3DCaStXYXDf7nX8H7YgXkJUGCZd2yM9iw2GiqL1bwW01hGsw7VfjACKzk5WQmpsWPHqmVF+bf8TBNYKSkpuPHGG3H27Fm8++67SmA1bty4yMXSBFZqaqqyOW7cOCXmZs+ejdatW6Ndu3Z4++23MWDAALRq1QofffQRJLM2fPjwUMMvOp8CSzeUNGQkgfy0NBy6bzqydv5qZDe0bXICFFgmHyCD3evXKgp/HRlrcC80HyoBEVhbtmy5wEyjRo2UcPLOYK1fvx5nzpzBqFGj1PE//vgjvv322yKBpdVgZWZm4q233sIll1xyXk1WaQJLiulFVA0dOlQJKy37tW3bNqxZs0aJN8mc7du3D5LlkrqwQJcwS+NEgVUaIf7eFAROvPI8Tn/0P1P4QiciR4ACK3LszdLz/VfF4rIOUWZxh374IBBMBuuzzz47ryBeb4ElWatdu3bhiy++QFJSEtq0aaOWCFevXo0lS5ac532lSpUwY8aMomL5UAeXAitUgjzfcAJS0H7wjpsN74cdmJ8ABZb5x8hoD+tXdeP5iXGolOAyuivaLyOBYARWqBksqaP64IMPVMZLBJI0yUbJkp88WSgCS2uSOZMnDuvUqaNquzZv3oyJEyeeV9NVxpB9nkaBpSdN2jKEwNF//R9Sl35uiG0atRYBCixrjZdR3nJvLKPI6mM3GIFVWg1WaUuE2tJhs2bNMGjQIOTm5ipxJUuBsuwoImrt2rW44YYb1NLfvHnzULt2bbX9gyw5XnbZZaoea8+ePdi7d6+qydJrby4KLH3mE60YRCBjy0a1YzsbCQgBCizOA43AU+Pj0KUR98Yy44wIRmB5P0Uooqh58+YQ0XTTTTepzFRpAkvi1/bVknosEUedOnXC1VdfrZ4IzMvLU8uDUm8l//Z+inDnzp345JNPcPz4cVSvXl0VwterV083pBRYuqGkISMIHPnHn3B2xVdGmKZNCxKgwLLgoBnkco9mHjx2bWD7KRnkAs3qQCAnJ0c9NVitWrWi7JNsGHrFFVfoYD2yJiiwIsufvZdAgDu2c3oUJ0CB5aw5EevOglRaZeb7fnLw0VFx6NOSWSwrz4r09HQsXLiw6KlDKUKXpT0996OKFB8KrEiRZ7+lEpA9r2TvKzYS0AhQYDlnLjSIO4i+lb9TAa863QN7MxpcEHy3xh48OY5ZLOfMCmtFSoFlrfFyjLdpq5bj8KMPOiZeBhoYAQqswDjZ4aiRNRYiwZOhQsnJK8DG3Tk+w2pa043KicY8Uai9kNgOPBlDYARatGiBvn37BnZwKUdRYOmCkUb0JpD0wB1I37heb7O0Z3ECFFgWH8Ag3L+k8ho0jDugzjicUQnrTzT1LbBquDFlYEwQlgM/9OjRo2qPJjZnERCRpUejwNKDIm3oSiD16y9x9IlHdLVJY/YgQIFlj3EMJAoXCtCtwia4XAX4IaUT8gr811o9dE0sBrfj5qOBcOUx4SNAgRU+1uwpQAIH75qKzJ8ufM1CgKfzMBsToMCy8eCGEFq7eh78+wbWYoWA0FSnHj58WL0AOi0tTb3G5qKLLlLbN0jbtGkT5DU3st+VbCwq+1bJU4fFm2zB8P3330OeUvQ+Tl4kvWzZMsjyb/v27dG5c2fDYqfAMgwtDZeFQMoXn+LYs4+X5VSe4wACFFgOGOQyhnjflbG4vCOzWGXEZ5rTZA+sxYsXo2nTpmrPKtmpXXZ7HzJkiHpn4bp161SNlGzrIP+Wl0DL77ybvOBZXoMj7x6UFznLcXKuHLdhwwb1hKK8F1FEXL9+/XDo0CHIS6W7deumKwcKLF1x0lioBA7MmISsHdtDNcPzbUqAAsumA6tDWK3quPHSTfE6WKKJSBKQjJMInrp166rslYilL7/8Ej179kT58uWVENI2A92xYwe2b9+Oyy+/HLGx57bykPNlY1HZpV3Okf/Lju6DBw9Wf3sLLBFVGzduRJ8+fVCuXDldQ6fA0hUnjYVC4OzKr3Dk738KxQTPtTkBCiybD3CI4TGLFSJAE57+888/Q5b7RCzJq260JkJsxYoVSiz17t37PM8lCyaiTJYVtQyWvIewf//+KL5EKMfWqFFDZcz0bhRYehOlvTITOPzI/Uj7bmWZz+eJ9idAgWX/MQ4lws6NPHh6PGuxQmFolnMlO7V69WrExMSo7FLDhg2LXJPlP8lKVa1aVb1/MDEx8QK35b2CK1euVK/HkcyUCDTvFz/LCbL8KO8g7NWrlyEvfKbAMstscrgfmdu24uAfpzicAsMvjQAFVmmE+Pt/jYtD18bc3d0uM2Hfvn2qbmrgwIGoXLlyUVginKQ2S2qrZOlP3mOoNclSff3116o4XpYat27diqSkJFWDJcuO0iRzJQJOdo4X+/I+Q3lhtCxFetsKhSMFVij0eK5uBI6/8C+cWfiRbvZoyJ4EKLDsOa56RnVp+yg8cLXvV+vo2Q9tGUNAXp0jTxE2aNBAiSFZ2pOidylYl6cBs7Ozi2qwitdaaR5J9mv37t249NJL1cufpY5LBJeINKnJkibiTJYXJUN27NgxdO/eXS05Sk1WlSpVdAmOAksXjDQSCoGcI0k4MPV65Kenh2KG5zqAAAWWAwY5xBA9buCNW+LRoJo7REs8PRIEZGsGTVBJdunAgQNYu3atqp8SofTDDz8UZbNkGwZ5UbRkpkRIiRhLSEhQ53z33Xe45JJLUKtWLbWtg4iuoUOHqt9L1ku2e5DaLVki1ATW8uXL1bYNUpOlR6PA0oMibYREIHnOTCTPejUkGzzZGQQosJwxzqFGOaF3NCb3M2Z391B94/mlE5DMlCzfidiSDJO2D1Z+fr4SRlL4LkuE3vtbSc2VLPXJE4VScyXHyLGS8ZIaLRFbtWvXvqBzWSpcunQplwhLHxYeYTUCBTk5KnuVfWCf1VynvxEgQIEVAegW7LJWJZfKYsXHGPOOQgsiocsRIMAMVgSgs8tzBFIWL8SxZx4jEhIIiAAFVkCYeBCAPw6NxdWdufEoJ0PkCFBgRY49ewZw6L4ZyNj8A1mQQEAEnC6wGlZzY2DbKHRp5EGjai4s356HZz7PKmJ3TZdoyPJY1fIuFBQASafyMXtVDpb9lHsBX7E1fUgMOjXwQB7AOptRgI825OCdb3PUsbLlwYNXx6Ja+fOzQF9sycXTi871Kcd624ryAGlZBarPF77MVrZK6yugwQ/yoPb1PXh+IrdsCBIbD9eRAAWWjjBpKjgC6evXIunhPwZ3Eo92NAGnC6ynxsehZW03DpwsQJMabny17ZzYaVPXjT8Pj0N6dgFeXJKNKokuTB0UgzPpBbhrdqb6uXf707BY9GjmwQfrcrDylzzceVkMGld349kvsrDq1zz0bO7B3VfEYuOePGzYnVd06v6T+fj1cP55tv4xJg7t6rsxZ3UOlv+cq/q9uKkH76zKwbx1OSitL6Mm9ePXxSk/2EggEgQosCJBnX0qAkf/+TekfrWYNEggYAJOF1j1qrhxMDkfQ9pF4c7LY7Bie15RNsnXzx4ZGYs2dT3458IsVEpw4Q+Xx2DLvny8/k02Hr8uFqfTgDvfyVD8h3aMUsJo8ZZc/PerbNXHtMEx+HRjLmatLMxEaW1Am6giW29/m42Hh8XiWEoBHn4/Ux3i7cv/1uSU2lfAEyDIA6/qHIW7hnLLhiCx8XCdCFBg6QSSZoIjkHPoAPbdNCa4k3i04wk4XWBpE8CXmBLx9Y8xscjNh8pglYsF7rgsFslnC3DvnExUr+DCmIuj8evhPBxMLlDLfxv35uHJhYXLfbI5p+wf9f2uQtF2U98YdXxefgESYl3IzgFW/ZqL5xdnn2dr4cbzlx9lOfDm/jFoV8+thNyRM6X3ZdTErpzowsyp8Sgfx2J3oxjTrn8CFFicHREhcOaTD3D8pWcj0jc7tS4BCqzCsfMlsOTng9pG4fZLY1AhvlBQHD5dgKcWZWHLvnNLfPJzrb5q/e5zGbDiPxNxdUXHKGzZL0uCebi8YxRa1fZg/vc5SjgVb941W1k5wIfrc/Dm8uyA+jJyRt5/VSwu68BidyMZ07ZvAhRYnBkRIZD08F1IX78mIn2zU+sSoMDyL7CkButPw+KQkXN+DZaWwfKuwQpEYBWfJVqN14nUgqJlRV8zSctgdW7kxtzVOfjlcL7KlpUk5oyckb1bePB/o1nsbiRj2qbA4hwwCQEuD5pkICzoBgWWf4E1sU80Rl8Ujbnf5eD9tYVPAt42KEZlnl79Khvy9J/WNIFV0hKhr+nx1pR49ePJrxXWbflr2nKjFMN/tD6n1OVIo6firKnxqF+VO7sbzZn2zyfADBZnRNgJcHkw7Mht0yEFln+BJTVTw7tFYdbKHHyy4ZzAuqJTFN5ace5nYkHqtUorcn/2+jjERbswfWahmPJ1jvxctkO454oYVdf153mFRe6awPpxfx5mroxckbs28W8dEIOxPQtf8stGAuEiQIEVLtLsp4gAlwc5GcpKgALLv8C6qKkHUm8kdVdvLM9G+TioYvMYjwuPLchEWhaKitylMN1764Qf9uRh6sAY1KnixlOfZalCd9m24bIO0Vi4MQcLfshRtnq3iFIZqSU/5p5nS/abki0e3l2do86VY7UlwvfWnL9Ng6++yjofAj1PljdfvLEw+8ZGAuEiQIEVLtLsRxHg8iAnQigEKLD8Cyz5TUkbjXpvrfDIh5kXbP55Kq1ALS3OX1eY/UqIceGPl8egT8soxEYDGdkF+ObnPLyyLBsXN/MUbdMgtkTATBkYg9Z1zm1aKiLs5WW+Nxot3lcocyLQc5+7Pg4dGnBPrEB58bjQCVBghc6QFoIgwOXBIGDx0AsIUGBxUpSVgNSnyb5ebCQQLgIUWOEizX4UAS4PciKEQoACKxR6zj63QTU3Zv5epO9sEow+XAQosMJFmv1weZBzIGQCFFghI3S0gf9OjkfzWnya0NGTIIzBU2CFEbbTu+LyoNNnQOjxU2CFztDJFmYMicHI7nya0MlzIJyxU2CFk7bD++LyoMMngA7hU2DpANHBJvq2ioK8n5GNBMJBgAIrHJTZB5cHOQd0IUCBpQtGxxqRdxPO/0OCY+Nn4OElQIEVXt6O7S3ly89w7Ol/ODZ+Bq4PAQosfTg62YrshyXbSrCRgNEEKLCMJkz7isDxF57CmYUfkgYJhESAAiskfDxZXvPTLwYTerMOi5PBeAIUWMYzZg8ADtw+CVm/bicLEgiJAAVWSPh4MoAujTx4ajxf/szJYDwBCizjGTu+h7zTp7BnzFDHcyCA0AlQYIXO0OkWPG5gyYOJTsfA+MNAgAIrDJCd3kXamm9x+K/3OR0D49eBAAWWDhBpAs9OiEPHhnxtDqeCsQQosIzlS+sATs58FafmziQLEgiZAAVWyAhpgHVYnANhIkCBFSbQTu4m6aE/IH3DOicjYOw6EaDA0gmkw81c3NSDx69jHZbDp4Hh4VNgGY6YHeweeSnyU1MIggRCJkCBFTJCGgCQGOvCp/dwPyxOBmMJUGAZy9fx1rN++xUHpt3oeA4EoA8BCix9ONIK8Mat8WhcnfthcS4YR4ACyzi2tAzgzKcf4viLT5EFCehCgAJLF4w0AuCuobG4qnMUWZCAYQQosAxDS8NC4OiTf0PqssWEQQK6EKDA0gUjjQAY0j4KD17N9xJyMhhHgALLOLa0DGDfjaORk3SQLEhAFwIUWLpgpBEAtSu58O501mFxMhhHgALLOLaOt8wNRh0/BXQHQIGlO1JHG5x3ZwKqlHM5mgGDN44ABZZxbB1vOX39GiQ9fJfjORCAfgQosPRjSUvAIyNj0bcV67A4F4whQIFlDFdaZYE754ABBCiwDIDqYJNje0bj1gExDibA0I0kQIFlJF2H2z7x2os4PW+OwykwfD0JUGDpSZO2+reOwl9GsNCdM8EYAhRYxnClVQBHHn0QZ1ctJwsS0I0ABZZuKGkIQKs6brx0UzxZkIAhBCiwDMFKo0LgwG03IGvXDsIgAd0IUGDphpKGAFRKcOHDP/JJQk4GYwhQYBnDlVYB7B4+CPlpaWRBAroRoMDSDSUN/U5g0X2JiIsmDhLQnwAFlv5MaRFAXsoZ7Bl1GVmQgK4EKLB0xUlj4CtzOAmMI0CBZRxbR1vO+vVnHLh9sqMZMHj9CVBg6c/U6Rb/MSYOPZt7nI6B8RtAgALLAKg0CZxdvgxHHvszUZCArgQosHTFSWMAbr80BiO6cY2Qk0F/AhRY+jOlRQCn/vcOTr75MlmQgK4EKLB0xUljAEZfFI1pg7kXFieD/gQosPRnSosAjj33BFI+X0AWJKArAQosXXHSGIDeLTz4v9FxZEECuhOgwNIdKQ0KgaT770D6pvWEQQK6EqDA0hUnjXEvLM4BAwlQYBkI18mm990wEjmHk5yMgLEbQIACywCoDjdZp7Ibs6dxs1GHTwNDwqfAMgQrjf42pAchkIDuBCiwdEfqeIPl4lxYcDc3G3X8RDAAAAWWAVCdblI2F5VNRtlIQG8CFFh6E6U9IbD0wUS43WRBAvoSoMDSlyetAcg9fhR7xw8jCxLQnQAFlu5IaRDA/D8koHKiiyxIQFcCFFi64qQxIZC9dzf23zqeMEhAdwIUWLojpUEAb02JR8NqTGFxMuhLgAJLX560BiDz5x9x8A+3kgUJ6E6AAkt3pDQI4PmJcWhfn7u5czLoS4ACS1+etAYgff0aJD18F1mQgO4EKLB0R0qDgNoHS/bDYiMBPQlQYOlJk7YUAb4mhxPBKAIUWEaRdbbde6+MxdCOUc6GwOh1J0CBpTtSGpQd3GUndzYS0JsABZbeRGlPCEwZGIPrevB9hJwN+hKgwNKXJ60BOD1vDk689iJZkIDuBCiwdEdKgwCu7x2NSf34PkJOBn0JUGDpy5PWACS//RqS332LLEhAdwIUWLojpUFAZa8ki8VGAnoSoMDSkyZtKQInXn4Opz9+nzRIQHcCFFi6I6VBACO7R2PGEAosTgZ9CVBg6cuT1gAce/rvSPlyEVmQgO4EKLB0R0qDAK7pEo0/XE6BxcmgLwEKLH150hqAI48+iLOrlpMFCehOgAJLd6Q0CKgnCOVJQjYS0JMABZaeNGlLEUi6/w6kb1pPGiSgOwEKLN2R0iCAwe2i8NA1FFicDPoSoMDSlyeticB66I9I37CWLEhAdwIUWLojpUEA/VpH4a8jKLA4GfQlQIGlL09aA3D4bw8gbfUKsiAB3Qm4q1TD6m7TMSunn+62adC5BHq18ODvo+OcC4CRG0KAAssQrM42evSJR5D69ZfOhsDoDSWQ3eESvF57KrZm1za0Hxp3BoHuTTz451gKLGeMdviipMAKH2vH9HTs2ceR8sWnjomXgUaOwL7+N+Nx1/jIOcCebUGgU0MPnplAgWWLwTRREBRYJhoMu7hy/KVnceaTD+wSDuMwOQFXvcb4st00fJjV1eSe0j2zErioqQdPXEeBZdbxsapfFFhWHTkT+33yjZdw6v3ZJvaQrtmRwNnuQ/Fc5Sk4mFPBjuExJgMJ9G8dhb+wyN1Aws40TYHlzHE3NOrk2W8i+Z3XDe2DxknAFwFXVDS295+B5/KuJiASCJgA98EKGBUPDIIABVYQsHhoYAROf/AuTrz+n8AO5lEkYACBgubt8WGzaVia2dIA6zRpNwKjukdjOl+VY7dhjXg8FFgRHwL7OXBmwXwc/8/T9guMEVmOwMneo/FY3M1Iy+drUCw3eGF0+Pre0ZjUj3MkjMgd0RUFliOGObxBpnz5GY49/Y/wdsreSMAPAXfFyvi+x3S8nj2QjEjAJ4EpA2NwXY9o0iEBXQlQYOmKk8aEwNnlS3Hksb8QBgmYikBu+56YVe82rM+sZyq/6EzkCciLnuWFz2wkoCcBCiw9adKWIpC25lsc/ut9pEECpiSQ1H8SHnVdb0rf6FRkCDx4TSyGtIuKTOfs1bYEKLBsO7SRCyx94/dIeuDOyDnAnkmgFALuOg3wdadpeC/jIrIiAfzf6Dj0buEhCRLQlQAFlq44aUwIZP22Awem3UAYJGB6AhndhuClqrdgZ3Y10/tKB40j8NT4OHRpRIFlHGFnWqbAcua4Gxp1XsoZ7Bl1maF90DgJ6EbA5cZvg6fjqdwRupmkIWsRmDU1HvWruq3lNL01PQEKLNMPkTUd3HVVfxRkZVrTeXrtTAJN2+DTVtOwKL2NM+N3cNSLH0hENBNYDp4BxoROgWUMV8db3T/5OmQf2Od4DgRgPQJneo3EMwk34mheOes5T4+DJlC1vAsf3JEQ9Hk8gQRKI0CBVRoh/r5MBKTIXYrd2UjAigTc5StgU+8ZeDlrsBXdp89BEGhXz4N/38AXPQeBjIcGSIACK0BQPCw4AseeeQwpixcGdxKPJgGTEchvdxHmNpiCbzMam8wzuqMXgcHtovDQNbF6maMdEigiQIHFyWAIgeR33kDy7DcMsU2jJBBuAkf734B/YDyyXdyMMtzsje6Pr8kxmrBz7VNgOXfsDY1csleSxWIjAbsQcNesi1XdpuHt9J52CYlxALj3ylgM7chNRjkZ9CdAgaU/U1oEVP0VNxvlVLAjgeyug/Bm9UnYnFXbjuE5LqZnJsShU0M+Qui4gQ9DwBRYYYDsxC7kCUJ5kpCNBOxKYO+Q6Xgid5Rdw3NMXHOmJ6BWJZdj4mWg4SNAgRU+1o7qSfbAkr2w2EjAzgRcjVticZup+Ci9o53DtHVsXz2caOv4GFzkCFBgRY697XuW3dxlV3c2ErA7gbO9huE/iROwJ7eq3UO1VXxNarjx+i3xtoqJwZiHAAWWecbCdp7I+wjlvYRsJOAEAu6ERGzrNwPPZ/I1UVYZb27RYJWRsqafFFjWHDdLeH30yb8hddliS/hKJ0lALwIFbbrio0Y3Y0lGS71M0o5BBKYMjMF1Pbj1hkF4HW+WAsvxU8A4AGcWfojjLzxlXAe0TAImJnCy/wQ85b4Wpwr4yh2zDtM/x8ahexM+QWjW8bG6XxRYVh9BE/svy4OyTMhGAk4l4K5eC99fdBteT7/EqQhMHbe8g1DeRchGAkYQoMAygiptFhHYdVU/FGRlkQgJOJpATpf+mFNjItZkNXI0BzMFXzHehY/u4kuezTQmdvOFAstuI2qyeA7dfzsyNm0wmVd0hwQiQ+DQkKl4LGck8lzcOTwyI3CuV9lcVDYZZSMBowhQYBlFlnYVgZOzXsWpOTNJgwRI4HcC7obN8E27WzA3vTuZRJDAyO7RmDEkJoIesGu7E6DAsvsIRzi+tNUrcPhvD0TYC3ZPAuYjkN7zKrxRfiy25fCVO5EYHb6DMBLUndUnBZazxjvs0eYeO4K9E4aHvV92SAJWIOCKjcOOgdPxdOaVVnDXVj7KBqOy0SgbCRhFgALLKLK0W0Rg/81jkb1/L4mQAAn4I9CqExY1uRGfZnQgozAQqJzowvw/sMA9DKgd3QUFlqOHPzzBH/3Xo0hd+kV4OmMvJGBhAqf7jcWLUaNxML+yhaMwv+vcwd38Y2QHDymw7DCKJo/h9Ef/w4lXnje5l3SPBMxBwFO1GjZdPAUvZQwyh0M29OKBq2NxaXs+yWnDoTVVSBRYphoOezqTsXUTDt0zzZ7BMSoSMIhAXqdLML/WOHydxVfu6I34nWnxqFuZ9Vd6c6W98wlQYHFGGE4gPyMde8cPQ/7ZVMP7YgckYDcCR4bcgqdyhuGsizVDeoxto+puvHlrvB6maIMESiRAgcUJEhYCR/7vIZz99puw9MVOSMBuBDz1G2N1+0mYmdHbbqGFPZ4R3aJx+6Xc/yrs4B3YIQWWAwc9EiHzxc+RoM4+7UYgq8dQzK4wButzGtottLDF86fhsRjYhvVXYQPu4I4osBw8+OEMPefgfuybdG04u2RfJGBLAq6oaOwdNBX/zLoG+S6PLWM0Mqi5MxJQsyJf8GwkY9ouJECBxZkQNgKH7r4NGT9uDlt/7IgE7EzA1aI9ljW9Hh9kdrNzmLrG1qauGy/eyPorXaHSmF8CFFicHGEjkPzOG0ie/UbY+mNHJOAEAql9x+C12OHYkVvLCeGGFOP1faIxqS/rr0KCyJMDJkCBFTAqHhgqAcleSRaLjQRIQF8CnkqV8XOPm/Fs1lB9DdvM2vMT49C+PpdVbTaspg2HAsu0Q2NPx6QOS+qxwtUSLuqJcn0GIK5dR3gqVMSJ//4bqcvO7SpffuBlSOzVF3Gt2qIABTj29GPI2LzBp3uVRo9DpdETEFWlKlBQvTcM6gAAHDFJREFUgOxDB3DyjZeQ9t1KdXzVSbehwtUj4SlXHgX5+cjetQMnXnsRGVs2XmCvyo1TUHnsREg9jdby09Nx/MWnlH+l9RUufuzHWgQKOvbCwtrXYVFWO2s5HgZvuT1DGCCzi/MIUGBxQoSVwPEXnoI8URiOFt+pG2re/1cABchPTUVUrTpFAkb6Lz94KKrPuBt5p08BbjdcMbE4+uSjPgVWhcuvRtUpdyBn/16cnPlfRNepBxFJeaeSceie25DY4xJUu/0eZO/aieP/eRoJ3XuiyoRJyNi2FYf/fM8F4VabeifKD7kCp+fPRe6J4+r3BXm5yPxpCxK6XlxiXyLE2EigJAInBt6AFzAMRwsqEdTvBEZfFI1pg7k8yAkRPgIUWOFjzZ4AtReW7IkVjuZOSIA7sRxyjx9DjbsfRrl+g88TWN6/r/uvFxFdv9F5AqvOY88htmVrHHvun0js3gPl+g3C8RefRurXXyr3a/3pHyozJqIsvmMXVBo5FvJaoOS3X1O/r/fim3DHJ2D/LeNQ5frJqHTtRKQs/hQnXn5O+SMizJegq/HHB0vsy1+GLRxM2Yd1CHjqNMCGjhPx38yB1nHaQE+fuC4OFzXl8qCBiGm6GAEKLE6JsBKQ3dz3ThwZ9l3dfQks78B9CayKw8cgtnEzJZqy9+25gJOcE1WzNpL+dDei69RFzXv+jOz9ewszWF26o8oNtyLjpy04/Jd7lQCrcNlVSFu7GmdXfgU5N7Z1O7hcLpU5k0zYqXnv4vT893yOh3df4VxiDevkYGeGEMi++FLMqzQSK7ObG2LfCkZrVXRh9vQEuLk7gxWGyzY+UmDZZiitE0gkdnUvi8AqiWilEdeqJcLUrxarrJY0WRKsPO5GuGLj1P+zdmzH4b89oDJoxVvNhx5FTKMmOPv1EvWriiOug8vtxtGn/47079ecd7ivvqwz2vTUFARcbhwadAuezL4GWR7nbVNwZeco3D001hRDQSecQ4ACyzljbZpII7Gru54CS9Vj3TwdWbt/w5FHH4DURJUbMATVb78X2bt/O78G6/cMVmnwRZhVHncTUhZ9jBOvvlB0uK++SrPF35OAPwLuZm2wsvk4zM7s5ShIj4yMRd9W3L3dUYNugmApsEwwCE5zIffYEeyfMgH5aWlhC10vgSVPJdb440PIT03Bkcf/UrR0KHVTiX0H4vjzT6olQGmqRqtDJxz71/8h/YfvS4xVFdzfcR/OrliGY88+ro7111fYoLEj2xJI6z0M7ySMwObc+raNUQusYoILs6fFIzGW64O2H2yTBUiBZbIBcYo7x//9L5z57KOwhauHwIpr3Q417ios0D/23BPI3P5Tkf9iP7HnJTj2zGNIW7uqSGDFd+p63s/kF7ItRPXpdyNt3aqi5cWKw8ag6qSpSPniU5XBKqmvsEFjR7Ym4C5fATt73oincoahAPYVH5d1iML9V3F50NaT2aTBUWCZdGDs7la4Nx0ti8DyLnJXGamH/w75Ujr2/BMX1ElVvGYUqk6epl4FJHtjSVF75fGTkHfyOA7dNwOxzVsVFbmnb1iDuk+9BE/lqjjx+ovISz6J6rffA0/FyqoGK/fokRL7svvcYHxhJtD+YiypOwofZnUNc8fh6e6xa+PQoxmfHgwPbfbiTYACi/MhYgSSHr4L6evPL+g2ypmyCCzvbRpim7W4YGNQzVfJOsmyXkkbjRbfpkEEWLUpdyC2WUvA5ULuyRM4NXcmziz8SBXPF9+EtHhfRnGiXecSON33OrwaPRy782vYBkLzWm78d7LzivptM4AWD4QCy+IDaGX3Zcdy2QeKjQRIwBwEPLXqYmvH8Xgh+3JzOBSiF7f0j8G4XufelhCiOZ5OAkERoMAKChcP1pVAfh723zpB7R3FRgIkYB4Cud0GYEHVEViS3dY8TgXpSZQHeGtKPOpWdgd5Jg8nAX0IUGDpw5FWykggec5MJM96tYxn8zQSIAEjCRwdcCOez78GyW7rvXJnYNso/GkYi9uNnB+0XTIB3QXWzp078cknn+D48eOIi4tD//790a9fP3g8kSsyXLZsmaIwePBgzgeTEcg5fEhlsQqyMk3mGd0hARIQAp4mLbG2+Ri8kT3AUkAeHRWLPi2595WlBs1mzuoqsA4cOIC5c+fiqquuQuvWrXHq1Cn1/86dO6NPnz4RQ0eBFTH0AXUsBeJSKM5GAiRgXgKZFw/F+xWH47ucZuZ18nfPGld3441bWdxu+oGyuYO6CqwPP/wQBQUFGDVqlHrHmrR9+/apPyKw3G43tm3bBjkuPT0dvXr1wpVXXolDhw5h8eLFqFSpEjZu3Ijy5ctj4sSJaNCggbLh75xPP/0UMTExyM3NxeTJk7Fr1y5lOy0tTZ07YcIEZZMCy9yzWF5efOi+283tJL0jARKAOyERe3tej6dyrkG2p/CVUGZsN/WNwcQ+LG4349g4ySfdBFZOTg5mzZqF7t27o1OnTj4ZSobr/fffx3XXXYeqVavinXfeQceOHVG3bl11rmS+5NylS5fi6NGjSiAlJSX5Pefdd9/F8OHDVbYsOTlZ2ZD/i7iaN28eKlSooGxSYJl/Sic9cCfSN5a827n5o6CHJOAMAq42XfBN/ZF4L7unKQOW4vaG1VjcbsrBcZBTugmszMxMvPXWW7jkkkvQvn17/Pjjj5g9e7ZC2ahRI5VhWrNmjRJCkuGStnnzZpWdknNEBI0fP17Vbcm53377bVDn5OXlISsrC/Hx8Sp7ptkWkUaBZf4ZnfLlZzj29D/M7yg9JAESKCKQ2nsEZsYNw7Z887xy56rOUbiLL3bmLDUBAd0ElggcEVSSgfLOYHmLJVm+27Jly3lhi/i69NJLsXLlSp8CK9BzpP8VK1YoO7L8KE2yYxRYJphlAbpwYPpNyNr5S4BH8zASIAEzEPDUqIWfO1yLZ/OGmcEdvDI5Hi1qMXtlisFwuBO6CSzh+Pnnnytx412D5S2wRPxkZ2erZTvvtn//fr8ZrEDP2bNnDxYsWIBx48ahZs2ayp62zMgMljVmecqiT3Ds+X9aw1l6SQIkcB6B/I698HnNEViY0yViZJi9ihh6duyDgK4C6/Dhw5g5cyYGDBiAiy++GFKXtWTJErVlgxStHzx4EB988IGqwZI6qa1bt6plvdq1a/sVWGIzkHN++eUXVbs1adIkREVFqbot+ZsZLGvNe2axrDVe9JYEihM4eclYvOwZjoOu6mGHw+xV2JGzwxII6CqwpB8RRPPnz1diSva+atmyJUaMGKEKzuUJw02bNuGzzz4770m/lJQUvwIrNjY2oHNkiXDRokX47rvv1FOI0u+JEydUHZdkwaRxHyzzfxaYxTL/GNFDEiiNgKdhU/zQYhReyb2stEN1+z2zV7qhpCGdCOgusHTyi2YcTIBZLAcPPkO3FYHsrgPxcZUR+Dq3jeFxMXtlOGJ2ECQBCqwggfFw4wkEksU6XbMuXAUFqHgsyXiH2AMJkECZCbhi43Co51hVBJ8aVaHMdko6kdkrQ7DSaIgEKLBCBMjTjSFQUhbrQJtO2NvpYtVxk41rUPeXrcY4QaskQAK6EXA3b4tVjUfh7Zx+utnUDDF7pTtSGtSBgG4CS+qcli9froNLNGEVAlLrlpqaaoi7BVlZyM8o3G6jeGvYrn3RmwI8OdnoNW+mIT7QKAmQgP4E0i++AnPLDcf6/Ka6GGf2SheMNGIAAd0E1tmzZw1wjybNTEBeSZSYmGiYi7K7e9bunRfY39+5B441L6zpkOyVZLHYSIAErEPAU7UadnYcrZYNc9wxZXY8MdaFF2+M467tZSbIE40koJvAMtJJ2nYmgZJqsQ43bwsUFKD2bz87Ew6jJgEbECho0w1f1R2Bebk9yhQN3zlYJmw8KUwEdBdYstGovBJHXuAsWyXIflhaO3XqlNpGQbZP6NmzJ1q0aHFBmLLNw6pVq9Q2DtHR0ejcuTPatGkDeRWP7HN18uRJNGvWTJ0v20Cw2ZsAnyi09/gyOhIQAqd7jcSbscOwA/UCBtK4hhv/nhgHyWKxkYAZCegqsEQEycaiVapUQbdu3dR7Bb3F1VdffYWmTZuiXbt2SjwVb3L+4sWL1TFt27ZVe2mJWJONS0+fPo0jR44owSa1XiK8ZO+rnTt3ok+fPnC7+WoEM06wUH1KWbwQx555LFQzPJ8ESMDkBDx16mNr61F4If/qgDy976pYXN4hKqBjeRAJRIKArgJrx44d2L17N4YMGXJBdmndunVqZ3cRQ/6aiKjt27erdxnKS5tll3d5zY38XzJa3gJLRJoc26FDB9SoUSMS7NhnmAgcefRBnF3FByjChJvdkEBECeR27I3Pqo/EF3md/PrRo5kHj1177gY+og6zcxLwQ0BXgfXNN98gIyMDshQoYqpJkybo3bs38vPzlVCSndxliU/+FoHUpUvJ76ySdwlKBmvQoEEq4+W9RCg7w0sGSzJZbPYmkPnrzzh011QU5OTYO1BGRwIkoAi4oqJxtOdovOQahiOeC1+588+xcejehCUinC7mJqCrwJLlQRFYIohkyU7+37x5c1UzJUt/8sRZ37591aP9IsZkua9+/fo+CWnLjY0bN0b79u3PO0YE3MaNG1U2TF6lw2Z/AsnvvI7k2W/aP1BGSAIkUETA3ag5vm82Eq/nXVr0M27LwAliFQK6C6xGjRoVFa+vX79eZbP69etXtNRXt25dxUYyWrKPkncRvAZNMlNSZyVZK8mAeRezy+9Wr16Nhg0b4rfffsOBAwdQq1YtVadFsWWVaRe8n7Iv1sG7piJr5y/Bn8wzSIAELE0gs+sgzKs0Aj/GtcHT4+PQpAZrbi09oA5xXleBJaKpcuXK6Nq1q8InAuvMmTMqa/Xll1+idevWKpulCayKFSuie/fuF6D+/vvvVZarf//+F9RySZ2XLDM2aNBA1WCJeBPBJZkuEV1s9iVwduXXOPL3h+0bICMjARLwS8BdvgL2dhmFgX+eSkokYAkCugqsXbt2YdOmTUXZJBFcskQoTwTKzyXbNHjwYMimpLLzu2SvJKMly4pS1C7LiiLKpJhdCuW9n0IUmlL0Lts8iCgT4aYJLNnWQcSV1Hyx2ZvA0af+jtQli+wdJKMjARK4gEB8u46o+9yrJEMCliGgq8CSqEVI/fTTT6qwXQRPr169VBZKlvZEHMlThiKkpMhdCtSPHz+OFStWqHoqqdFatGiRElzeTUTYpZeeW4OX32nLiFwitMxc08XR7AP7VMF73pnTutijERIgAWsQaPDme4hp0NgaztJLEpCHNQrkkT42ErAQgdPz5uLEay9YyGO6SgIkEAqB6nfci4rXjA7FBM8lgbAToMAKO3J2qAeBQ/dOR8aWjXqYog0SIAETE0js0x+1H/mniT2kayTgmwAFFmeGJQmkb1iLpIf+aEnf6TQJkEBgBNwJiaj/6mxE16oT2Ak8igRMRIACy0SDQVeCI3Di1Rdwev7c4E7i0SRAApYhUPP+v6L8kCss4y8dJQFvAhRYnA/WJZCXh0MP3omMzT9YNwZ6TgIk4JNAhaHDUOPuh0iHBCxLgALLskNHx4WAvEYn6YE7kZ92lkBIgARsQiC6Tl3UffZVRFWtZpOIGIYTCVBgOXHUbRbzmc8+xvF/P2mzqBgOCTiXQK0/P4Zy/QY5FwAjtwUBCixbDCODOPbcE0j5fAFBkAAJWJxAxWFjUP32eyweBd0nAe6DxTlgEwL5qak49OAdyNrBdxXaZEgZhgMJxDZtjrpPvQx3+fIOjJ4h240AM1h2G1EHx5OxaT0OPXAnwL1zHTwLGLpVCbiiolDniecR36mbVUOg3yRwHgEKLE4IWxE49cG7OPn6f2wVE4MhAScQqH7Hfah4zSgnhMoYHUKAAsshA+2kMI889hecXb7USSEzVhKwNIGKw8eg+gzWXVl6EOn8BQQosDgpbEcg9+gRVY+Vc/CA7WJjQCRgNwIJXS5CnSf5blG7jSvjYZE754BNCaStXoHDf3vAptExLBKwB4Go6jXQ8J2PIPVXbCRgNwLMYNltRBlPEYHTH3+AEy8/SyIkQAImJVD/PzMR27K1Sb2jWyQQGgEKrND48WyTE5CCdyl8ZyMBEjAXgRp3PYQKVwwzl1P0hgR0JECBpSNMmjIngaNP/BWpXy8xp3P0igQcSKDisNGofvu9DoycITuJAAWWk0bbwbEeunsaMn7c5GACDJ0EzEEgrl1H1HvuVXM4Qy9IwEACFFgGwqVpcxHYd8Mo5Bw+ZC6n6A0JOIiAOz4eTT79xkERM1QnE6DAcvLoOyz2vOST2Hv9cBTk5DgscoZLAuYg0GzJGsDlMocz9IIEDCZAgWUwYJo3F4GsHdtxYMYkczlFb0jAAQSaLloBV0ysAyJliCRQSIACizPBcQTSvluJw4/c77i4GTAJRIpAk0+WwZ1YLlLds18SiAgBCqyIYGenkSZw5tP5OP7i05F2g/2TgO0JNJ73BTyVKts+TgZIAsUJUGBxTjiWwKm5s3By5n8dGz8DJwGjCTSauwBR1Wsa3Q3tk4ApCVBgmXJY6FS4CKR8vgDHnnsiXN2xHxJwDIGGb89HdJ16jomXgZIAM1icAyRQjADfW8gpQQL6EmjwxnuIadhYX6O0RgIWI8AMlsUGjO4aQyD9h3VIevAPxhinVRJwEIH6r7yN2GYtHRQxQyUB3wQosDgzSOB3Ahmbf8Ch+2aQBwmQQBkJ1HvhDcS1blfGs3kaCdiLAAWWvcaT0YRIIOPHzTh0920hWuHpJOA8AnWfeQXxHTo7L3BGTAJ+CFBgcWqQQDECmdt/UsuF+elpZEMCJBAAgUb/W4ioqtUDOJKHkIBzCFBgOWesGWkQBGTH9yOP/Rk5SXx3YRDYeKjDCETXrY8Gr82BKybGYZEzXBIonQAFVumMeIRDCWTt2omjj/8F2fv3OpQAwyYB/wQSe/VD7UefJCISIAEuEXIOkEDwBLL37VY7vmds2Rj8yTyDBGxKoPL4m1B1EmsVbTq8DEsnAsxg6QSSZuxLoCArC8dfehYpXyywb5CMjAQCJFBt2h9RaeTYAI/mYSTgXAIUWM4de0YeJIFT78/GyTdeCvIsHk4C9iFQ8/5HUH7IUPsExEhIwEACFFgGwqVp+xE4u2o5Trz0DHJPHLdfcIyIBPwQcJcrj5oP/g2JF/cmIxIggQAJUGAFCIqHkYBGIHvPb2rJkHVZnBNOIBBTvyFq3PtnxLVp74RwGSMJ6EaAAks3lDTkJAKsy3LSaDs31nKXDEDVW29HdO26zoXAyEmgjAQosMoIjqeRgBBgXRbngV0JVJ00FZXHT7JreIyLBAwnQIFlOGJ2YHcCrMuy+wg7K76YRk1Q7dbbkXBRL2cFzmhJQGcCFFg6A6U5ZxKQuqyTb7+OtNUrnAmAUduCQPlBl6slwaiq1WwRD4MggUgSoMCKJH32bTsCZz6Zh+TZbyAv5YztYmNANibg9qDarTNQafR4GwfJ0EggvAQosMLLm705gED23t1Inv0mzq78ygHRMkSrE4ht0VotCcZ36mr1UOg/CZiKAAWWqYaDztiJwJmFHyH53TeRl3zSTmExFhsRqHDFMCWuZJ8rNhIgAX0JUGDpy5PWSOA8AtkH9uHUu28i9eslJEMCpiHgqVgJVW68FRWvHmUan+gICdiNAAWW3UaU8ZiSQMrnC1Q2K/f4MVP6R6ecQ6Di1SNRadR4RNet55ygGSkJRIAABVYEoLNLZxLISTqkRFbq0s+dCYBRR5SAbLtQefQ4xHfuHlE/2DkJOIUABZZTRppxmoZAypJFOD1/LrL37DKNT3TEvgRiGjZBpdHjUOHyq+0bJCMjARMSoMAy4aDQJfsTyM/MxJmP38fpj99H3qlk+wfMCMNOwB0fr7ZdkD/uhMSw988OScDpBCiwnD4DGH9ECeQePaxE1umPPwDy8yPqCzu3D4EKl16phFVM46b2CYqRkIDFCFBgWWzA6K49CWT++jPOfPwBUr9abM8AGVVYCMheVlLAntijd1j6YyckQAL+CVBgcXaQgIkIpK/7TmW00n9YZyKv6IrZCcQ2b4WKVw5HhSuHm91V+kcCjiFAgeWYoWagViIghfBSo5X12w4ruU1fw0yAwirMwNkdCQRBgAIrCFg8lATCSaAgJ0dls2TpMPcE988KJ3uz90VhZfYRon8kAFBgcRaQgMkJyFOGKUs/R+qyL7i1g8nHymj3KKyMJkz7JKAfAQos/VjSEgkYSyA/HynLvkDq0i+QsXmDsX3RuqkIUFiZajjoDAkERIACKyBMPIgEzEVAiuFTln2Os8uXmcsxeqMrAQorXXHSGAmElQAFVlhxszMS0JeAbO8gGS1ZPsxPO6uvcVqLCAHZFDSxdz+U691P/c1GAiRgTQIUWNYcN3pNAucRkA1LU0RoLf0cOUkHSceCBOQdgZqoiqpW3YIR0GUSIAFvAhRYnA8kYCMC8gqe1GWfI23NKqRvWMvd4U0+tjENGqkslfyJa9nG5N7SPRIggWAIUGAFQ4vHkoCFCOQcTkL6hjVIX79WiS3Z9oEt8gS4BBj5MaAHJBAOAhRY4aDMPkggwgRyjx1VIit9/RqkidjKzIywR87qXkSVvMYmoctFKlvFJUBnjT+jdSYBCixnjjujdjCB3JMnfhdbhZktFscbMxliGjZGfMeuvwur7nAnljOmI1olARIwJQEKLFMOC50igfAQyDtzqnAJcf1aZPy0GZLpYisbAZcnSomp+C7dkditB2KaNCubIZ5FAiRgCwIUWLYYRgZBAvoQyNqxHZm/bEPm9m3q75yD+/UxbFMr0XXqIaF7DyR0K/zjioqyaaQMiwRIIFgCFFjBEuPxJOAgAjmHDyFz29bCP9t/QtaunQ6KvliobjfiWrc7709U9RrO5cHISYAESiRAgcUJQgIkEDABqdcSsZXxu+jKPrAPecknAz7fSgdG16pTKKbatEOs/M1tFKw0fPSVBCJOgAIr4kNAB0jA2gREdGUf2I+cg/sggivngPxd+P+C3FzTByfF51FVqsJTpep52SlP5Sqm950OkgAJmJcABZZ5x4aekYDlCcgSo7fgEgGWn5aG/PSzhX+npaEg15j9uUQwFQqnakUCytf/XbFxlufMAEiABMxHgALLfGNCj0jAUQQKsrN+F10iuH4XXum//1v9nQZ4PBAh5I6Lgys2Fu7YOLji4gr/Lvp3rNcxFE2OmkQMlgRMSIACy4SDQpdIgARIgARIgASsTYACy9rjR+9JgARIgARIgARMSIACy4SDQpdIgARIgARIgASsTYACy9rjR+9JgARIgARIgARMSIACy4SDQpdIgARIgARIgASsTYACy9rjR+9JgARIgARIgARMSIACy4SDQpdIgARIgARIgASsTYACy9rjR+9JgARIgARIgARMSIACy4SDQpdIgARIgARIgASsTYACy9rjR+9JgARIgARIgARMSIACy4SDQpdIgARIgARIgASsTYACy9rjR+9JgARIgARIgARMSIACy4SDQpdIgARIgARIgASsTYACy9rjR+9JgARIgARIgARMSIACy4SDQpdIgARIgARIgASsTYACy9rjR+9JgARIgARIgARMSIACy4SDQpdIgARIgARIgASsTYACy9rjR+9JgARIgARIgARMSOD/AbYOlml9W57s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2" descr="data:image/png;base64,iVBORw0KGgoAAAANSUhEUgAAAlgAAAFzCAYAAADi5Xe0AAAgAElEQVR4Xu2dd5CdxbmnW1kii4xIAmFAZCww2eScTBJBZGPsNbVbtbV7a7e27n9b99Zu7d313b1FGRNEzkFgEEnkbJDJOeeMyKCsrV/7fnOPhpnR+5050987r55TRdkwfU6//fxOTz/TX5/vDFm0aNGixAMCEIAABCAAAQhAoGMEhiBYHWPJC0EAAhCAAAQgAIFMAMHijQABCEAAAhCAAAQ6TADB6jBQXg4CEIAABCAAAQggWLwHIAABCEAAAhCAQIcJIFgdBsrLQQACEIAABCAAAQSL9wAEIAABCEAAAhDoMAEEq8NAeTkIQAACEIAABCCAYPEegAAEIAABCEAAAh0mgGB1GCgvBwEIQAACEIAABBAs3gMQgAAEIAABCECgwwQQrA4D5eUgAAEIQAACEIAAgsV7AAIQgAAEIAABCHSYAILVYaC8HAQgAAEIQAACEECweA9AAAIQgAAEIACBDhNAsDoMlJeDAAQgAAEIQAACCBbvAQhAAAIQgAAEINBhAghWh4HychCAAAQgAAEIQADB4j0AAQhAAAIQgAAEOkwAweowUF4OAhCAAAQgAAEILFWC9e6776bzzz8/bbLJJmnKlCmu0u+pNs/11oE3UOMYqNe1ju3yyy9Pr7zySjrjjDPSeuutZ30a7SAAAQhAYCkg0DHB+vrrr9PZZ5+dvvrqqyViW2mlldJZZ52VVlxxxSW2rRpUr6/nnn766Wn06NHm51YNLQty1Wb27NlLfP3x48e3XUv3F0ewloj7Jw0sedZ/VfszECw7K1pCAAIQWNoIdEywfvzxx3TXXXelH374oYvhRx99lD788MM0YcKEJDGqHssss0zaZ5990pgxY8y8SwnWF198ke6///40b968rtrefPPN9M0336Sf/exnadlll+3676uuumr65S9/mUaMGGEeR28NEaz6CBGs+sx4BgQgAAEIlCHQMcHqqVwJ15133plOOumktOWWW/ZrRKUEq6ciS+xUIFj13x4IVn1mPAMCEIAABMoQaFywtMt1yy23pLfeeivNnz8/Xzbcbbfd0i677JKGDRuWdKlu6tSp6e23316MSOvluQULFqS//vWv6b777kvagRoyZEhaffXV0yGHHJJ3nfTverS7IPclWM8991y69NJL05577pl3vR577LF8HkeXMUeOHJn/2yOPPJIeeuihJEkcPnx42mCDDdJhhx2W1lhjja4x1REsjffhhx9ODz74YH5N7aBJYA866KC0wgor5F3Dc889N6288srpN7/5zWI7heJ0zTXXZMbio4cyuOGGG9IHH3zQYwZ9vRWVz6233pqeeeaZpF3M7rV05/6LX/wi3XTTTemzzz7L+W699dbp0EMPTdrVbH188skn6c9//nN+X2i8q6yyStpvv/1y+97ylNDPmDEjnXjiiYsJ/aJFi9KVV16ZXn311XTmmWemcePG5a4sfaid+teu5gMPPJB3aJdbbrm0xx575Pfk66+/zhmsMr+r6AUCEIDAoCLQqGC99NJLeeHTY4sttsiXEZ999tn06aefpkmTJqWjjz46/0yX6LQgazdMC7EWt7Fjx6YNN9ww//y6665LTz75ZFp//fXTtttum7799ts0c+bM9N1336Xjjz++a7EdSMHS5c45c+bkxVeCddxxx6WFCxemq6++Or344otZplSb5Ef/LhE57bTTcs29yV9P9Wqx13ifeuqptPHGGyeJphZ6yYMkREK1/PLLZ+nT4v/rX/86C50elWio/+q/v/POO+nCCy/MP99qq61y/VUG2223XTrqqKOyCPX0kFBdfPHFuf/ealGm1Tiq19CY1c97772Xs/75z3+ejjnmmK5+qpokqKpJD9Ukmdx///3TXnvt1SOzSixVi3KvREznAv/4xz9mPmIu9tY+xExC+Oijj+bLw7rcrcdrr72W5V81csh9UP3Oo1gIQAACRQg0JliSoD/96U95R0CL/dprr50HXAmEhGny5MlZtPTo7RKhdl8kadqVaF2ktXCfc845aa211kqnnnpqXlQHUrC0eGvXarXVVusKTrtWN998c9pxxx3zjlUlKtXi3rrDZN3Bevzxx9ONN96YjjzyyMymkgjxuvbaa/POlHayqp2q3XffPf+7HjpHJuajRo3q2tm66qqrknbhTjnllCxJekictGv4+eefp9/+9rdpzTXX7PHN+MILL6RLLrkk7zZqF0q1SEiqnSSNedddd+3iPnTo0HTyySd3ifH333+fP9UpEdaHHiRj1X8TK/GsdraqmiRLv/vd77IsdWem3ULJot4rqlu7eXpIKCWcBx54YD4zV6cP7aBdcMEF+X2keqpzg7NmzUrnnXdefi0Eq8jvKjqBAAQgMKgINCZYWtQvu+yy1CoAFblqJ0LSVclR3TNY1aVFvWb1qcOBFCwd2tclrOpR9f/ll192CUH1M0nI9ddfnyVIYrPpppv2KH89CcRFF12UpVQ7Va2X1So+Ejwxk0xJMLWbVV0mfPnll/OOUyVhqqe3y58SGgmLdm1628GqLo9q3Bp/9dDzVKNETp/2rMahy7W6fFdJYU/9VzVKILfffvvFJpPE7e677+6TmS7j3XbbbV1t9AJi/fzzz3fJYp0+qnOEkvfu9ZQ4mzeofptQLAQgAAEIdBFoTLCqXQ7taGy++eaLRVLJiSTh97//fd6J6EuwtKBrB0dnkrTroktz1aP1rNZAClZ3yajq1S5VdR6rdZCVnGhXRee3LDtYllthVOOV3Ghnr/VyoM666YxY62VD1aF2Ohu2zTbb5F0x7QZaPhmp3STt4ujcmy7X7rTTTvl/Wz9pqTH3xb27pFRC09ccrT400dPrfvzxx3mXTpecdXlTu2MSTZ3tq2S9Th99SRSCxW9SCEAAAhDojUBjgtXX4lQJlhbw6n5ZvQlW65kkHfTWwrruuuvmS426/FVdamrdSal7o1HLIffugrUkmeu++1NHsLQrpUtvPT10tkmSo3FXl8b23nvvtPPOO2cZkjh1v4+YLrPqUqbOuklOJVtiefDBB3ddZuvtDaSsdDZOZ970/7U7JUHTAfrqvFJdwbrnnnvyObvWy62t/etMWevZrtY8Jdva5dP7RZcSdZBdlzslshUzCZa1DwSLX54QgAAEINAOgcYEa0k7WDqbox2sJQlWdblHi6fOGlWXn0pfIqy7g/X000+nK664Il9W1OW1OoJlvdlqdeZKO0raJZMsSFxaL+e1vmkkpTq7pk/MqT7d50tnmSR0S3rosqf606cJJS9z587N5616u/xZvV5vO1iWW3v0Jm5PPPFEPqcmkdSd1rW7KdnSePSoc/sQBGtJyfNzCEAAAhDoiUBjgtWpM1j33ntvPnPTfUHWGaDuOzZL2lXq7S3Szg7WQJzBqsakc12ttxvo662t80eSHl061Phbn6dzVvqkoQRMu0KVnEqWtKOlW0H0dAlX/WmnSzteGqfOVumSZPXQJxp11ku7YPo0ZZ0dLMmRDuvrdg66xNd6Xqv7OHt7XV0m1mVByZ2EUWfV9P6ozpLV6aP6Q6D1Axe9ySG/YiAAAQhAAAIVgcYEq/oUoRZofQqr+qTakj5FqPNYal99VU4latVtHfRJNS3+OgytxVG3BChxyL37DpYAV58i1O6aLrepNj368ynCavdF56V08Lo6K6VLY9OnT0+bbbZZ16cB1dcbb7yRL5Hp5xtttFHXbQr0s+p8ku4/poPw+mSeHj0dwu9pykjedGlQdehWC9WjujRZ3eahjmBJHnUPL306Tx8AqC4z6rUldNpZE0sJXW+vq/eQpFi3AdFYJGqtB9Tr9FF94EKXK/kUIb84IQABCEDASqAxwVKB1X2wJB6635EWeO0utN4Hq9p1qM7WSBgkCtpx0UfuJWg61Kz7ZOleU/o4vQRGZ3D00OWt6jJjyR0s9a3aqvtg6VyYdnR0CFv3dGr3PljadarucaWbqUq01I9eU8Kke4fpflvVzo/aayfv/fffz+eixKz1IWHRjUd1PydJkkRC99gSQ53lkuT09r2P1a0KJCzaLZo4cWK+J1Y1Ph2m17jrCJZqU03axdJDwqjX0E6bdsYkzKpJu1J9vW51mwoJeXVbh+7jtvQhQZOs6wamOiiv950uf0r29J7UeTVu02D9dUM7CEAAAksPgUYFS5h7upO7DmVrx6H77QEkCfrEm2RKkqVPhUkMdPZn2rRp+byNdq90ewftcmhh1M0sqwWwtGBpfD3dyV33m1J9rYe4LWewqrdlT6+pMevWBhLM7g/dKFPS1NNlRQmEpPX222/PN0HVbpakVOKmXbnWS389TQvJ1R133JFlubqTuyRE98Wq7lRfV7B6el+oJh3Ub/3ux75eV59s1GVCydmUKVN6vNVE9/deT32olurO+fqmAElsdSd3jVeXURGspecXJiOFAAQgYCUwoIJlLYJ2A0eg2sHSDTKr2xQMXG+8MgQgAAEIQAACIoBgBX8f6DyUziPp8qDuU8UDAhCAAAQgAIGBJ4BgDTzjRnrQd+dJrnT5Tzc7td5uoZFi6RQCEIAABCAQjACCFSzQajg6uK6D3tUXT1efEAw6XIYFAQhAAAIQcEUAwXIVB8VAAAIQgAAEIBCBAIIVIUXGAAEIQAACEICAKwIIlqs4KAYCEIAABCAAgQgEEKwIKTIGCEAAAhCAAARcEUCwXMVBMRCAAAQgAAEIRCCAYEVIkTFAAAIQgAAEIOCKAILlKg6KgQAEIAABCEAgAgEEK0KKjAECEIAABCAAAVcEECxXcVAMBCAAAQhAAAIRCCBYEVJkDBCAAAQgAAEIuCKAYLmKg2IgAAEIQAACEIhAAMGKkGLNMZx77rnpzDPPrPksmg8UgQ8//DCNGzduoF6e161JgDxqAhvg5uQxwIBrvvxA5PHVD4tMVYwantKYkUNMbT00QrA8pFC4hu222y7NnDmzcK901xsBfSn3pEmTAOSEAHk4CeJfyyCP2Hn86Z656ZrH5pkGOWRISpf8bpk0buzgkCwEyxRrrEYIlq88WUDIwxcBX9UwP2Ln8Z+vmJ2eenuBeZD/dMLotO34Yeb2TTZEsJqk31DfCFZD4HvplgWEPHwR8FUN8yN2HgiWr3yppp8EEKx+Auzw01lAOgy0ny9HHv0E2OGnk0eHgfbz5TqdB4LVz0B4ui8CCJavPDr9C8vX6AZfNeThKzPyiJ0HguUrX6rpJwEEq58AO/x0FpAOA+3ny5FHPwF2+Onk0WGg/Xy5TueBYPUzEJ7uiwCC5SuPTv/C8jW6wVcNefjKjDxi54Fg+cqXavpJAMHqJ8AOP50FpMNA+/ly5NFPgB1+Onl0GGg/X67TeSBY/QyEp/sigGD5yqPTv7B8jW7wVUMevjIjj9h5IFi+8qWafhJAsPoJsMNPZwHpMNB+vhx59BNgh59OHh0G2s+X63QeCFY/A+HpvgggWL7y6PQvLF+jG3zVkIevzMgjdh4Ilq98qaafBBCsfgLs8NNZQDoMtJ8vRx79BNjhp5NHh4H28+U6ncd1j89LF9w3Ny1j+I7BFZcZkv7llNFp2VF8VU4/Y+TpA0UAwRoosu29bqd/YbVXBc+qCJCHr/cCeZCHLwL2aviqH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REsX1GygJCHLwK+qmF+kIcvAvZqECw7qzAtESxfUbKAkIcvAr6qYX6Qhy8C9moQLDurMC0RLF9RsoCQhy8CvqphfpCHLwL2ahAsO6swLSVYKx55f5jxMBAIDASB9VYZmv7+iFFpwupDB+LleU0jAQTLCKpQM/Kwg0aw7KzCtESwwkTJQAaYgCTrwt+OGeBeePm+CLCg+3p/kIc9DwTLzipMSwQrTJQMpACBu//bsgV6oYveCLCg+3pvkIc9DwTLzipMSwQrTJQMpAABBKsA5D66YEFvln/33snDngeCZWcVpiWCFSZKBlKAAIJVADKC1SzkGr0jWHZYCJadVZiWCFaYKBlIAQIIVgHICFazkGv0jmDZYSFYdlZhWiJYYaJkIAUIIFgFICNYzUKu0TuCZYeFYNlZhWmJYIWJkoEUIIBgFYCMYDULuUbvCJYdFoJlZxWmJYIVJkoGUoAAglUAMoLVLOQavSNYdlgIlp1VmJYIVpgoGUgBAghWAcgIVrOQa/SOYNlhIVh2VmFaIlhhomQgBQggWAUgI1jNQq7RO4Jlh4Vg2VmFaYlghYmSgRQggGAVgIxgNQu5Ru8Ilh0WgmVnFaYlghUmSgZSgACCVQAygtUs5Bq9I1h2WAiWnVWYlghWmCgZSAECCFYByAhWs5Br9I5g2WEhWHZWYVoiWGGiZCAFCCBYBSAjWM1CrtE7gmWHhWDZWYVpiWCFiZKBFCCAYBWAjGA1C7lG7wiWHRaCZWcVpiWCFSZKBlKAAIJVADKC1SzkGr0jWHZYCJadVZiWCFaYKBlIAQIIVgHICFazkGv0jmDZYSFYdlZhWiJYYaJkIAUIIFgFICNYzUKu0TuCZYeFYNlZhWmJYIWJkoEUIIBgFYCMYDULuUbvCJYdFoJlZxWmJYIVJkoGUoAAglUAMoLVLOQavSNYdlgIlp1VmJYIVpgoGUgBAghWAcgIVrOQa/SOYNlhIVh2VmFaIlhhomQgBQggWAUgI1jNQq7RO4Jlh4Vg2VmFaYlghYmSgRQggGAVgIxgNQu5Ru8Ilh0WgmVnFaYlghUmSgZSgACCVQAygtUs5Bq9I1h2WAiWnVWYlghWmCgZSAECCFYByAhWs5Br9I5g2WEhWHZWYVoiWGGiZCAFCCBYBSAjWM1CrtE7gmWHhWDZWYVpiWCFiZKBFCCAYBWAjGA1C7lG7wiWHRaCZWcVpiWCFSZKBlKAAIJVADKC1SzkGr0jWHZYCJadVZiWCFaYKBlIAQIIVgHICFazkGv0jmDZYSFYdlZhWiJYYaJkIAUIIFgFICNYzUKu0TuCZYeFYNlZhWmJYIWJkoEUIIBgFYCMYDULuUbvCJYdFoJlZxWmJYIVJkoGUoAAglUAMoLVLOQavSNYdlgIlp1VmJYIVpgoGUgBAghWAcgIVrOQa/SOYNlhIVh2VmFaIlhhomQgBQggWAUgI1jNQq7RO4Jlh4Vg2VmFaYlghYmSgRQggGAVgIxgNQu5Ru8Ilh0WgmVnFaYlghUmSgZSgACCVQAygtUs5Bq9I1h2WAiWnVWYlghWmCgZSAECCFYByAhWs5Br9I5g2WEhWHZWYVoiWGGiZCAFCCBYBSAjWM1CrtE7gmWHhWDZWYVpiWCFiZKBFCCAYBWAjGA1C7lG7wiWHRaCZWcVpiWCFSZKBlKAAIJVADKC1SzkGr0jWHZYCJadVZiWCFaYKBlIAQIIVgHICFazkGv0jmDZYSFYdlZhWiJYYaJkIAUIIFgFICNYzUKu0TuCZYeFYNlZhWmJYIWJkoEUIIBgFYCMYDULuUbvCJYdFoJlZxWmJYIVJkoGUoAAglUAMoLVLOQavSNYdlgIlp1VmJYIVpgoGUgBAghWAcgIVrOQa/SOYNlhIVh2VmFaIlhhomQgBQggWAUgI1jNQq7RO4Jlh4Vg2VmFaYlghYmSgRQggGAVgIxgNQu5Ru8Ilh0WgmVnFaYlghUmSgZSgACCVQAygtUs5Bq9I1h2WAiWnVWYlghWmCgZSAECCFYByAhWs5Br9I5g2WEhWHZWYVoiWGGiZCAFCCBYBSAjWM1CrtE7gmWHhWDZWYVpiWCFiZKBFCCAYBWAjGA1C7lG7wiWHRaCZWcVpiWCFSZKBlKAAIJVADKC1SzkGr0jWHZYCJadVZiWCFaYKBlIAQIIVgHICFazkGv0jmDZYSFYdlZhWiJYYaJkIAUIIFgFICNYzUKu0TuCZYeFYNlZhWmJYIWJkoEUIIBgFYCMYDULuUbvCJYdVijBevfdd9P555+fZs+e/RMCJ510Utpyyy17JPP111+nCy64IB199NFpvfXW65Pe5ZdfnrbaaqufvNZdd92VPvnkkzRlyhQ7/ZSS+tZr6nn6/3qdE044IY0ePbrW69RpjGDVoUXbpZ0AgtXsO4AFvVn+3XsnD3seoQSrddh1hAfBsr9haAmBpY0AgtVs4izozfJHsNrnv1QJ1jvvvJOuueaa9Pnnn6d11lknTZ48Oc2ZM2exXS/tdG2xxRbpoYceSjNmzEhz585Nm2++ed7dGjNmTN5t6r6Dpf/2zDPP5BTGjx+f9ttvv3T77benkSNHpvnz56fTTz89725173uNNdbocwfrhRdeSNdff3364Ycf0s4775wOOOCAdNVVV6Vx48alffbZJ82bNy9dfPHFadttt03bbLNNuvXWW9Ojjz6a69hpp53SQQcdlIYNG/aTdwc7WO1PGJ659BFAsJrNHMFqlj+C1T7/pUawvvzyy3wZcK+99soyIhF5+umns/xIolovEb711ltp2rRp6cQTT0zLLbdcmjp1atphhx3S9ttv36NgCX/rjpkuVV522WXpV7/6VZo4cWL66quv+uy7p0uEn332Wbr66qvTsccem1ZZZZV0ySWXpK233jrX8+CDD+a6v/vuu3TFFVfky4sff/xxuu+++9Jpp52Wfvzxx9z//vvvnzbddFMEq/35wTMhkBCsZt8ECFaz/BGs9vkvNYIlmXriiSfSqaeemkaMGJF3hS688MK8K7TqqqsuJljaGdLOk3as9LjzzjvT0KFD866R5QyWBKv1LNWS+u5JsCSAs2bNSkcddVSuQa+hHa1DDz00XXrppemII45IH3zwQXrppZeyYL322mvp5ptvzkKm3TnV29uDHaz2JwzPXPoIIFjNZo5gNcsfwWqf/1IjWN3PZOkgvHamdtttt3ywvXUHS5cNdblt5syZ+TKcHrrs165gLanvngRLlwary45VvLr8qJ2r6dOnp5VXXjm9//77eTdOh/cXLlyYJUx9aceMS4TtTwqeCYFWAghWs+8HBKtZ/ghW+/yXGsGSfOgfnbHSuaS+drA0obXbpZ2h5X4o8I0AAB+DSURBVJdfPu9a6bxUu4K1pL57EqwHHnggX7o85JBDfpLuG2+8kXerNA6NZ6WVVlqszbfffpsvKe6xxx75/Fj3BztY7U8Ynrn0EUCwms0cwWqWP4LVPv+lRrD6OoOlXSrtYB155JFp/fXXzwfcX3/99SxYOuekS3KbbbZZn4J177335h0lndt67733FrtEuKTzXz0J1kcffZQPxeuSn3bYnn322XwgX2fBdMbqvPPOy5c2jz/++DRkyJC846Z+dBh/wYIF+fIngtX+xOCZg4fA/zt5TNp8nX+7JP75t4vS/7h5ThoxLKV/t8/ItO4qQ9OCBSk98eaC9I83zUk/zF2UDtx6eDpt95Fp5eWGpLnzUprx/Pz0h9vm9DhoBKvZ9wKC1Sx/BKt9/kuNYAlRT58i1M7UokWL0k033ZQee+yxvCO04YYbpmuvvTafeVp99dXzPzq3ddxxx/V6BkuHzHUPLkmPLifqwHnr/ax667u3+2CNGjUqPfXUU+mWW25J33//fZYsCZ92q1TvlVdemS8PSvz0kHTpsuKLL76Y/51LhO1PCp45uAhMPXNMevGDhemfpi8uSP8weXQav9rQ9M+3zUnrrTo0Tdl5RLrtmfnp8ofnpT+cNDoNG5LS/7ltTtptk+HpgK2Hp4semJdu+uvfjgS0PhCsZt8PCFaz/BGs9vmHFaz2kfh/pmROQqjdqxVWWKF2wVwirI2MJzglsOW6w9J/PXRUevCV+emcu+d2VbnOykPTPx47Kr3w/sL0P2/+m3idf8aY9MX3i9JVj87Lz9GOlqRs2/HD0n86aFS66/n56aIH/u01qhdDsJoNH8Fqlj+C1T5/BKt9do08U4fYdT5Lny7UbRvaeSBY7VDjOR4JTNpgWPq7Q0alFUYPSSNHpPTd7EXphifmpefeW7iYRKn2/3XC374d4e+umJ3++aTRablRQ7p2sPbeYnj6411z070vzv/JMBGsZpNHsJrlj2C1zx/Bap/doH0mgjVoo6PwbgQ2W3toOmibEem1jxemR16dn/7LoaPSWmOHpmv/Mjcdv9PIrl2q7oK1+8Th6T/sNzKttOyQtGBhSnc8Oz/971s5g+XxDYZg+UqFPOx5uBSs5557Lh/qrvO9ft3vPWVH8NOWvfWv2x/oxp7qS3dp1yHy3XffPX+aTz/TYXX9bNlll807TNUn+L755pt8ywf9o7ur607xeugsVW93jK+q0uveeOON6ZhjjsnfT/j222+nhx9+OB9413mx6jsLW/uvDr/rflg9PRCs/rw7eK5nAjq8/us9Rqb7XlqQdttkWI+C9X9vn5v++zGj0hffLsqXD3X+6vBJI9L1j89LVz7KGSxv+bKg+0qEPOx5IFg9sOpJsPTJPAmUDrzvu+++6YsvvshfU6Mbf26yySb5gLlu7ql/l2RJinRT0+HDh+evt9Ehdd0UVM+tvnT6ww8/zJ9QlDytu+66+WC9DrFLwqqH3sw6c3XwwQfng/M6LK87u6sP3RNLgqVPQerO7RIq3aleh/Wru9RXN0ttHSaCZZ8gtPRNYJ8thqeN1xya/vzk/PT+rIX504ESrFuemp/22nxYj2ew7npufvrNXiPTJQ/Oze306O2gvH7GJcJm3wMs6M3y7947edjzaFSwetv1keD85S9/ybtE+iTfmmuumU455ZR8c02JTvWde/q55EQ7RdUOlv5dXzGz66675q+J0Q1FJUK6oahEqKfnVjtJ+v5AfVpQ7XTjztYdNL2Ozj5NmjQpC44e1V3dJ0yYkPuQGOk2D7p/lW6ToBqqXazWG5tWgqVxVl97I1HqLnYaq6RLt2bYYIMNulLt/jx9ElGCVX3KUPf40n2wVI/ErvsDwbJPEFr6JqCdp1N2G5Fuf3Z+mvbEvK5LhP9w4+w0ZZeRacIaQ9O/3DEnrbnSv32K8Jl3F+RzW7qs+Idb56S9Nh+ejt9pRL5Vw9kzOOTuLXEWdF+JkIc9j0YFSzs7Y8eOzbs6zz//fN6h0a6MvgtQO0Inn3zyT3Z27rnnnvTmm2/m+01pB+iGG27Il8p0yaz6ehpddpPQ6Cad2v1RG73W448/3uNzdQlPn8pTmxVXXDG37y5Y3ZHqOdVX1uiSYOud4Fvlq5KpngSr2gXTdxZWO1gSIomZHvpSat1QVLeHaN2JWpJg9dQXO1j2SUHLwUXgPx44Ku27xfB8yP2bHxalqx+bl//Zev1h6d/vOzKNX/2n98E6eocR6dgdR6SxOoPV7R5Z3UfPDlaz7wcW9Gb5s4PVPv9GBUsSpd2Www8/fLHbDXTfyam+aka7UxdddFH65S9/mXentPOknRvdD0piVAnWp59+mneqJEzaAdPuli7d9fZc3dSz9a7pSzoDpp2l6667Ln/xsnaJJFvtCJZi03cOSu4kdBtvvHEWx+pcVSWKuoN866O7YOkSocamr9LZe++9s6xWNymtBA/Ban+S8MylmwCC1Wz+CFaz/BGs9vk3KljaadEXKT/55JP5/FJ1MLw3wdKO1Nlnn50PlLc+dGNPyUklWPqZDqPrPJIu6+mS2Nprr93rcz/55JOur8LRc/sSLEnd3Xffnb9oefLkyXlnSZfo2hEs7dRJrqpLe3fccUcWPX2Rs75sWjt8EqZx48b1KVj6oe4ir5uPaldso402yjt4hx12GJcI258bPBMCmQCC1ewbAcFqlj+C1T7/RgWrKlvSou/X013LdYlQB7lbP0VY7WBJwHTWSTs6OvfU+uj+KcLqS4/19TH6uhmd1+rtuZI86w6WDo/rewq101RdttMuXDtnsFSjdp8OPPDAPJTWMcyaNSuLnC4P6lxYXztY3ePXDp4uc6pG7bJ1f3AGq/0JwzOXPgIIVrOZI1jN8kew2uffmGDpq12mTp2att9++7zDpN0cnTfqS7C006NLfzp7pa+h0e0RdCZLlwglKtUOli6xSVZ00FuHzHXGqfq+vp6eq92eadOmZSHp6wyW5ErfOVgduG8VRF3u1K6TJLD1U4TVgfiezkXpF4d22HQpU58enDFjRh6bzpTdf//9+VJhdR7LIlgSVZ3b0uXBiRMn5h28nh4IVvsThmcufQQQrGYzR7Ca5Y9gtc+/McFSybqspctgn3322WL3jurtEqEES4fZp0+fnu8ppUf1nXu6ZNcqWK2fHqy+r6+35+rypM47LelThBJC3Yeq9aFzT5JC7YDpEp0O4He/D5ba9yRYOsslkdLhftVWfd+gvodQXHRuTPe06v7ofgar9fW1Y6dPTO6yyy5ZQBGs9icHz4SACCBYzb4PEKxm+SNY7fNvVLDaLzv2M7Wbp9tU6FB/b5LUHwLsYPWHHs9d2gggWM0mjmA1yx/Bap8/gtU+u0H7TARr0EZH4Q0QQLAagN7SJYLVLH8Eq33+CFb77AbtMxGsQRsdhTdAAMFqADqC1Sz0PnpHeO3RIFh2VmFaIlhhomQgBQggWAUgs6A3C7lG7wiWHRaCZWcVpiWCFSZKBlKAAIJVADKC1SzkGr0jWHZYCJadVZiWCFaYKBlIAQIIVgHICFazkGv0jmDZYSFYdlZhWiJYYaJkIAUIIFgFICNYzUKu0TuCZYeFYNlZhWmJYIWJkoEUIIBgFYCMYDULuUbvCJYdFoJlZxWmJYIVJkoGUoAAglUAMoLVLOQavSNYdlgIlp1VmJYIVpgoGUgBAghWAcgIVrOQa/SOYNlhIVh2VmFaIlhhomQgBQggWAUgI1jNQq7RO4Jlh4Vg2VmFaYlghYmSgRQggGAVgIxgNQu5Ru8Ilh0WgmVnFaYlghUmSgZSgACCVQAygtUs5Bq9I1h2WAiWnVWYlghWmCgZSAECCFYByAhWs5Br9I5g2WEhWHZWYVoiWGGiZCAFCCBYBSAjWM1CrtE7gmWHhWDZWYVpiWCFiZKBFCCAYBWAjGA1C7lG7wiWHRaCZWcVpiWCFSZKBlKAAIJVADKC1SzkGr0jWHZYCJadVZiWCFaYKBlIAQIIVgHICFazkGv0jmDZYSFYdlZhWiJYYaJkIAUIIFgFICNYzUKu0TuCZYeFYNlZhWmJYIWJkoEUIIBgFYCMYDULuUbvCJYdFoJlZxWmJYIVJkoGUoAAglUAMoLVLOQavSNYdlgIlp1VmJYIVpgoGUgBAghWAcgIVrOQa/SOYNlhIVh2VmFaIlhhomQgBQggWAUgI1jNQq7RO4Jlh4Vg2VmFaYlghYmSgRQggGAVgIxgNQu5Ru8Ilh0WgmVnFaYlghUmSgZSgACCVQAygtUs5Bq9I1h2WAiWnVWYlghWmCgZSAECCFYByAhWs5Br9I5g2WEhWHZWYVoiWGGiZCAFCCBYBSAjWM1CrtE7gmWHhWDZWYVpiWCFiZKBFCCAYBWAjGA1C7lG7wiWHRaCZWcVpiWCFSZKBlKAAIJVADKC1SzkGr0jWHZYCJadVZiWCFaYKBlIAQIIVgHICFazkGv0jmDZYSFYdlZhWiJYYaJkIAUIIFgFICNYzUKu0TuCZYeFYNlZhWmJYIWJkoEUIIBgFYCMYDULuUbvCJYdFoJlZxWmJYIVJkoGUoAAglUAMoLVLOQavSNYdlgIlp1VmJYIVpgoGUgBAghWAcgIVrOQa/SOYNlhIVh2VmFaIlhhomQgBQggWAUgI1jNQq7RO4Jlh4Vg2VmFaYlghYmSgRQggGAVgIxgNQu5Ru8Ilh0WgmVnFaYlghUmSgZSgACCVQAygtUs5Bq9I1h2WAiWnVWYlghWmCgZSAECCFYByAhWs5Br9I5g2WEhWHZWYVoiWGGiZCAFCCBYBSAjWM1CrtE7gmWHhWDZWYVpiWCFiZKBFCCAYBWAjGA1C7lG7wiWHRaCZWcVpiWCFSZKBlKAAIJVADKC1SzkGr0jWHZYCJadVZiWCFaYKBlIAQIIVgHICFazkGv0jmDZYSFYdlZhWiJYYaJkIAUIIFgFICNYzUKu0TuCZYeFYNlZhWmJYIWJkoEUIIBgFYCMYDULuUbvCJYdFoJlZxWmJYIVJkoGUoAAglUAMoLVLOQavSNYdlgIlp1VmJYIVpgoGUgBAghWAcgIVrOQa/SOYNlhIVh2VmFaIlhhomQgBQggWAUgI1jNQq7RO4Jlh4Vg2VmFaYlghYmSgRQggGAVgIxgNQu5Ru8Ilh0WgmVnFaYlghUmSgZSgACCVQAygtUs5Bq9I1h2WAiWnVWYlghWmCgZSAECCFYByAhWs5Br9I5g2WEhWHZWYVoiWGGiZCAFCCBYBSAjWM1CrtE7gmWHhWDZWYVpiWCFiZKBFCCAYBWAjGA1C7lG7wiWHRaCZWcVpiWCFSZKBlKAAIJVADKC1SzkGr0jWHZYCJadVZiWCFaYKBlIAQIIVgHICFazkGv0jmDZYSFYdlZhWiJYYaJkIAUIIFgFICNYzUKu0TuCZYeFYNlZhWmJYIWJkoEUIIBgFYCMYDULuUbvCJYdFoJlZxWmJYIVJkoGUoAAglUAMoLVLOQavSNYdlgIlp1VmJYIVpgoGUgBAghWAcgIVrOQa/SOYNlhIVh2VmFaIlhhomQgA0xgvVWGpgt/O2aAe+Hl+yLAgu7r/UEe9jwQLDurMC0RrDBRMpABJCC5+vsjRqUJqw8dwF546SURYEFfEqGyPycPO28Ey84qTEsJ1syZM8OMZ7APhF9YvhIkD/LwRcBXNcwPex4Ilp1VmJYIlq8o+YVF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RLB8RckCQh6+CPiqhvlBHr4I2KtBsOyswrREsHxFyQJCHr4I+KqG+UEevgjYq0Gw7KzCtESwfEXJAkIevgj4qob5QR6+CNirQbDsrMK0PPfcc9OZZ54ZZjyDfSAffvhhGjdu3GAfRpj6ycNXlORBHr4I2KtBsOysaAkBCEAAAhCAAARMBBAsEyYaQQACEIAABCAAATsBBMvOipYQgAAEIAABCEDARADBMmGiEQQgAAEIQAACELATQLDsrGgJAQhAAAIQgAAETAQQLBMmGkEAAhCAAAQgAAE7AQTLzmrQt/zxxx/Tddddl1544YU0cuTItO+++6Zdd901DRkyZNCPzesAvvrqq3TFFVekd999NzPfY4890u67756GDRuWPv/883TOOeekb775pqv8k046KW255ZY5o+uvvz59//33ab311ktTpkxJK620ktdhDpq6fvjhh3TeeeelDz74oKvm/fbbL+2zzz5JWV1++eU5q2WXXTYdddRRafPNN8/tyKPzEYvz+eefn2bPnr3Yi1d5PPHEE+naa6/t+pne/2eddVZaYYUV0kMPPZRmzJiR5s6dmzM6+uij05gxYzpfZPBXXLRoUZo1a1Z69NFH0yuvvJKOOeaY/PtGj77WC+aK7Y2BYNk4hWj1wAMP5EmkRVyL+mWXXZaOOOKItMEGG4QYn7dBLFiwIC/Yq6++epbZL774Il188cXp0EMPTZtuumleyO+66650wgknpNGjR3eVr2wuvPDCtOeee6YtttgiLySffPJJliyJGY/2CXz99dc5E7FcccUVu15IC42EdujQoTkfZXPjjTemU089NY0YMYI82kdufua8efNyNvoDRL+TNDf0kPy2PnRfLP3Rcuyxx6Y111wzS5jk66CDDjL3RcO/EXjvvffSzTffnDbZZJOkG7oed9xxXYLV23oxfvx45orxDYRgGUEN9mZa7C+99NK0zTbb5H/0uOqqq9Iaa6yRF3IenSegv8z1S2rSpElplVVWyR1oAdlqq626dqlmzpyZTjzxxMXE6Y033siLyymnnJLF6/3338+/0E477bT81zuP9gmI5fTp0/MfGcsss0zXC2lnS/KrRXr99dfPOyOSXO3wKgPyaJ+59ZkvvvhieuSRR/L7XlKr308TJkxI22+//WIvoZ2tl19+Oc8b7b5rd1E7Wpof2iXmUZ+A/vC44IIL8k6gdrD6Wi922GEH5ooRMYJlBDXYm2mxnzp1atptt93y4q5Hb38hDvaxeq1fO1OSXO0a6s7tTz/9dN4lWbhwYZo/f37aaaed8gKvhebBBx9Mp59+el7ce9t18TpOz3W98847eedWuyWaE9XlJQlV6wLTKsP6/+QxsKlqQdeu1GabbZb/INGOonLSTuK3336bZbi6ZKvfW9WOrqrqbSd4YCuO9erdBauv9ULCy1yx5Y9g2TgN+lYIVrMRagHR+bflllsuS5T+8v7444/zZUNdLtQ5iGoHRW1Z0AcmL50dkWSJuTiLuSRr6623ZtEYGOSmV9Vlv2nTpuWdRe3SKpvXXnstLb/88mmttdbKf4zcd9996YwzzkiPP/44gmWiam+EYNlZ1WmJYNWhNYjbIljNhae/xu++++58sHry5Mm9Hsa9884786UpXaJCsMrkpYVb/xx++OH5kmB1iYQdrDL81Yvmx6233pr/6OjtHJV+f0mGdR7rrbfeQrA6HA+C1WGg//pyCNbAcHX3qpzBai4SLeA6N6IzI9UnnXRZ8M0330yrrrpq16cDK8GaOHEiZ34GKC4d6tX5Hh2O1qMSLF1+0iUpzmANEPg+Xla7uLo8qAPWq622Wm6pT7Bpp1FnsJRXq2Bpt5czWJ3NiTNYneVZvRqCNTBcXb6qDlzrQKgOkX733Xd8irBASlrA77333sx85ZVXXqxH/dWuc1la3HXpqrpEuM466+SPr+uWDvpAAp8i7FxQ+qSUZPfkk0/OL1pdItTZRH2QQGfhlEf3TxGSR+cy6P5K+r306aefZu7VLWMkWNpR3HHHHfMcaL1EqN9dOsuoWwqsu+66fIqwA9F0Fyy9ZG/rRfUpQubKksEjWEtmFKbFnDlz8jkH/bLiPlgDH2t1Wfbtt99erDP9gtIBdl0aqe5Lptsv6OPpe++9d/5E4auvvpoXDgkY98HqXFbayZXY6r4/eugTnfrQwahRozLrK6+8Mu8sdr8PFnl0LoPWV9J93i655JJ0wAEH/OR2MfrEp/L47LPP0tixY7OAbbzxxnneSJJvueUW7oPVoVh6Eqy+1gvmig08gmXjRCsIQAACEIAABCBgJoBgmVHREAIQgAAEIAABCNgIIFg2TrSCAAQgAAEIQAACZgIIlhkVDSEAAQhAAAIQgICNAIJl40QrCEAAAhCAAAQgYCaAYJlR0RACEIAABCAAAQjYCCBYNk60ggAEIAABCEAAAmYCCJYZFQ0hAAEIQAACEICAjQCCZeNEKwhAAAIQgAAEIGAmgGCZUdEQAhCAAAQgAAEI2AggWDZOtIIABCAAAQhAAAJmAgiWGRUNIQABCEAAAhCAgI0AgmXjRCsIQAACEIAABCBgJoBgmVHREAIQgAAEIAABCNgIIFg2TrSCAAQgAAEIQAACZgIIlhkVDSEAAQhAAAIQgICNAIJl40QrCEAAAhCAAAQgYCaAYJlR0RACEIAABCAAAQjYCCBYNk60ggAEIAABCEAAAmYCCJYZFQ0hAAEIQAACEICAjQCCZeNEKwhAAAIQgAAEIGAm8P8BLBQXD+Ka01k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3433011" y="602601"/>
            <a:ext cx="4973052" cy="1200329"/>
          </a:xfrm>
          <a:prstGeom prst="rect">
            <a:avLst/>
          </a:prstGeom>
          <a:noFill/>
        </p:spPr>
        <p:txBody>
          <a:bodyPr wrap="square" rtlCol="0">
            <a:spAutoFit/>
          </a:bodyPr>
          <a:lstStyle/>
          <a:p>
            <a:pPr marL="285750" lvl="0" indent="-285750">
              <a:buFont typeface="Arial" panose="020B0604020202020204" pitchFamily="34" charset="0"/>
              <a:buChar char="•"/>
            </a:pPr>
            <a:r>
              <a:rPr lang="en-GB" sz="3600" dirty="0">
                <a:solidFill>
                  <a:schemeClr val="bg1"/>
                </a:solidFill>
              </a:rPr>
              <a:t>Engaging staff in all decisions</a:t>
            </a:r>
          </a:p>
        </p:txBody>
      </p:sp>
      <p:sp>
        <p:nvSpPr>
          <p:cNvPr id="8" name="TextBox 7"/>
          <p:cNvSpPr txBox="1"/>
          <p:nvPr/>
        </p:nvSpPr>
        <p:spPr>
          <a:xfrm>
            <a:off x="3433011" y="1885900"/>
            <a:ext cx="4973052" cy="1200329"/>
          </a:xfrm>
          <a:prstGeom prst="rect">
            <a:avLst/>
          </a:prstGeom>
          <a:noFill/>
        </p:spPr>
        <p:txBody>
          <a:bodyPr wrap="square" rtlCol="0">
            <a:spAutoFit/>
          </a:bodyPr>
          <a:lstStyle/>
          <a:p>
            <a:pPr marL="285750" lvl="0" indent="-285750">
              <a:buFont typeface="Arial" panose="020B0604020202020204" pitchFamily="34" charset="0"/>
              <a:buChar char="•"/>
            </a:pPr>
            <a:r>
              <a:rPr lang="en-GB" sz="3600" dirty="0">
                <a:solidFill>
                  <a:schemeClr val="bg1"/>
                </a:solidFill>
              </a:rPr>
              <a:t>Engaging users throughout the process</a:t>
            </a:r>
          </a:p>
        </p:txBody>
      </p:sp>
      <p:sp>
        <p:nvSpPr>
          <p:cNvPr id="10" name="TextBox 9"/>
          <p:cNvSpPr txBox="1"/>
          <p:nvPr/>
        </p:nvSpPr>
        <p:spPr>
          <a:xfrm>
            <a:off x="3433011" y="3169199"/>
            <a:ext cx="4973052" cy="646331"/>
          </a:xfrm>
          <a:prstGeom prst="rect">
            <a:avLst/>
          </a:prstGeom>
          <a:noFill/>
        </p:spPr>
        <p:txBody>
          <a:bodyPr wrap="square" rtlCol="0">
            <a:spAutoFit/>
          </a:bodyPr>
          <a:lstStyle/>
          <a:p>
            <a:pPr marL="285750" lvl="0" indent="-285750">
              <a:buFont typeface="Arial" panose="020B0604020202020204" pitchFamily="34" charset="0"/>
              <a:buChar char="•"/>
            </a:pPr>
            <a:r>
              <a:rPr lang="en-GB" sz="3600" dirty="0">
                <a:solidFill>
                  <a:schemeClr val="bg1"/>
                </a:solidFill>
              </a:rPr>
              <a:t>Data collection</a:t>
            </a:r>
          </a:p>
        </p:txBody>
      </p:sp>
      <p:sp>
        <p:nvSpPr>
          <p:cNvPr id="11" name="TextBox 10"/>
          <p:cNvSpPr txBox="1"/>
          <p:nvPr/>
        </p:nvSpPr>
        <p:spPr>
          <a:xfrm>
            <a:off x="3433011" y="3976528"/>
            <a:ext cx="4973052" cy="1200329"/>
          </a:xfrm>
          <a:prstGeom prst="rect">
            <a:avLst/>
          </a:prstGeom>
          <a:noFill/>
        </p:spPr>
        <p:txBody>
          <a:bodyPr wrap="square" rtlCol="0">
            <a:spAutoFit/>
          </a:bodyPr>
          <a:lstStyle/>
          <a:p>
            <a:pPr marL="285750" lvl="0" indent="-285750">
              <a:buFont typeface="Arial" panose="020B0604020202020204" pitchFamily="34" charset="0"/>
              <a:buChar char="•"/>
            </a:pPr>
            <a:r>
              <a:rPr lang="en-GB" sz="3600" dirty="0">
                <a:solidFill>
                  <a:schemeClr val="bg1"/>
                </a:solidFill>
              </a:rPr>
              <a:t>Never rest on your laurels</a:t>
            </a:r>
          </a:p>
        </p:txBody>
      </p:sp>
      <p:sp>
        <p:nvSpPr>
          <p:cNvPr id="12" name="TextBox 11"/>
          <p:cNvSpPr txBox="1"/>
          <p:nvPr/>
        </p:nvSpPr>
        <p:spPr>
          <a:xfrm>
            <a:off x="3433011" y="5385929"/>
            <a:ext cx="4973052" cy="646331"/>
          </a:xfrm>
          <a:prstGeom prst="rect">
            <a:avLst/>
          </a:prstGeom>
          <a:noFill/>
        </p:spPr>
        <p:txBody>
          <a:bodyPr wrap="square" rtlCol="0">
            <a:spAutoFit/>
          </a:bodyPr>
          <a:lstStyle/>
          <a:p>
            <a:pPr marL="285750" lvl="0" indent="-285750">
              <a:buFont typeface="Arial" panose="020B0604020202020204" pitchFamily="34" charset="0"/>
              <a:buChar char="•"/>
            </a:pPr>
            <a:r>
              <a:rPr lang="en-GB" sz="3600" dirty="0" smtClean="0">
                <a:solidFill>
                  <a:schemeClr val="bg1"/>
                </a:solidFill>
              </a:rPr>
              <a:t>Embrace Change</a:t>
            </a:r>
            <a:endParaRPr lang="en-GB" sz="3600" dirty="0">
              <a:solidFill>
                <a:schemeClr val="bg1"/>
              </a:solidFill>
            </a:endParaRPr>
          </a:p>
        </p:txBody>
      </p:sp>
    </p:spTree>
    <p:extLst>
      <p:ext uri="{BB962C8B-B14F-4D97-AF65-F5344CB8AC3E}">
        <p14:creationId xmlns:p14="http://schemas.microsoft.com/office/powerpoint/2010/main" val="58965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36978" y="4748823"/>
            <a:ext cx="6197663" cy="787453"/>
          </a:xfrm>
        </p:spPr>
        <p:txBody>
          <a:bodyPr/>
          <a:lstStyle/>
          <a:p>
            <a:r>
              <a:rPr lang="en-US" dirty="0" smtClean="0"/>
              <a:t>Some Background</a:t>
            </a:r>
            <a:endParaRPr lang="en-US" dirty="0"/>
          </a:p>
        </p:txBody>
      </p:sp>
    </p:spTree>
    <p:extLst>
      <p:ext uri="{BB962C8B-B14F-4D97-AF65-F5344CB8AC3E}">
        <p14:creationId xmlns:p14="http://schemas.microsoft.com/office/powerpoint/2010/main" val="1610287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70452" y="1235417"/>
            <a:ext cx="7825051" cy="2488086"/>
          </a:xfrm>
        </p:spPr>
        <p:txBody>
          <a:bodyPr/>
          <a:lstStyle/>
          <a:p>
            <a:r>
              <a:rPr lang="en-US" dirty="0" smtClean="0"/>
              <a:t>Any Questions?</a:t>
            </a:r>
            <a:br>
              <a:rPr lang="en-US" dirty="0" smtClean="0"/>
            </a:br>
            <a:endParaRPr lang="en-US" sz="3600" dirty="0">
              <a:solidFill>
                <a:schemeClr val="bg1"/>
              </a:solidFill>
            </a:endParaRPr>
          </a:p>
        </p:txBody>
      </p:sp>
      <p:sp>
        <p:nvSpPr>
          <p:cNvPr id="7" name="Subtitle 5"/>
          <p:cNvSpPr txBox="1">
            <a:spLocks/>
          </p:cNvSpPr>
          <p:nvPr/>
        </p:nvSpPr>
        <p:spPr>
          <a:xfrm>
            <a:off x="586067" y="4473024"/>
            <a:ext cx="6493055" cy="1178961"/>
          </a:xfrm>
          <a:prstGeom prst="rect">
            <a:avLst/>
          </a:prstGeom>
        </p:spPr>
        <p:txBody>
          <a:bodyPr vert="horz" lIns="0" tIns="0" rIns="0" bIns="0" rtlCol="0">
            <a:noAutofit/>
          </a:bodyPr>
          <a:lstStyle>
            <a:lvl1pPr marL="0" indent="0" algn="l" defTabSz="457200" rtl="0" eaLnBrk="1" latinLnBrk="0" hangingPunct="1">
              <a:lnSpc>
                <a:spcPct val="100000"/>
              </a:lnSpc>
              <a:spcBef>
                <a:spcPts val="1200"/>
              </a:spcBef>
              <a:buFont typeface="Arial"/>
              <a:buNone/>
              <a:defRPr sz="1800" kern="1200">
                <a:solidFill>
                  <a:schemeClr val="bg1"/>
                </a:solidFill>
                <a:latin typeface="+mn-lt"/>
                <a:ea typeface="+mn-ea"/>
                <a:cs typeface="+mn-cs"/>
              </a:defRPr>
            </a:lvl1pPr>
            <a:lvl2pPr marL="457200" indent="0" algn="ctr" defTabSz="457200" rtl="0" eaLnBrk="1" latinLnBrk="0" hangingPunct="1">
              <a:spcBef>
                <a:spcPts val="12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ts val="12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ts val="1200"/>
              </a:spcBef>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200"/>
              </a:spcBef>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dirty="0" smtClean="0"/>
              <a:t>Carol Sadlowski – Head of Customer Services</a:t>
            </a:r>
          </a:p>
          <a:p>
            <a:pPr>
              <a:spcBef>
                <a:spcPts val="0"/>
              </a:spcBef>
            </a:pPr>
            <a:r>
              <a:rPr lang="en-US" dirty="0" smtClean="0">
                <a:solidFill>
                  <a:schemeClr val="accent1"/>
                </a:solidFill>
              </a:rPr>
              <a:t>c.sadlowski@rhul.ac.uk</a:t>
            </a:r>
          </a:p>
          <a:p>
            <a:pPr>
              <a:spcBef>
                <a:spcPts val="0"/>
              </a:spcBef>
            </a:pPr>
            <a:r>
              <a:rPr lang="en-US" dirty="0" smtClean="0"/>
              <a:t>Amy Stubbing - Customer Care (Collections) Coordinator</a:t>
            </a:r>
          </a:p>
          <a:p>
            <a:pPr>
              <a:spcBef>
                <a:spcPts val="0"/>
              </a:spcBef>
            </a:pPr>
            <a:r>
              <a:rPr lang="en-US" dirty="0" smtClean="0">
                <a:solidFill>
                  <a:schemeClr val="accent1"/>
                </a:solidFill>
              </a:rPr>
              <a:t>amy.stubbing@rhul.ac.uk ; @</a:t>
            </a:r>
            <a:r>
              <a:rPr lang="en-US" dirty="0" err="1" smtClean="0">
                <a:solidFill>
                  <a:schemeClr val="accent1"/>
                </a:solidFill>
              </a:rPr>
              <a:t>amyodo</a:t>
            </a:r>
            <a:endParaRPr lang="en-US" dirty="0" smtClean="0">
              <a:solidFill>
                <a:schemeClr val="accent1"/>
              </a:solidFill>
            </a:endParaRPr>
          </a:p>
          <a:p>
            <a:r>
              <a:rPr lang="en-US" dirty="0" smtClean="0"/>
              <a:t>	</a:t>
            </a:r>
            <a:endParaRPr lang="en-US" dirty="0"/>
          </a:p>
        </p:txBody>
      </p:sp>
    </p:spTree>
    <p:extLst>
      <p:ext uri="{BB962C8B-B14F-4D97-AF65-F5344CB8AC3E}">
        <p14:creationId xmlns:p14="http://schemas.microsoft.com/office/powerpoint/2010/main" val="540037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uzzle, Game, Solution, Connection, Piece, Su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62648" y="5750004"/>
            <a:ext cx="7026876" cy="1107996"/>
          </a:xfrm>
          <a:prstGeom prst="rect">
            <a:avLst/>
          </a:prstGeom>
        </p:spPr>
        <p:txBody>
          <a:bodyPr wrap="square">
            <a:spAutoFit/>
          </a:bodyPr>
          <a:lstStyle/>
          <a:p>
            <a:pPr algn="ctr"/>
            <a:r>
              <a:rPr lang="en-GB" sz="6600" dirty="0" smtClean="0">
                <a:solidFill>
                  <a:schemeClr val="bg1"/>
                </a:solidFill>
              </a:rPr>
              <a:t>Before the move</a:t>
            </a:r>
            <a:endParaRPr lang="en-GB" sz="6600" dirty="0">
              <a:solidFill>
                <a:schemeClr val="bg1"/>
              </a:solidFill>
            </a:endParaRPr>
          </a:p>
        </p:txBody>
      </p:sp>
    </p:spTree>
    <p:extLst>
      <p:ext uri="{BB962C8B-B14F-4D97-AF65-F5344CB8AC3E}">
        <p14:creationId xmlns:p14="http://schemas.microsoft.com/office/powerpoint/2010/main" val="386216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oard, Chalk, Feedback, Review, Training, School"/>
          <p:cNvPicPr>
            <a:picLocks noChangeAspect="1" noChangeArrowheads="1"/>
          </p:cNvPicPr>
          <p:nvPr/>
        </p:nvPicPr>
        <p:blipFill rotWithShape="1">
          <a:blip r:embed="rId3">
            <a:extLst>
              <a:ext uri="{28A0092B-C50C-407E-A947-70E740481C1C}">
                <a14:useLocalDpi xmlns:a14="http://schemas.microsoft.com/office/drawing/2010/main" val="0"/>
              </a:ext>
            </a:extLst>
          </a:blip>
          <a:srcRect l="-3526" t="-641" r="21688" b="641"/>
          <a:stretch/>
        </p:blipFill>
        <p:spPr bwMode="auto">
          <a:xfrm>
            <a:off x="716096" y="-16526"/>
            <a:ext cx="8438922" cy="687452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p:nvPr>
        </p:nvSpPr>
        <p:spPr/>
        <p:txBody>
          <a:bodyPr/>
          <a:lstStyle/>
          <a:p>
            <a:pPr algn="ctr"/>
            <a:r>
              <a:rPr lang="en-GB" sz="4800" dirty="0" smtClean="0"/>
              <a:t>Feedback</a:t>
            </a:r>
            <a:endParaRPr lang="en-GB" sz="4800" dirty="0"/>
          </a:p>
        </p:txBody>
      </p:sp>
    </p:spTree>
    <p:extLst>
      <p:ext uri="{BB962C8B-B14F-4D97-AF65-F5344CB8AC3E}">
        <p14:creationId xmlns:p14="http://schemas.microsoft.com/office/powerpoint/2010/main" val="2793355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152" t="1072" r="7438"/>
          <a:stretch/>
        </p:blipFill>
        <p:spPr>
          <a:xfrm rot="5400000">
            <a:off x="2691756" y="383724"/>
            <a:ext cx="6852748" cy="6095809"/>
          </a:xfrm>
          <a:prstGeom prst="rect">
            <a:avLst/>
          </a:prstGeom>
        </p:spPr>
      </p:pic>
      <p:sp>
        <p:nvSpPr>
          <p:cNvPr id="3" name="Text Placeholder 2"/>
          <p:cNvSpPr>
            <a:spLocks noGrp="1"/>
          </p:cNvSpPr>
          <p:nvPr>
            <p:ph type="body" sz="quarter" idx="13"/>
          </p:nvPr>
        </p:nvSpPr>
        <p:spPr/>
        <p:txBody>
          <a:bodyPr/>
          <a:lstStyle/>
          <a:p>
            <a:pPr algn="ctr"/>
            <a:r>
              <a:rPr lang="en-GB" sz="4800" dirty="0" smtClean="0"/>
              <a:t>Student First</a:t>
            </a:r>
            <a:endParaRPr lang="en-GB" sz="4800" dirty="0"/>
          </a:p>
        </p:txBody>
      </p:sp>
    </p:spTree>
    <p:extLst>
      <p:ext uri="{BB962C8B-B14F-4D97-AF65-F5344CB8AC3E}">
        <p14:creationId xmlns:p14="http://schemas.microsoft.com/office/powerpoint/2010/main" val="1814550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g Wheels, Gear, Wheel, Machine, Cogwheel, Mechanism"/>
          <p:cNvPicPr>
            <a:picLocks noChangeAspect="1" noChangeArrowheads="1"/>
          </p:cNvPicPr>
          <p:nvPr/>
        </p:nvPicPr>
        <p:blipFill rotWithShape="1">
          <a:blip r:embed="rId3">
            <a:extLst>
              <a:ext uri="{28A0092B-C50C-407E-A947-70E740481C1C}">
                <a14:useLocalDpi xmlns:a14="http://schemas.microsoft.com/office/drawing/2010/main" val="0"/>
              </a:ext>
            </a:extLst>
          </a:blip>
          <a:srcRect r="28535"/>
          <a:stretch/>
        </p:blipFill>
        <p:spPr bwMode="auto">
          <a:xfrm>
            <a:off x="430997" y="1"/>
            <a:ext cx="8713004"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p:nvPr>
        </p:nvSpPr>
        <p:spPr/>
        <p:txBody>
          <a:bodyPr/>
          <a:lstStyle/>
          <a:p>
            <a:pPr algn="ctr"/>
            <a:r>
              <a:rPr lang="en-GB" sz="4800" dirty="0" smtClean="0"/>
              <a:t>Developing the Team</a:t>
            </a:r>
          </a:p>
          <a:p>
            <a:pPr algn="ctr"/>
            <a:r>
              <a:rPr lang="en-GB" sz="4800" dirty="0" smtClean="0"/>
              <a:t>(1)</a:t>
            </a:r>
            <a:endParaRPr lang="en-GB" sz="4800" dirty="0"/>
          </a:p>
        </p:txBody>
      </p:sp>
    </p:spTree>
    <p:extLst>
      <p:ext uri="{BB962C8B-B14F-4D97-AF65-F5344CB8AC3E}">
        <p14:creationId xmlns:p14="http://schemas.microsoft.com/office/powerpoint/2010/main" val="1200284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eckmate, Chess, Resignation, Conflict, Board Game"/>
          <p:cNvPicPr>
            <a:picLocks noChangeAspect="1" noChangeArrowheads="1"/>
          </p:cNvPicPr>
          <p:nvPr/>
        </p:nvPicPr>
        <p:blipFill rotWithShape="1">
          <a:blip r:embed="rId3">
            <a:extLst>
              <a:ext uri="{28A0092B-C50C-407E-A947-70E740481C1C}">
                <a14:useLocalDpi xmlns:a14="http://schemas.microsoft.com/office/drawing/2010/main" val="0"/>
              </a:ext>
            </a:extLst>
          </a:blip>
          <a:srcRect l="-321" r="11230"/>
          <a:stretch/>
        </p:blipFill>
        <p:spPr bwMode="auto">
          <a:xfrm>
            <a:off x="-33050" y="-9181"/>
            <a:ext cx="9177050" cy="68671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28748" y="5737766"/>
            <a:ext cx="7026876" cy="1107996"/>
          </a:xfrm>
          <a:prstGeom prst="rect">
            <a:avLst/>
          </a:prstGeom>
        </p:spPr>
        <p:txBody>
          <a:bodyPr wrap="square">
            <a:spAutoFit/>
          </a:bodyPr>
          <a:lstStyle/>
          <a:p>
            <a:pPr algn="ctr"/>
            <a:r>
              <a:rPr lang="en-GB" sz="6600" dirty="0" smtClean="0">
                <a:solidFill>
                  <a:schemeClr val="bg1"/>
                </a:solidFill>
              </a:rPr>
              <a:t>During the Move</a:t>
            </a:r>
            <a:endParaRPr lang="en-GB" sz="6600" dirty="0">
              <a:solidFill>
                <a:schemeClr val="bg1"/>
              </a:solidFill>
            </a:endParaRPr>
          </a:p>
        </p:txBody>
      </p:sp>
    </p:spTree>
    <p:extLst>
      <p:ext uri="{BB962C8B-B14F-4D97-AF65-F5344CB8AC3E}">
        <p14:creationId xmlns:p14="http://schemas.microsoft.com/office/powerpoint/2010/main" val="958619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go, Multicolor, Bricks, Game, Children, Building"/>
          <p:cNvPicPr>
            <a:picLocks noChangeAspect="1" noChangeArrowheads="1"/>
          </p:cNvPicPr>
          <p:nvPr/>
        </p:nvPicPr>
        <p:blipFill rotWithShape="1">
          <a:blip r:embed="rId3">
            <a:extLst>
              <a:ext uri="{28A0092B-C50C-407E-A947-70E740481C1C}">
                <a14:useLocalDpi xmlns:a14="http://schemas.microsoft.com/office/drawing/2010/main" val="0"/>
              </a:ext>
            </a:extLst>
          </a:blip>
          <a:srcRect r="8193"/>
          <a:stretch/>
        </p:blipFill>
        <p:spPr bwMode="auto">
          <a:xfrm>
            <a:off x="733092" y="-1"/>
            <a:ext cx="8394866"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p:nvPr>
        </p:nvSpPr>
        <p:spPr/>
        <p:txBody>
          <a:bodyPr/>
          <a:lstStyle/>
          <a:p>
            <a:pPr algn="ctr"/>
            <a:r>
              <a:rPr lang="en-GB" sz="4800" dirty="0" smtClean="0"/>
              <a:t>Services Offered</a:t>
            </a:r>
            <a:endParaRPr lang="en-GB" sz="4800" dirty="0"/>
          </a:p>
        </p:txBody>
      </p:sp>
    </p:spTree>
    <p:extLst>
      <p:ext uri="{BB962C8B-B14F-4D97-AF65-F5344CB8AC3E}">
        <p14:creationId xmlns:p14="http://schemas.microsoft.com/office/powerpoint/2010/main" val="1541961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wspaper, News Media, Print Media, Teatime, Tea Time"/>
          <p:cNvPicPr>
            <a:picLocks noChangeAspect="1" noChangeArrowheads="1"/>
          </p:cNvPicPr>
          <p:nvPr/>
        </p:nvPicPr>
        <p:blipFill rotWithShape="1">
          <a:blip r:embed="rId3">
            <a:extLst>
              <a:ext uri="{28A0092B-C50C-407E-A947-70E740481C1C}">
                <a14:useLocalDpi xmlns:a14="http://schemas.microsoft.com/office/drawing/2010/main" val="0"/>
              </a:ext>
            </a:extLst>
          </a:blip>
          <a:srcRect r="35084"/>
          <a:stretch/>
        </p:blipFill>
        <p:spPr bwMode="auto">
          <a:xfrm>
            <a:off x="2999874" y="2"/>
            <a:ext cx="6677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p:nvPr>
        </p:nvSpPr>
        <p:spPr>
          <a:xfrm>
            <a:off x="1" y="0"/>
            <a:ext cx="2999873" cy="6858002"/>
          </a:xfrm>
        </p:spPr>
        <p:txBody>
          <a:bodyPr/>
          <a:lstStyle/>
          <a:p>
            <a:pPr algn="ctr"/>
            <a:r>
              <a:rPr lang="en-GB" sz="3200" dirty="0" smtClean="0"/>
              <a:t>Communications</a:t>
            </a:r>
            <a:r>
              <a:rPr lang="en-GB" sz="4800" dirty="0" smtClean="0"/>
              <a:t> </a:t>
            </a:r>
            <a:endParaRPr lang="en-GB" sz="4800" dirty="0"/>
          </a:p>
        </p:txBody>
      </p:sp>
    </p:spTree>
    <p:extLst>
      <p:ext uri="{BB962C8B-B14F-4D97-AF65-F5344CB8AC3E}">
        <p14:creationId xmlns:p14="http://schemas.microsoft.com/office/powerpoint/2010/main" val="4256261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HUL Primary Colour Palette">
      <a:dk1>
        <a:sysClr val="windowText" lastClr="000000"/>
      </a:dk1>
      <a:lt1>
        <a:sysClr val="window" lastClr="FFFFFF"/>
      </a:lt1>
      <a:dk2>
        <a:srgbClr val="202A30"/>
      </a:dk2>
      <a:lt2>
        <a:srgbClr val="E7E6E6"/>
      </a:lt2>
      <a:accent1>
        <a:srgbClr val="EB641E"/>
      </a:accent1>
      <a:accent2>
        <a:srgbClr val="D72D2D"/>
      </a:accent2>
      <a:accent3>
        <a:srgbClr val="9857AE"/>
      </a:accent3>
      <a:accent4>
        <a:srgbClr val="00A648"/>
      </a:accent4>
      <a:accent5>
        <a:srgbClr val="00A69E"/>
      </a:accent5>
      <a:accent6>
        <a:srgbClr val="009ED7"/>
      </a:accent6>
      <a:hlink>
        <a:srgbClr val="000000"/>
      </a:hlink>
      <a:folHlink>
        <a:srgbClr val="954F72"/>
      </a:folHlink>
    </a:clrScheme>
    <a:fontScheme name="Office 2">
      <a:majorFont>
        <a:latin typeface="corbe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26373</TotalTime>
  <Words>1564</Words>
  <Application>Microsoft Office PowerPoint</Application>
  <PresentationFormat>On-screen Show (4:3)</PresentationFormat>
  <Paragraphs>236</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corbel</vt:lpstr>
      <vt:lpstr>corbel</vt:lpstr>
      <vt:lpstr>Lucida Grande</vt:lpstr>
      <vt:lpstr>Wingdings</vt:lpstr>
      <vt:lpstr>Office Theme</vt:lpstr>
      <vt:lpstr>Striving for excellence: managing user expectations and innovating customer services through a library move</vt:lpstr>
      <vt:lpstr>Some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Stubbing, Amy</cp:lastModifiedBy>
  <cp:revision>488</cp:revision>
  <cp:lastPrinted>2018-11-21T11:21:19Z</cp:lastPrinted>
  <dcterms:created xsi:type="dcterms:W3CDTF">2013-08-15T13:27:17Z</dcterms:created>
  <dcterms:modified xsi:type="dcterms:W3CDTF">2018-11-28T14:28:43Z</dcterms:modified>
</cp:coreProperties>
</file>