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media/image26.jpg" ContentType="image/jpe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7" r:id="rId5"/>
    <p:sldId id="268" r:id="rId6"/>
    <p:sldId id="282" r:id="rId7"/>
    <p:sldId id="270" r:id="rId8"/>
    <p:sldId id="271" r:id="rId9"/>
    <p:sldId id="289" r:id="rId10"/>
    <p:sldId id="291" r:id="rId11"/>
    <p:sldId id="280" r:id="rId12"/>
    <p:sldId id="273" r:id="rId13"/>
    <p:sldId id="279" r:id="rId14"/>
    <p:sldId id="277" r:id="rId15"/>
    <p:sldId id="274" r:id="rId16"/>
    <p:sldId id="281" r:id="rId17"/>
    <p:sldId id="275" r:id="rId18"/>
    <p:sldId id="284" r:id="rId19"/>
    <p:sldId id="293" r:id="rId20"/>
    <p:sldId id="288" r:id="rId21"/>
    <p:sldId id="285" r:id="rId22"/>
    <p:sldId id="292" r:id="rId23"/>
    <p:sldId id="266" r:id="rId24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FFFF"/>
    <a:srgbClr val="33CCFF"/>
    <a:srgbClr val="FFFF99"/>
    <a:srgbClr val="A1EB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EDCDDA-FBA2-4837-8B33-D8D18F971822}" v="14" dt="2021-11-23T15:51:46.365"/>
    <p1510:client id="{72107E5D-7C51-88D6-FE80-8A970D9169ED}" v="22" dt="2021-11-23T15:49:14.337"/>
    <p1510:client id="{E428C57A-A8EA-7836-C63F-BD2D8E7D29C2}" v="2" dt="2021-11-23T15:57:48.07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13" autoAdjust="0"/>
    <p:restoredTop sz="94660"/>
  </p:normalViewPr>
  <p:slideViewPr>
    <p:cSldViewPr>
      <p:cViewPr varScale="1">
        <p:scale>
          <a:sx n="108" d="100"/>
          <a:sy n="108" d="100"/>
        </p:scale>
        <p:origin x="133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natlibscotland.sharepoint.com/sites/Access/Shared%20Documents/General/Reader%20Workshops/Reports/2021%20Q1%20Reader%20Workshops%20Survey%20Resul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natlibscotland.sharepoint.com/sites/Access/Shared%20Documents/General/Reader%20Workshops/Reports/2021%20Q1%20Reader%20Workshops%20Survey%20Resul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Location of Workshop Participants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0B-4E81-8984-DE7DD3E0CFC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0B-4E81-8984-DE7DD3E0CFC4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20B-4E81-8984-DE7DD3E0CFC4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20B-4E81-8984-DE7DD3E0CF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Demographics!$P$3:$P$6</c:f>
              <c:strCache>
                <c:ptCount val="4"/>
                <c:pt idx="0">
                  <c:v>Edinburgh</c:v>
                </c:pt>
                <c:pt idx="1">
                  <c:v>Rest of Scotland</c:v>
                </c:pt>
                <c:pt idx="2">
                  <c:v>Rest of UK</c:v>
                </c:pt>
                <c:pt idx="3">
                  <c:v>International</c:v>
                </c:pt>
              </c:strCache>
            </c:strRef>
          </c:cat>
          <c:val>
            <c:numRef>
              <c:f>Demographics!$Q$3:$Q$6</c:f>
              <c:numCache>
                <c:formatCode>General</c:formatCode>
                <c:ptCount val="4"/>
                <c:pt idx="0">
                  <c:v>28</c:v>
                </c:pt>
                <c:pt idx="1">
                  <c:v>38</c:v>
                </c:pt>
                <c:pt idx="2">
                  <c:v>26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20B-4E81-8984-DE7DD3E0CFC4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20B-4E81-8984-DE7DD3E0CFC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F20B-4E81-8984-DE7DD3E0CFC4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F20B-4E81-8984-DE7DD3E0CFC4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F20B-4E81-8984-DE7DD3E0CF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Demographics!$P$3:$P$6</c:f>
              <c:strCache>
                <c:ptCount val="4"/>
                <c:pt idx="0">
                  <c:v>Edinburgh</c:v>
                </c:pt>
                <c:pt idx="1">
                  <c:v>Rest of Scotland</c:v>
                </c:pt>
                <c:pt idx="2">
                  <c:v>Rest of UK</c:v>
                </c:pt>
                <c:pt idx="3">
                  <c:v>International</c:v>
                </c:pt>
              </c:strCache>
            </c:strRef>
          </c:cat>
          <c:val>
            <c:numRef>
              <c:f>Demographics!$R$3:$R$6</c:f>
              <c:numCache>
                <c:formatCode>0%</c:formatCode>
                <c:ptCount val="4"/>
                <c:pt idx="0">
                  <c:v>0.28000000000000003</c:v>
                </c:pt>
                <c:pt idx="1">
                  <c:v>0.38</c:v>
                </c:pt>
                <c:pt idx="2">
                  <c:v>0.26</c:v>
                </c:pt>
                <c:pt idx="3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F20B-4E81-8984-DE7DD3E0CFC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755008748906389"/>
          <c:y val="0.25739102588253021"/>
          <c:w val="0.28578324584426945"/>
          <c:h val="0.538279772444712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FD5-416E-AE32-C7ED1F247B5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FD5-416E-AE32-C7ED1F247B5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FD5-416E-AE32-C7ED1F247B5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How satisfied were you with the workshop?</c:v>
                </c:pt>
                <c:pt idx="1">
                  <c:v>How helpful was it?</c:v>
                </c:pt>
                <c:pt idx="2">
                  <c:v>How relevant was the content?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4.5999999999999996</c:v>
                </c:pt>
                <c:pt idx="1">
                  <c:v>4.5999999999999996</c:v>
                </c:pt>
                <c:pt idx="2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FD5-416E-AE32-C7ED1F247B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0692848"/>
        <c:axId val="490693176"/>
      </c:barChart>
      <c:catAx>
        <c:axId val="49069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693176"/>
        <c:crosses val="autoZero"/>
        <c:auto val="1"/>
        <c:lblAlgn val="ctr"/>
        <c:lblOffset val="100"/>
        <c:noMultiLvlLbl val="0"/>
      </c:catAx>
      <c:valAx>
        <c:axId val="49069317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692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Had you used our online resources before this workshop?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8C2-4DBA-860D-72CF39C46FA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CB1-4915-897C-B099506DA824}"/>
              </c:ext>
            </c:extLst>
          </c:dPt>
          <c:cat>
            <c:strRef>
              <c:f>Sheet1!$A$9:$A$11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Maybe</c:v>
                </c:pt>
              </c:strCache>
            </c:strRef>
          </c:cat>
          <c:val>
            <c:numRef>
              <c:f>Sheet1!$B$9:$B$11</c:f>
              <c:numCache>
                <c:formatCode>0%</c:formatCode>
                <c:ptCount val="3"/>
                <c:pt idx="0">
                  <c:v>0.4</c:v>
                </c:pt>
                <c:pt idx="1">
                  <c:v>0.6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B1-4915-897C-B099506DA8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859865392"/>
        <c:axId val="410239152"/>
      </c:barChart>
      <c:catAx>
        <c:axId val="85986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239152"/>
        <c:crosses val="autoZero"/>
        <c:auto val="1"/>
        <c:lblAlgn val="ctr"/>
        <c:lblOffset val="100"/>
        <c:noMultiLvlLbl val="0"/>
      </c:catAx>
      <c:valAx>
        <c:axId val="41023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9865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dirty="0"/>
              <a:t>If NO, do you plan to use the online resources after this workshop?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Sheet1!$D$8</c:f>
              <c:strCache>
                <c:ptCount val="1"/>
                <c:pt idx="0">
                  <c:v>If not, do you plan to use the online resources after this workshop?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6D1-49DC-9269-D7084249ED3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2BF-44FC-9006-ABDFF97689CD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2BF-44FC-9006-ABDFF97689CD}"/>
              </c:ext>
            </c:extLst>
          </c:dPt>
          <c:cat>
            <c:strRef>
              <c:f>Sheet1!$C$9:$C$11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Maybe</c:v>
                </c:pt>
              </c:strCache>
            </c:strRef>
          </c:cat>
          <c:val>
            <c:numRef>
              <c:f>Sheet1!$D$9:$D$11</c:f>
              <c:numCache>
                <c:formatCode>0%</c:formatCode>
                <c:ptCount val="3"/>
                <c:pt idx="0">
                  <c:v>0.88732394366197187</c:v>
                </c:pt>
                <c:pt idx="1">
                  <c:v>1.4084507042253521E-2</c:v>
                </c:pt>
                <c:pt idx="2">
                  <c:v>9.8591549295774641E-2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BF-44FC-9006-ABDFF97689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873185880"/>
        <c:axId val="873186864"/>
      </c:barChart>
      <c:catAx>
        <c:axId val="873185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3186864"/>
        <c:crosses val="autoZero"/>
        <c:auto val="1"/>
        <c:lblAlgn val="ctr"/>
        <c:lblOffset val="100"/>
        <c:noMultiLvlLbl val="0"/>
      </c:catAx>
      <c:valAx>
        <c:axId val="873186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3185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E7C38-1412-4987-94DC-F4947D20E097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03B82-73DA-4B19-8B96-2476A585B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077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70B9"/>
                </a:solidFill>
                <a:latin typeface="Proxima Nova Alt Semibold"/>
                <a:cs typeface="Proxima Nova Al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70B9"/>
                </a:solidFill>
                <a:latin typeface="Proxima Nova Alt Semibold"/>
                <a:cs typeface="Proxima Nova Al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70B9"/>
                </a:solidFill>
                <a:latin typeface="Proxima Nova Alt Semibold"/>
                <a:cs typeface="Proxima Nova Al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bk object 36"/>
          <p:cNvSpPr/>
          <p:nvPr/>
        </p:nvSpPr>
        <p:spPr>
          <a:xfrm>
            <a:off x="179999" y="582349"/>
            <a:ext cx="8784590" cy="0"/>
          </a:xfrm>
          <a:custGeom>
            <a:avLst/>
            <a:gdLst/>
            <a:ahLst/>
            <a:cxnLst/>
            <a:rect l="l" t="t" r="r" b="b"/>
            <a:pathLst>
              <a:path w="8784590">
                <a:moveTo>
                  <a:pt x="0" y="0"/>
                </a:moveTo>
                <a:lnTo>
                  <a:pt x="8784005" y="0"/>
                </a:lnTo>
              </a:path>
            </a:pathLst>
          </a:custGeom>
          <a:ln w="12700">
            <a:solidFill>
              <a:srgbClr val="0070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7299" y="768937"/>
            <a:ext cx="8809400" cy="58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70B9"/>
                </a:solidFill>
                <a:latin typeface="Proxima Nova Alt Semibold"/>
                <a:cs typeface="Proxima Nova Al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37" name="object 2"/>
          <p:cNvSpPr txBox="1"/>
          <p:nvPr userDrawn="1"/>
        </p:nvSpPr>
        <p:spPr>
          <a:xfrm>
            <a:off x="7141543" y="241132"/>
            <a:ext cx="1945355" cy="2741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75"/>
              </a:lnSpc>
            </a:pPr>
            <a:r>
              <a:rPr sz="1100" b="1" spc="-15" dirty="0">
                <a:solidFill>
                  <a:srgbClr val="00063E"/>
                </a:solidFill>
                <a:latin typeface="Proxima Nova Alt"/>
                <a:cs typeface="Proxima Nova Alt"/>
              </a:rPr>
              <a:t>Nationa</a:t>
            </a:r>
            <a:r>
              <a:rPr sz="1100" b="1" spc="-5" dirty="0">
                <a:solidFill>
                  <a:srgbClr val="00063E"/>
                </a:solidFill>
                <a:latin typeface="Proxima Nova Alt"/>
                <a:cs typeface="Proxima Nova Alt"/>
              </a:rPr>
              <a:t>l</a:t>
            </a:r>
            <a:r>
              <a:rPr sz="1100" b="1" spc="-20" dirty="0">
                <a:solidFill>
                  <a:srgbClr val="00063E"/>
                </a:solidFill>
                <a:latin typeface="Proxima Nova Alt"/>
                <a:cs typeface="Proxima Nova Alt"/>
              </a:rPr>
              <a:t> </a:t>
            </a:r>
            <a:r>
              <a:rPr sz="1100" b="1" spc="-15" dirty="0">
                <a:solidFill>
                  <a:srgbClr val="00063E"/>
                </a:solidFill>
                <a:latin typeface="Proxima Nova Alt"/>
                <a:cs typeface="Proxima Nova Alt"/>
              </a:rPr>
              <a:t>Librar</a:t>
            </a:r>
            <a:r>
              <a:rPr sz="1100" b="1" spc="-5" dirty="0">
                <a:solidFill>
                  <a:srgbClr val="00063E"/>
                </a:solidFill>
                <a:latin typeface="Proxima Nova Alt"/>
                <a:cs typeface="Proxima Nova Alt"/>
              </a:rPr>
              <a:t>y</a:t>
            </a:r>
            <a:r>
              <a:rPr sz="1100" b="1" spc="-20" dirty="0">
                <a:solidFill>
                  <a:srgbClr val="00063E"/>
                </a:solidFill>
                <a:latin typeface="Proxima Nova Alt"/>
                <a:cs typeface="Proxima Nova Alt"/>
              </a:rPr>
              <a:t> </a:t>
            </a:r>
            <a:r>
              <a:rPr sz="1100" b="1" spc="-15" dirty="0">
                <a:solidFill>
                  <a:srgbClr val="00063E"/>
                </a:solidFill>
                <a:latin typeface="Proxima Nova Alt"/>
                <a:cs typeface="Proxima Nova Alt"/>
              </a:rPr>
              <a:t>o</a:t>
            </a:r>
            <a:r>
              <a:rPr sz="1100" b="1" spc="-5" dirty="0">
                <a:solidFill>
                  <a:srgbClr val="00063E"/>
                </a:solidFill>
                <a:latin typeface="Proxima Nova Alt"/>
                <a:cs typeface="Proxima Nova Alt"/>
              </a:rPr>
              <a:t>f</a:t>
            </a:r>
            <a:r>
              <a:rPr sz="1100" b="1" spc="-20" dirty="0">
                <a:solidFill>
                  <a:srgbClr val="00063E"/>
                </a:solidFill>
                <a:latin typeface="Proxima Nova Alt"/>
                <a:cs typeface="Proxima Nova Alt"/>
              </a:rPr>
              <a:t> </a:t>
            </a:r>
            <a:r>
              <a:rPr sz="1100" b="1" spc="-15" dirty="0">
                <a:solidFill>
                  <a:srgbClr val="00063E"/>
                </a:solidFill>
                <a:latin typeface="Proxima Nova Alt"/>
                <a:cs typeface="Proxima Nova Alt"/>
              </a:rPr>
              <a:t>Scotland</a:t>
            </a:r>
            <a:endParaRPr sz="1100" dirty="0">
              <a:latin typeface="Proxima Nova Alt"/>
              <a:cs typeface="Proxima Nova Alt"/>
            </a:endParaRPr>
          </a:p>
          <a:p>
            <a:pPr marL="12700">
              <a:lnSpc>
                <a:spcPts val="855"/>
              </a:lnSpc>
            </a:pPr>
            <a:r>
              <a:rPr sz="750" spc="-15" dirty="0">
                <a:solidFill>
                  <a:srgbClr val="0070B9"/>
                </a:solidFill>
                <a:latin typeface="Proxima Nova Alt"/>
                <a:cs typeface="Proxima Nova Alt"/>
              </a:rPr>
              <a:t>L</a:t>
            </a:r>
            <a:r>
              <a:rPr sz="750" spc="5" dirty="0">
                <a:solidFill>
                  <a:srgbClr val="0070B9"/>
                </a:solidFill>
                <a:latin typeface="Proxima Nova Alt"/>
                <a:cs typeface="Proxima Nova Alt"/>
              </a:rPr>
              <a:t>eabharlann</a:t>
            </a:r>
            <a:r>
              <a:rPr sz="750" dirty="0">
                <a:solidFill>
                  <a:srgbClr val="0070B9"/>
                </a:solidFill>
                <a:latin typeface="Proxima Nova Alt"/>
                <a:cs typeface="Proxima Nova Alt"/>
              </a:rPr>
              <a:t> </a:t>
            </a:r>
            <a:r>
              <a:rPr sz="750" spc="5" dirty="0">
                <a:solidFill>
                  <a:srgbClr val="0070B9"/>
                </a:solidFill>
                <a:latin typeface="Proxima Nova Alt"/>
                <a:cs typeface="Proxima Nova Alt"/>
              </a:rPr>
              <a:t>Nàiseanta</a:t>
            </a:r>
            <a:r>
              <a:rPr sz="750" dirty="0">
                <a:solidFill>
                  <a:srgbClr val="0070B9"/>
                </a:solidFill>
                <a:latin typeface="Proxima Nova Alt"/>
                <a:cs typeface="Proxima Nova Alt"/>
              </a:rPr>
              <a:t> </a:t>
            </a:r>
            <a:r>
              <a:rPr sz="750" spc="5" dirty="0">
                <a:solidFill>
                  <a:srgbClr val="0070B9"/>
                </a:solidFill>
                <a:latin typeface="Proxima Nova Alt"/>
                <a:cs typeface="Proxima Nova Alt"/>
              </a:rPr>
              <a:t>na</a:t>
            </a:r>
            <a:r>
              <a:rPr sz="750" dirty="0">
                <a:solidFill>
                  <a:srgbClr val="0070B9"/>
                </a:solidFill>
                <a:latin typeface="Proxima Nova Alt"/>
                <a:cs typeface="Proxima Nova Alt"/>
              </a:rPr>
              <a:t> </a:t>
            </a:r>
            <a:r>
              <a:rPr sz="750" spc="5" dirty="0">
                <a:solidFill>
                  <a:srgbClr val="0070B9"/>
                </a:solidFill>
                <a:latin typeface="Proxima Nova Alt"/>
                <a:cs typeface="Proxima Nova Alt"/>
              </a:rPr>
              <a:t>h-Alba</a:t>
            </a:r>
            <a:endParaRPr sz="750" dirty="0">
              <a:latin typeface="Proxima Nova Alt"/>
              <a:cs typeface="Proxima Nova Alt"/>
            </a:endParaRPr>
          </a:p>
        </p:txBody>
      </p:sp>
      <p:sp>
        <p:nvSpPr>
          <p:cNvPr id="38" name="object 3"/>
          <p:cNvSpPr/>
          <p:nvPr userDrawn="1"/>
        </p:nvSpPr>
        <p:spPr>
          <a:xfrm>
            <a:off x="6991308" y="179066"/>
            <a:ext cx="133350" cy="222885"/>
          </a:xfrm>
          <a:custGeom>
            <a:avLst/>
            <a:gdLst/>
            <a:ahLst/>
            <a:cxnLst/>
            <a:rect l="l" t="t" r="r" b="b"/>
            <a:pathLst>
              <a:path w="133350" h="222885">
                <a:moveTo>
                  <a:pt x="0" y="0"/>
                </a:moveTo>
                <a:lnTo>
                  <a:pt x="0" y="146100"/>
                </a:lnTo>
                <a:lnTo>
                  <a:pt x="132816" y="222783"/>
                </a:lnTo>
                <a:lnTo>
                  <a:pt x="132816" y="76682"/>
                </a:lnTo>
                <a:lnTo>
                  <a:pt x="0" y="0"/>
                </a:lnTo>
                <a:close/>
              </a:path>
            </a:pathLst>
          </a:custGeom>
          <a:solidFill>
            <a:srgbClr val="0070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4"/>
          <p:cNvSpPr/>
          <p:nvPr userDrawn="1"/>
        </p:nvSpPr>
        <p:spPr>
          <a:xfrm>
            <a:off x="6858000" y="324995"/>
            <a:ext cx="266700" cy="154305"/>
          </a:xfrm>
          <a:custGeom>
            <a:avLst/>
            <a:gdLst/>
            <a:ahLst/>
            <a:cxnLst/>
            <a:rect l="l" t="t" r="r" b="b"/>
            <a:pathLst>
              <a:path w="266700" h="154304">
                <a:moveTo>
                  <a:pt x="132816" y="0"/>
                </a:moveTo>
                <a:lnTo>
                  <a:pt x="0" y="76682"/>
                </a:lnTo>
                <a:lnTo>
                  <a:pt x="133413" y="153708"/>
                </a:lnTo>
                <a:lnTo>
                  <a:pt x="266230" y="77025"/>
                </a:lnTo>
                <a:lnTo>
                  <a:pt x="132816" y="0"/>
                </a:lnTo>
                <a:close/>
              </a:path>
            </a:pathLst>
          </a:custGeom>
          <a:solidFill>
            <a:srgbClr val="00063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/4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2255945"/>
            <a:ext cx="7620000" cy="2339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From Onsite Visits to Online Workshops: </a:t>
            </a:r>
            <a:b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Digital 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utreach at the National Library of Scotland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7298" y="167489"/>
            <a:ext cx="3185501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100"/>
              </a:lnSpc>
            </a:pPr>
            <a:r>
              <a:rPr lang="en-GB" sz="1000" b="1" dirty="0">
                <a:solidFill>
                  <a:srgbClr val="0070B9"/>
                </a:solidFill>
                <a:latin typeface="Proxima Nova Alt"/>
                <a:cs typeface="Proxima Nova Alt"/>
              </a:rPr>
              <a:t>Laragh Quinney, Maps Reading Room Manager</a:t>
            </a:r>
          </a:p>
          <a:p>
            <a:pPr marL="12700" marR="5080">
              <a:lnSpc>
                <a:spcPts val="1100"/>
              </a:lnSpc>
            </a:pPr>
            <a:r>
              <a:rPr lang="en-GB" sz="1000" b="1" dirty="0">
                <a:solidFill>
                  <a:srgbClr val="0070B9"/>
                </a:solidFill>
                <a:latin typeface="Proxima Nova Alt"/>
                <a:cs typeface="Proxima Nova Alt"/>
              </a:rPr>
              <a:t>November 2021</a:t>
            </a:r>
            <a:endParaRPr sz="1000" dirty="0">
              <a:latin typeface="Proxima Nova Alt"/>
              <a:cs typeface="Proxima Nova Al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9997" y="5838342"/>
            <a:ext cx="8784590" cy="852169"/>
          </a:xfrm>
          <a:custGeom>
            <a:avLst/>
            <a:gdLst/>
            <a:ahLst/>
            <a:cxnLst/>
            <a:rect l="l" t="t" r="r" b="b"/>
            <a:pathLst>
              <a:path w="8784590" h="852170">
                <a:moveTo>
                  <a:pt x="0" y="852004"/>
                </a:moveTo>
                <a:lnTo>
                  <a:pt x="8784005" y="852004"/>
                </a:lnTo>
                <a:lnTo>
                  <a:pt x="8784005" y="0"/>
                </a:lnTo>
                <a:lnTo>
                  <a:pt x="0" y="0"/>
                </a:lnTo>
                <a:lnTo>
                  <a:pt x="0" y="852004"/>
                </a:lnTo>
                <a:close/>
              </a:path>
            </a:pathLst>
          </a:custGeom>
          <a:solidFill>
            <a:srgbClr val="0070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9997" y="5838355"/>
            <a:ext cx="1433982" cy="852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49983" y="5838355"/>
            <a:ext cx="1433982" cy="852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19983" y="5838355"/>
            <a:ext cx="1433982" cy="8520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89970" y="5838355"/>
            <a:ext cx="1433982" cy="8520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59944" y="5838355"/>
            <a:ext cx="1433995" cy="8520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29939" y="5838355"/>
            <a:ext cx="1433987" cy="8520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E9A4A-C044-461E-A3BD-39DE836EF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68937"/>
            <a:ext cx="8138499" cy="984885"/>
          </a:xfrm>
        </p:spPr>
        <p:txBody>
          <a:bodyPr/>
          <a:lstStyle/>
          <a:p>
            <a:r>
              <a:rPr lang="en-GB" sz="3200" dirty="0"/>
              <a:t>Satisfaction scores from Workshop Participants (on a scale of 1 to 5)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28E22DA-6E14-4F98-A724-C13FD9C640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6373635"/>
              </p:ext>
            </p:extLst>
          </p:nvPr>
        </p:nvGraphicFramePr>
        <p:xfrm>
          <a:off x="1409700" y="1905000"/>
          <a:ext cx="6324600" cy="4724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3071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6E116F-322E-4409-AD51-B3D96532D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99" y="768937"/>
            <a:ext cx="8809400" cy="553998"/>
          </a:xfrm>
        </p:spPr>
        <p:txBody>
          <a:bodyPr/>
          <a:lstStyle/>
          <a:p>
            <a:r>
              <a:rPr lang="en-GB" sz="3600" dirty="0"/>
              <a:t>Enhanced usage of online resources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A81DC73-E8CF-4274-8BA9-383C533126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9417735"/>
              </p:ext>
            </p:extLst>
          </p:nvPr>
        </p:nvGraphicFramePr>
        <p:xfrm>
          <a:off x="457200" y="1371601"/>
          <a:ext cx="35814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8EAC358-A248-40AC-B497-036B940E16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0409334"/>
              </p:ext>
            </p:extLst>
          </p:nvPr>
        </p:nvGraphicFramePr>
        <p:xfrm>
          <a:off x="4572000" y="1447801"/>
          <a:ext cx="41148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4383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59AFB-0C2F-471F-B018-DDBE78913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Comments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7703003-1971-4F58-B191-0A49A6D5CEA0}"/>
              </a:ext>
            </a:extLst>
          </p:cNvPr>
          <p:cNvSpPr/>
          <p:nvPr/>
        </p:nvSpPr>
        <p:spPr>
          <a:xfrm>
            <a:off x="3962400" y="914400"/>
            <a:ext cx="4495800" cy="2057400"/>
          </a:xfrm>
          <a:prstGeom prst="wedgeRoundRectCallout">
            <a:avLst>
              <a:gd name="adj1" fmla="val 206"/>
              <a:gd name="adj2" fmla="val 79478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“Online workshops should definitely continue once the lockdown is over as it allows people to join you from all over Scotland - and from all over the world!”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D9BEF2BB-690C-4912-8791-D35E6740D13D}"/>
              </a:ext>
            </a:extLst>
          </p:cNvPr>
          <p:cNvSpPr/>
          <p:nvPr/>
        </p:nvSpPr>
        <p:spPr>
          <a:xfrm>
            <a:off x="5029200" y="4091940"/>
            <a:ext cx="3810001" cy="1851660"/>
          </a:xfrm>
          <a:prstGeom prst="wedgeRoundRectCallout">
            <a:avLst>
              <a:gd name="adj1" fmla="val -37282"/>
              <a:gd name="adj2" fmla="val 7137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“I loved the interactive aspect of getting participants to do it and see for themselves. I'm off to try some more now.”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D3C88920-2031-4939-A40F-78DDA388CD52}"/>
              </a:ext>
            </a:extLst>
          </p:cNvPr>
          <p:cNvSpPr/>
          <p:nvPr/>
        </p:nvSpPr>
        <p:spPr>
          <a:xfrm>
            <a:off x="381000" y="3142948"/>
            <a:ext cx="3810001" cy="2286000"/>
          </a:xfrm>
          <a:prstGeom prst="wedgeRoundRectCallout">
            <a:avLst>
              <a:gd name="adj1" fmla="val -2496"/>
              <a:gd name="adj2" fmla="val 7059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“The online workshops are very handy and in this day and age will prove a godsend as travel/safety is suddenly compromised!”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573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ad face drawn on wet window">
            <a:extLst>
              <a:ext uri="{FF2B5EF4-FFF2-40B4-BE49-F238E27FC236}">
                <a16:creationId xmlns:a16="http://schemas.microsoft.com/office/drawing/2014/main" id="{31EAE10D-671D-4A69-8CB6-4F296FEBE5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" r="707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358661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629C5-45BB-47DA-8DBA-1A20CCAEF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99" y="768937"/>
            <a:ext cx="8809400" cy="615553"/>
          </a:xfrm>
        </p:spPr>
        <p:txBody>
          <a:bodyPr/>
          <a:lstStyle/>
          <a:p>
            <a:r>
              <a:rPr lang="en-GB" sz="4000" dirty="0"/>
              <a:t>No Shows…           and Late Shows</a:t>
            </a:r>
          </a:p>
        </p:txBody>
      </p:sp>
      <p:pic>
        <p:nvPicPr>
          <p:cNvPr id="6" name="Content Placeholder 5" descr="rows of empty seats">
            <a:extLst>
              <a:ext uri="{FF2B5EF4-FFF2-40B4-BE49-F238E27FC236}">
                <a16:creationId xmlns:a16="http://schemas.microsoft.com/office/drawing/2014/main" id="{EEF49C05-5AC3-4723-A186-6F8DA66CD0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1000" y="2866168"/>
            <a:ext cx="3978275" cy="2569522"/>
          </a:xfrm>
          <a:prstGeom prst="rect">
            <a:avLst/>
          </a:prstGeom>
        </p:spPr>
      </p:pic>
      <p:pic>
        <p:nvPicPr>
          <p:cNvPr id="5" name="Content Placeholder 4" descr="white rabbit running holding a watch">
            <a:extLst>
              <a:ext uri="{FF2B5EF4-FFF2-40B4-BE49-F238E27FC236}">
                <a16:creationId xmlns:a16="http://schemas.microsoft.com/office/drawing/2014/main" id="{2ED5DC4C-BA51-4E16-9033-99361A160A40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>
          <a:blip r:embed="rId3"/>
          <a:stretch>
            <a:fillRect/>
          </a:stretch>
        </p:blipFill>
        <p:spPr>
          <a:xfrm>
            <a:off x="5486400" y="2438400"/>
            <a:ext cx="3460333" cy="297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99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6BC77-44A0-47D3-9CAE-043129FF6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99" y="768937"/>
            <a:ext cx="8809400" cy="677108"/>
          </a:xfrm>
        </p:spPr>
        <p:txBody>
          <a:bodyPr/>
          <a:lstStyle/>
          <a:p>
            <a:r>
              <a:rPr lang="en-GB" dirty="0"/>
              <a:t>Participation?</a:t>
            </a:r>
          </a:p>
        </p:txBody>
      </p:sp>
      <p:pic>
        <p:nvPicPr>
          <p:cNvPr id="5122" name="Picture 2" descr="Grayscale Photo of Group of People Raising their Hands">
            <a:extLst>
              <a:ext uri="{FF2B5EF4-FFF2-40B4-BE49-F238E27FC236}">
                <a16:creationId xmlns:a16="http://schemas.microsoft.com/office/drawing/2014/main" id="{CBA83CD8-6D01-4BAD-8B6D-3ED454EBC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116259" cy="475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783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06464-4C66-48CD-88AA-FE9EB606C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99" y="768937"/>
            <a:ext cx="8809400" cy="677108"/>
          </a:xfrm>
        </p:spPr>
        <p:txBody>
          <a:bodyPr/>
          <a:lstStyle/>
          <a:p>
            <a:r>
              <a:rPr lang="en-GB" dirty="0"/>
              <a:t>Audience Profile</a:t>
            </a:r>
          </a:p>
        </p:txBody>
      </p:sp>
      <p:pic>
        <p:nvPicPr>
          <p:cNvPr id="3" name="Picture 2" descr="older couple looking at laptop together">
            <a:extLst>
              <a:ext uri="{FF2B5EF4-FFF2-40B4-BE49-F238E27FC236}">
                <a16:creationId xmlns:a16="http://schemas.microsoft.com/office/drawing/2014/main" id="{576A2FA3-A996-4D05-97A7-DDAC3FD68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00200"/>
            <a:ext cx="7467600" cy="498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4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ign saying What Now">
            <a:extLst>
              <a:ext uri="{FF2B5EF4-FFF2-40B4-BE49-F238E27FC236}">
                <a16:creationId xmlns:a16="http://schemas.microsoft.com/office/drawing/2014/main" id="{B7724508-9F57-4D5D-968F-DA7EDAC885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" r="6316" b="-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4303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graph of visitors viewing conservation workroom at National Library of Scotland">
            <a:extLst>
              <a:ext uri="{FF2B5EF4-FFF2-40B4-BE49-F238E27FC236}">
                <a16:creationId xmlns:a16="http://schemas.microsoft.com/office/drawing/2014/main" id="{4F1C700D-F9AD-4A86-8507-D948781A1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775200" cy="3581400"/>
          </a:xfrm>
          <a:prstGeom prst="rect">
            <a:avLst/>
          </a:prstGeom>
        </p:spPr>
      </p:pic>
      <p:pic>
        <p:nvPicPr>
          <p:cNvPr id="1026" name="Picture 2" descr="screenshot of presentation via zoom.">
            <a:extLst>
              <a:ext uri="{FF2B5EF4-FFF2-40B4-BE49-F238E27FC236}">
                <a16:creationId xmlns:a16="http://schemas.microsoft.com/office/drawing/2014/main" id="{C622EE46-AA01-4E8F-97FD-FF7D202CC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32" y="3581400"/>
            <a:ext cx="6487968" cy="321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us Sign 2">
            <a:extLst>
              <a:ext uri="{FF2B5EF4-FFF2-40B4-BE49-F238E27FC236}">
                <a16:creationId xmlns:a16="http://schemas.microsoft.com/office/drawing/2014/main" id="{E2E66100-A9DB-4F2F-B68D-F936D5BCC3C9}"/>
              </a:ext>
            </a:extLst>
          </p:cNvPr>
          <p:cNvSpPr/>
          <p:nvPr/>
        </p:nvSpPr>
        <p:spPr>
          <a:xfrm>
            <a:off x="5638800" y="914400"/>
            <a:ext cx="2057400" cy="2133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650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amp next to a computer&#10;&#10;Description automatically generated with medium confidence">
            <a:extLst>
              <a:ext uri="{FF2B5EF4-FFF2-40B4-BE49-F238E27FC236}">
                <a16:creationId xmlns:a16="http://schemas.microsoft.com/office/drawing/2014/main" id="{DCF7C5BC-6918-4D97-91C2-9177BE94A0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4" b="3137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7022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67852-263E-48A4-A58C-15173644D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99" y="768937"/>
            <a:ext cx="8809400" cy="677108"/>
          </a:xfrm>
        </p:spPr>
        <p:txBody>
          <a:bodyPr/>
          <a:lstStyle/>
          <a:p>
            <a:r>
              <a:rPr lang="en-GB" dirty="0"/>
              <a:t>Our Pre-Covid Offer</a:t>
            </a:r>
          </a:p>
        </p:txBody>
      </p:sp>
      <p:pic>
        <p:nvPicPr>
          <p:cNvPr id="1026" name="Picture 2" descr="photograph of audience watching a presentation&#10;">
            <a:extLst>
              <a:ext uri="{FF2B5EF4-FFF2-40B4-BE49-F238E27FC236}">
                <a16:creationId xmlns:a16="http://schemas.microsoft.com/office/drawing/2014/main" id="{0A640D83-2F21-4BA2-8B76-763D4B311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48599"/>
            <a:ext cx="4102629" cy="238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otograph of three adults looking at computer screen&#10;">
            <a:extLst>
              <a:ext uri="{FF2B5EF4-FFF2-40B4-BE49-F238E27FC236}">
                <a16:creationId xmlns:a16="http://schemas.microsoft.com/office/drawing/2014/main" id="{C5D6CDA5-76CE-4F37-827C-08261CF7A5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90"/>
          <a:stretch/>
        </p:blipFill>
        <p:spPr bwMode="auto">
          <a:xfrm>
            <a:off x="6019800" y="1098048"/>
            <a:ext cx="2774879" cy="273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hotograph of man looking at maps and atlases&#10;">
            <a:extLst>
              <a:ext uri="{FF2B5EF4-FFF2-40B4-BE49-F238E27FC236}">
                <a16:creationId xmlns:a16="http://schemas.microsoft.com/office/drawing/2014/main" id="{FCC063B5-A5EE-4880-8957-1E5D016656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8" r="39913" b="6819"/>
          <a:stretch/>
        </p:blipFill>
        <p:spPr bwMode="auto">
          <a:xfrm>
            <a:off x="491191" y="1752600"/>
            <a:ext cx="3583294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567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4474" y="2457263"/>
            <a:ext cx="5395301" cy="23314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600" b="1" dirty="0">
                <a:solidFill>
                  <a:srgbClr val="0070B9"/>
                </a:solidFill>
                <a:latin typeface="Proxima Nova Alt Semibold"/>
                <a:cs typeface="Proxima Nova Alt Semibold"/>
              </a:rPr>
              <a:t>Laragh Quinney</a:t>
            </a:r>
            <a:endParaRPr sz="1600" dirty="0">
              <a:latin typeface="Proxima Nova Alt Semibold"/>
              <a:cs typeface="Proxima Nova Alt Semibold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lang="en-GB" sz="1600" b="1" dirty="0">
                <a:solidFill>
                  <a:srgbClr val="0070B9"/>
                </a:solidFill>
                <a:latin typeface="Proxima Nova Alt Semibold"/>
                <a:cs typeface="Proxima Nova Alt Semibold"/>
              </a:rPr>
              <a:t>l.quinney@nls.uk</a:t>
            </a:r>
            <a:endParaRPr sz="1600" dirty="0">
              <a:latin typeface="Proxima Nova Alt Semibold"/>
              <a:cs typeface="Proxima Nova Alt Semibold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484505">
              <a:lnSpc>
                <a:spcPct val="100000"/>
              </a:lnSpc>
            </a:pPr>
            <a:r>
              <a:rPr sz="1600" b="1" dirty="0">
                <a:solidFill>
                  <a:srgbClr val="0070B9"/>
                </a:solidFill>
                <a:latin typeface="Proxima Nova Alt Semibold"/>
                <a:cs typeface="Proxima Nova Alt Semibold"/>
              </a:rPr>
              <a:t>/NationalLibraryo</a:t>
            </a:r>
            <a:r>
              <a:rPr sz="1600" b="1" spc="25" dirty="0">
                <a:solidFill>
                  <a:srgbClr val="0070B9"/>
                </a:solidFill>
                <a:latin typeface="Proxima Nova Alt Semibold"/>
                <a:cs typeface="Proxima Nova Alt Semibold"/>
              </a:rPr>
              <a:t>f</a:t>
            </a:r>
            <a:r>
              <a:rPr sz="1600" b="1" dirty="0">
                <a:solidFill>
                  <a:srgbClr val="0070B9"/>
                </a:solidFill>
                <a:latin typeface="Proxima Nova Alt Semibold"/>
                <a:cs typeface="Proxima Nova Alt Semibold"/>
              </a:rPr>
              <a:t>Scotland</a:t>
            </a:r>
            <a:endParaRPr sz="1600" dirty="0">
              <a:latin typeface="Proxima Nova Alt Semibold"/>
              <a:cs typeface="Proxima Nova Alt Semibold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484505">
              <a:lnSpc>
                <a:spcPct val="100000"/>
              </a:lnSpc>
            </a:pPr>
            <a:r>
              <a:rPr lang="en-GB" sz="1600" b="1" dirty="0">
                <a:solidFill>
                  <a:srgbClr val="0070B9"/>
                </a:solidFill>
                <a:latin typeface="Proxima Nova Alt Semibold"/>
                <a:cs typeface="Proxima Nova Alt Semibold"/>
              </a:rPr>
              <a:t>@natlibscot</a:t>
            </a:r>
          </a:p>
          <a:p>
            <a:pPr marL="484505">
              <a:lnSpc>
                <a:spcPct val="100000"/>
              </a:lnSpc>
            </a:pPr>
            <a:r>
              <a:rPr lang="en-GB" sz="1600" b="1" dirty="0">
                <a:solidFill>
                  <a:srgbClr val="0070B9"/>
                </a:solidFill>
                <a:latin typeface="Proxima Nova Alt Semibold"/>
                <a:cs typeface="Proxima Nova Alt Semibold"/>
              </a:rPr>
              <a:t>@natlibscotmaps</a:t>
            </a:r>
            <a:endParaRPr sz="1600" dirty="0">
              <a:latin typeface="Proxima Nova Alt Semibold"/>
              <a:cs typeface="Proxima Nova Alt Semi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0000" y="5859000"/>
            <a:ext cx="714474" cy="247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7298" y="768937"/>
            <a:ext cx="3566501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08505" algn="l"/>
              </a:tabLst>
            </a:pPr>
            <a:r>
              <a:rPr dirty="0"/>
              <a:t>THANK</a:t>
            </a:r>
            <a:r>
              <a:rPr lang="en-GB" dirty="0"/>
              <a:t> </a:t>
            </a:r>
            <a:r>
              <a:rPr spc="-180" dirty="0"/>
              <a:t>Y</a:t>
            </a:r>
            <a:r>
              <a:rPr dirty="0"/>
              <a:t>OU</a:t>
            </a:r>
          </a:p>
        </p:txBody>
      </p:sp>
      <p:sp>
        <p:nvSpPr>
          <p:cNvPr id="8" name="object 8"/>
          <p:cNvSpPr/>
          <p:nvPr/>
        </p:nvSpPr>
        <p:spPr>
          <a:xfrm>
            <a:off x="863618" y="3453585"/>
            <a:ext cx="419762" cy="472444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342722" y="342722"/>
                </a:moveTo>
                <a:lnTo>
                  <a:pt x="0" y="342722"/>
                </a:lnTo>
                <a:lnTo>
                  <a:pt x="0" y="0"/>
                </a:lnTo>
                <a:lnTo>
                  <a:pt x="342722" y="0"/>
                </a:lnTo>
                <a:lnTo>
                  <a:pt x="342722" y="342722"/>
                </a:lnTo>
                <a:close/>
              </a:path>
            </a:pathLst>
          </a:custGeom>
          <a:solidFill>
            <a:srgbClr val="0054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2049" y="3627935"/>
            <a:ext cx="342900" cy="145415"/>
          </a:xfrm>
          <a:custGeom>
            <a:avLst/>
            <a:gdLst/>
            <a:ahLst/>
            <a:cxnLst/>
            <a:rect l="l" t="t" r="r" b="b"/>
            <a:pathLst>
              <a:path w="342900" h="145414">
                <a:moveTo>
                  <a:pt x="342709" y="0"/>
                </a:moveTo>
                <a:lnTo>
                  <a:pt x="0" y="0"/>
                </a:lnTo>
                <a:lnTo>
                  <a:pt x="0" y="78917"/>
                </a:lnTo>
                <a:lnTo>
                  <a:pt x="40710" y="109292"/>
                </a:lnTo>
                <a:lnTo>
                  <a:pt x="75040" y="126533"/>
                </a:lnTo>
                <a:lnTo>
                  <a:pt x="112091" y="138485"/>
                </a:lnTo>
                <a:lnTo>
                  <a:pt x="151381" y="144666"/>
                </a:lnTo>
                <a:lnTo>
                  <a:pt x="164893" y="145359"/>
                </a:lnTo>
                <a:lnTo>
                  <a:pt x="179275" y="145039"/>
                </a:lnTo>
                <a:lnTo>
                  <a:pt x="220387" y="140171"/>
                </a:lnTo>
                <a:lnTo>
                  <a:pt x="258343" y="129789"/>
                </a:lnTo>
                <a:lnTo>
                  <a:pt x="303821" y="108137"/>
                </a:lnTo>
                <a:lnTo>
                  <a:pt x="342709" y="0"/>
                </a:lnTo>
                <a:close/>
              </a:path>
            </a:pathLst>
          </a:custGeom>
          <a:solidFill>
            <a:srgbClr val="446A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62509" y="3622966"/>
            <a:ext cx="106680" cy="223520"/>
          </a:xfrm>
          <a:custGeom>
            <a:avLst/>
            <a:gdLst/>
            <a:ahLst/>
            <a:cxnLst/>
            <a:rect l="l" t="t" r="r" b="b"/>
            <a:pathLst>
              <a:path w="106679" h="223520">
                <a:moveTo>
                  <a:pt x="106413" y="71450"/>
                </a:moveTo>
                <a:lnTo>
                  <a:pt x="0" y="71450"/>
                </a:lnTo>
                <a:lnTo>
                  <a:pt x="0" y="113499"/>
                </a:lnTo>
                <a:lnTo>
                  <a:pt x="22910" y="113499"/>
                </a:lnTo>
                <a:lnTo>
                  <a:pt x="22910" y="222935"/>
                </a:lnTo>
                <a:lnTo>
                  <a:pt x="72123" y="222935"/>
                </a:lnTo>
                <a:lnTo>
                  <a:pt x="72123" y="113449"/>
                </a:lnTo>
                <a:lnTo>
                  <a:pt x="102138" y="113449"/>
                </a:lnTo>
                <a:lnTo>
                  <a:pt x="106413" y="71450"/>
                </a:lnTo>
                <a:close/>
              </a:path>
              <a:path w="106679" h="223520">
                <a:moveTo>
                  <a:pt x="102138" y="113449"/>
                </a:moveTo>
                <a:lnTo>
                  <a:pt x="72123" y="113449"/>
                </a:lnTo>
                <a:lnTo>
                  <a:pt x="102133" y="113499"/>
                </a:lnTo>
                <a:close/>
              </a:path>
              <a:path w="106679" h="223520">
                <a:moveTo>
                  <a:pt x="106235" y="0"/>
                </a:moveTo>
                <a:lnTo>
                  <a:pt x="73431" y="0"/>
                </a:lnTo>
                <a:lnTo>
                  <a:pt x="59038" y="1198"/>
                </a:lnTo>
                <a:lnTo>
                  <a:pt x="24530" y="32344"/>
                </a:lnTo>
                <a:lnTo>
                  <a:pt x="22910" y="71450"/>
                </a:lnTo>
                <a:lnTo>
                  <a:pt x="72123" y="71450"/>
                </a:lnTo>
                <a:lnTo>
                  <a:pt x="72123" y="51828"/>
                </a:lnTo>
                <a:lnTo>
                  <a:pt x="72351" y="45351"/>
                </a:lnTo>
                <a:lnTo>
                  <a:pt x="75298" y="42176"/>
                </a:lnTo>
                <a:lnTo>
                  <a:pt x="81305" y="42011"/>
                </a:lnTo>
                <a:lnTo>
                  <a:pt x="106235" y="42011"/>
                </a:lnTo>
                <a:lnTo>
                  <a:pt x="1062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 descr="twitter-bird-light-bgs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25" y="4379355"/>
            <a:ext cx="419762" cy="342106"/>
          </a:xfrm>
          <a:prstGeom prst="rect">
            <a:avLst/>
          </a:prstGeom>
        </p:spPr>
      </p:pic>
      <p:sp>
        <p:nvSpPr>
          <p:cNvPr id="12" name="object 6"/>
          <p:cNvSpPr txBox="1"/>
          <p:nvPr/>
        </p:nvSpPr>
        <p:spPr>
          <a:xfrm>
            <a:off x="152400" y="6172200"/>
            <a:ext cx="8915400" cy="3200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39065">
              <a:lnSpc>
                <a:spcPct val="104200"/>
              </a:lnSpc>
              <a:spcBef>
                <a:spcPts val="280"/>
              </a:spcBef>
            </a:pPr>
            <a:r>
              <a:rPr lang="en-GB" sz="1000" b="1" dirty="0">
                <a:latin typeface="Proxima Nova" pitchFamily="50" charset="0"/>
              </a:rPr>
              <a:t>Except for images or where otherwise stated this presentation is © National Library of Scotland and is licensed under the Creative Commons Attribution 4.0 International Licence. To view a copy of this license, visit: </a:t>
            </a:r>
            <a:r>
              <a:rPr lang="en-GB" sz="1000" b="1" u="sng" dirty="0">
                <a:latin typeface="Proxima Nova" pitchFamily="50" charset="0"/>
                <a:hlinkClick r:id="rId4"/>
              </a:rPr>
              <a:t>http://creativecommons.org/licenses/by/4.0/</a:t>
            </a:r>
            <a:endParaRPr lang="en-GB" sz="1000" b="1" dirty="0">
              <a:latin typeface="Proxima Nova" pitchFamily="50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graph of group visiting National Library of Scotland conservation studio">
            <a:extLst>
              <a:ext uri="{FF2B5EF4-FFF2-40B4-BE49-F238E27FC236}">
                <a16:creationId xmlns:a16="http://schemas.microsoft.com/office/drawing/2014/main" id="{1365738B-76BE-4D9B-892E-BEBD6EBC6E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r="-2" b="-2"/>
          <a:stretch/>
        </p:blipFill>
        <p:spPr>
          <a:xfrm>
            <a:off x="20" y="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7188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hotograph of empty reading room in National Library of Scotland">
            <a:extLst>
              <a:ext uri="{FF2B5EF4-FFF2-40B4-BE49-F238E27FC236}">
                <a16:creationId xmlns:a16="http://schemas.microsoft.com/office/drawing/2014/main" id="{07A565D6-23E0-48FA-BD9F-D76B7D7067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2"/>
          <a:stretch/>
        </p:blipFill>
        <p:spPr bwMode="auto">
          <a:xfrm>
            <a:off x="-473468" y="1"/>
            <a:ext cx="96155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5D9928-12C3-459D-BCBA-9A7082475FE7}"/>
              </a:ext>
            </a:extLst>
          </p:cNvPr>
          <p:cNvSpPr txBox="1"/>
          <p:nvPr/>
        </p:nvSpPr>
        <p:spPr>
          <a:xfrm>
            <a:off x="304800" y="1600200"/>
            <a:ext cx="8382000" cy="4026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400" b="1" dirty="0">
                <a:latin typeface="Proxima Nova" panose="02000506030000020004" pitchFamily="50" charset="0"/>
              </a:rPr>
              <a:t>The National Library of Scotland Reading Rooms closed on 18</a:t>
            </a:r>
            <a:r>
              <a:rPr lang="en-GB" sz="4400" b="1" baseline="30000" dirty="0">
                <a:latin typeface="Proxima Nova" panose="02000506030000020004" pitchFamily="50" charset="0"/>
              </a:rPr>
              <a:t>th</a:t>
            </a:r>
            <a:r>
              <a:rPr lang="en-GB" sz="4400" b="1" dirty="0">
                <a:latin typeface="Proxima Nova" panose="02000506030000020004" pitchFamily="50" charset="0"/>
              </a:rPr>
              <a:t> March 2020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400" b="1" dirty="0">
                <a:latin typeface="Proxima Nova" panose="02000506030000020004" pitchFamily="50" charset="0"/>
              </a:rPr>
              <a:t>#LibraryFromHome</a:t>
            </a:r>
          </a:p>
        </p:txBody>
      </p:sp>
    </p:spTree>
    <p:extLst>
      <p:ext uri="{BB962C8B-B14F-4D97-AF65-F5344CB8AC3E}">
        <p14:creationId xmlns:p14="http://schemas.microsoft.com/office/powerpoint/2010/main" val="1630461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cratching Head Emoticon Png Transparent Images - Person Scratching Head  Png , Free Transparent Clipart - ClipartKey">
            <a:extLst>
              <a:ext uri="{FF2B5EF4-FFF2-40B4-BE49-F238E27FC236}">
                <a16:creationId xmlns:a16="http://schemas.microsoft.com/office/drawing/2014/main" id="{9BCB897B-39D8-47CB-8AA1-F094DEA5D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00400"/>
            <a:ext cx="5595056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igital written on post it note page">
            <a:extLst>
              <a:ext uri="{FF2B5EF4-FFF2-40B4-BE49-F238E27FC236}">
                <a16:creationId xmlns:a16="http://schemas.microsoft.com/office/drawing/2014/main" id="{2A9B9DB7-AECA-4F9C-BE93-BBACB15DA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11987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623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shot of National Library of Scotland youtube home page">
            <a:extLst>
              <a:ext uri="{FF2B5EF4-FFF2-40B4-BE49-F238E27FC236}">
                <a16:creationId xmlns:a16="http://schemas.microsoft.com/office/drawing/2014/main" id="{7A5474DA-CC95-4B02-9E0F-7355B26D66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34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5192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shot of e-resources page on National Library of Scotland website">
            <a:extLst>
              <a:ext uri="{FF2B5EF4-FFF2-40B4-BE49-F238E27FC236}">
                <a16:creationId xmlns:a16="http://schemas.microsoft.com/office/drawing/2014/main" id="{E18EDC0A-14CD-427C-A874-5C7D84BD1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" y="10274"/>
            <a:ext cx="10394816" cy="6771526"/>
          </a:xfrm>
          <a:prstGeom prst="rect">
            <a:avLst/>
          </a:prstGeom>
        </p:spPr>
      </p:pic>
      <p:pic>
        <p:nvPicPr>
          <p:cNvPr id="2050" name="Picture 2" descr="Turned-on Macbook">
            <a:extLst>
              <a:ext uri="{FF2B5EF4-FFF2-40B4-BE49-F238E27FC236}">
                <a16:creationId xmlns:a16="http://schemas.microsoft.com/office/drawing/2014/main" id="{19DDB875-27E5-4FFF-BA78-916FC89F4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432570"/>
            <a:ext cx="3584824" cy="536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013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miley face sticky notes">
            <a:extLst>
              <a:ext uri="{FF2B5EF4-FFF2-40B4-BE49-F238E27FC236}">
                <a16:creationId xmlns:a16="http://schemas.microsoft.com/office/drawing/2014/main" id="{CAD6443B-90D3-4BFE-B335-435F8889A4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4832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86EAC-386E-4962-81F0-CAC1421E29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" y="768350"/>
            <a:ext cx="8658225" cy="677863"/>
          </a:xfrm>
        </p:spPr>
        <p:txBody>
          <a:bodyPr/>
          <a:lstStyle/>
          <a:p>
            <a:r>
              <a:rPr lang="en-GB" dirty="0"/>
              <a:t>Reaching new audiences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17F0939-9551-4EFE-8BD6-1C4BC88251EC}"/>
              </a:ext>
              <a:ext uri="{147F2762-F138-4A5C-976F-8EAC2B608ADB}">
                <a16:predDERef xmlns:a16="http://schemas.microsoft.com/office/drawing/2014/main" pred="{801A4163-B772-4C88-A267-C7C83986C3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2814099"/>
              </p:ext>
            </p:extLst>
          </p:nvPr>
        </p:nvGraphicFramePr>
        <p:xfrm>
          <a:off x="304801" y="1752600"/>
          <a:ext cx="8505824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6401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7FC8FAC60EBD49A22ED58C6A5FA40C" ma:contentTypeVersion="13" ma:contentTypeDescription="Create a new document." ma:contentTypeScope="" ma:versionID="a5677415ad324d525ba8d69afe555990">
  <xsd:schema xmlns:xsd="http://www.w3.org/2001/XMLSchema" xmlns:xs="http://www.w3.org/2001/XMLSchema" xmlns:p="http://schemas.microsoft.com/office/2006/metadata/properties" xmlns:ns3="76fffedb-53d0-44df-9b80-a3322b58f4f5" xmlns:ns4="a685a26f-5ffb-475f-b051-4e372abe8358" targetNamespace="http://schemas.microsoft.com/office/2006/metadata/properties" ma:root="true" ma:fieldsID="51e3ce6a1aac9dab3ed97cac62abe61a" ns3:_="" ns4:_="">
    <xsd:import namespace="76fffedb-53d0-44df-9b80-a3322b58f4f5"/>
    <xsd:import namespace="a685a26f-5ffb-475f-b051-4e372abe835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fffedb-53d0-44df-9b80-a3322b58f4f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85a26f-5ffb-475f-b051-4e372abe83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27F738A-9A5B-4F38-AD48-02F9DEDD93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4BD5CE-1057-43DA-85F9-5719259E4D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fffedb-53d0-44df-9b80-a3322b58f4f5"/>
    <ds:schemaRef ds:uri="a685a26f-5ffb-475f-b051-4e372abe83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037F80-29F0-41F4-8D8F-40D463C35C00}">
  <ds:schemaRefs>
    <ds:schemaRef ds:uri="http://purl.org/dc/elements/1.1/"/>
    <ds:schemaRef ds:uri="http://schemas.microsoft.com/office/2006/metadata/properties"/>
    <ds:schemaRef ds:uri="76fffedb-53d0-44df-9b80-a3322b58f4f5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a685a26f-5ffb-475f-b051-4e372abe835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844</TotalTime>
  <Words>250</Words>
  <Application>Microsoft Office PowerPoint</Application>
  <PresentationFormat>On-screen Show (4:3)</PresentationFormat>
  <Paragraphs>30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Proxima Nova</vt:lpstr>
      <vt:lpstr>Proxima Nova Alt</vt:lpstr>
      <vt:lpstr>Proxima Nova Alt Semibold</vt:lpstr>
      <vt:lpstr>Times New Roman</vt:lpstr>
      <vt:lpstr>Office Theme</vt:lpstr>
      <vt:lpstr>From Onsite Visits to Online Workshops:  Digital Outreach at the National Library of Scotland</vt:lpstr>
      <vt:lpstr>Our Pre-Covid Offer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Reaching new audiences</vt:lpstr>
      <vt:lpstr>Satisfaction scores from Workshop Participants (on a scale of 1 to 5)</vt:lpstr>
      <vt:lpstr>Enhanced usage of online resources</vt:lpstr>
      <vt:lpstr>Comments</vt:lpstr>
      <vt:lpstr>PowerPoint Presentation</vt:lpstr>
      <vt:lpstr>No Shows…           and Late Shows</vt:lpstr>
      <vt:lpstr>Participation?</vt:lpstr>
      <vt:lpstr>Audience Profile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Library of Scotland INSERT TITLE HERE</dc:title>
  <dc:creator>Jack Hartman</dc:creator>
  <cp:lastModifiedBy>Loughran, Helen</cp:lastModifiedBy>
  <cp:revision>72</cp:revision>
  <dcterms:created xsi:type="dcterms:W3CDTF">2015-09-09T09:20:24Z</dcterms:created>
  <dcterms:modified xsi:type="dcterms:W3CDTF">2021-11-24T08:45:30Z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2015-09-09T00:00:00Z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2015-09-09T00:00:00Z</vt:filetime>
  </property>
  <property fmtid="{D5CDD505-2E9C-101B-9397-08002B2CF9AE}" pid="5" name="ContentTypeId">
    <vt:lpwstr>0x010100B97FC8FAC60EBD49A22ED58C6A5FA40C</vt:lpwstr>
  </property>
  <property fmtid="{D5CDD505-2E9C-101B-9397-08002B2CF9AE}" pid="6" name="TaxKeyword">
    <vt:lpwstr/>
  </property>
  <property fmtid="{D5CDD505-2E9C-101B-9397-08002B2CF9AE}" pid="7" name="Order">
    <vt:r8>9500</vt:r8>
  </property>
  <property fmtid="{D5CDD505-2E9C-101B-9397-08002B2CF9AE}" pid="8" name="xd_Signature">
    <vt:bool>false</vt:bool>
  </property>
  <property fmtid="{D5CDD505-2E9C-101B-9397-08002B2CF9AE}" pid="9" name="xd_ProgID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_dlc_DocIdItemGuid">
    <vt:lpwstr>b150fe6a-9ecf-4934-8be0-984b95ed0769</vt:lpwstr>
  </property>
  <property fmtid="{D5CDD505-2E9C-101B-9397-08002B2CF9AE}" pid="13" name="RecordType">
    <vt:lpwstr/>
  </property>
</Properties>
</file>