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4"/>
  </p:sldMasterIdLst>
  <p:notesMasterIdLst>
    <p:notesMasterId r:id="rId13"/>
  </p:notesMasterIdLst>
  <p:sldIdLst>
    <p:sldId id="256" r:id="rId5"/>
    <p:sldId id="257" r:id="rId6"/>
    <p:sldId id="261" r:id="rId7"/>
    <p:sldId id="258" r:id="rId8"/>
    <p:sldId id="263" r:id="rId9"/>
    <p:sldId id="259" r:id="rId10"/>
    <p:sldId id="260" r:id="rId11"/>
    <p:sldId id="262" r:id="rId12"/>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D86659-E435-ADDA-834B-8A6EF3C21B17}" v="92" dt="2021-05-05T18:53:54.195"/>
    <p1510:client id="{4BDF4FD6-D44F-F608-F9F9-B2DF27ED6064}" v="150" dt="2021-05-12T17:20:13.529"/>
    <p1510:client id="{863BE152-10A0-0F0D-ACBB-65A8C76CD96F}" v="26" dt="2021-05-07T12:58:58.376"/>
    <p1510:client id="{8FFC90B1-52E6-EC8F-DA10-B9AFCE0A2F19}" v="458" dt="2021-05-05T15:19:55.005"/>
    <p1510:client id="{C6F1ACF0-08CD-6C92-4581-B8CA7736D767}" v="289" dt="2021-04-28T16:41:31.136"/>
    <p1510:client id="{F0307B56-1781-492B-86EA-45660429829A}" v="184" dt="2021-05-03T14:52:11.267"/>
    <p1510:client id="{F54F4191-138C-4F06-98D7-A1B00D417373}" v="118" dt="2021-04-23T15:06:31.1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4E7945-A57A-47B5-B530-CC71EAD13812}" type="datetimeFigureOut">
              <a:rPr lang="en-GB"/>
              <a:t>19/05/2021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E3D606-85B9-4A71-81AB-D9277A5DE824}" type="slidenum">
              <a:rPr lang="en-GB"/>
              <a:t>‹#›</a:t>
            </a:fld>
            <a:endParaRPr lang="en-GB"/>
          </a:p>
        </p:txBody>
      </p:sp>
    </p:spTree>
    <p:extLst>
      <p:ext uri="{BB962C8B-B14F-4D97-AF65-F5344CB8AC3E}">
        <p14:creationId xmlns:p14="http://schemas.microsoft.com/office/powerpoint/2010/main" val="1048010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ur03.safelinks.protection.outlook.com/?url=https%3A%2F%2Fblog.springshare.com%2F&amp;data=04%7C01%7CSarah.Hornby%40newcastle.ac.uk%7C947abd6f3c0f435b1d1508d91096dcbb%7C9c5012c9b61644c2a91766814fbe3e87%7C1%7C0%7C637559062400018174%7CUnknown%7CTWFpbGZsb3d8eyJWIjoiMC4wLjAwMDAiLCJQIjoiV2luMzIiLCJBTiI6Ik1haWwiLCJXVCI6Mn0%3D%7C1000&amp;sdata=YYfXys1ATqMx7cPHeHJHMZ957N0GttGSTtIfvxILLGg%3D&amp;reserved=0"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eur03.safelinks.protection.outlook.com/?url=https%3A%2F%2Flounge.springshare.com%2Fcategories%2Frelease-notes&amp;data=04%7C01%7CSarah.Hornby%40newcastle.ac.uk%7C947abd6f3c0f435b1d1508d91096dcbb%7C9c5012c9b61644c2a91766814fbe3e87%7C1%7C0%7C637559062400028132%7CUnknown%7CTWFpbGZsb3d8eyJWIjoiMC4wLjAwMDAiLCJQIjoiV2luMzIiLCJBTiI6Ik1haWwiLCJXVCI6Mn0%3D%7C1000&amp;sdata=96tQMXDQj6mpnN6BBfBC0SWp%2Fxa2OgfBTwfqK%2Bfb4ro%3D&amp;reserved=0"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We at NU have been using </a:t>
            </a:r>
            <a:r>
              <a:rPr lang="en-GB" err="1">
                <a:cs typeface="Calibri"/>
              </a:rPr>
              <a:t>Libchat</a:t>
            </a:r>
            <a:r>
              <a:rPr lang="en-GB" dirty="0">
                <a:cs typeface="Calibri"/>
              </a:rPr>
              <a:t> for nearly 10 years now so I'd like to give you a brief background to context at NU, then we'll look at some of the ways we adapted during 2020 in response to the Pandemic restrictions.  </a:t>
            </a:r>
            <a:endParaRPr lang="en-US" dirty="0">
              <a:cs typeface="Calibri"/>
            </a:endParaRPr>
          </a:p>
          <a:p>
            <a:endParaRPr lang="en-GB" dirty="0">
              <a:cs typeface="Calibri"/>
            </a:endParaRPr>
          </a:p>
          <a:p>
            <a:r>
              <a:rPr lang="en-GB">
                <a:cs typeface="Calibri"/>
              </a:rPr>
              <a:t>I'd like to talk a little about how we work with the global cooperative who provide out of hours </a:t>
            </a:r>
            <a:r>
              <a:rPr lang="en-GB" err="1">
                <a:cs typeface="Calibri"/>
              </a:rPr>
              <a:t>libchat</a:t>
            </a:r>
            <a:r>
              <a:rPr lang="en-GB">
                <a:cs typeface="Calibri"/>
              </a:rPr>
              <a:t> coverage for us and finally some thoughts about how we plan to take the </a:t>
            </a:r>
            <a:r>
              <a:rPr lang="en-GB" err="1">
                <a:cs typeface="Calibri"/>
              </a:rPr>
              <a:t>libchat</a:t>
            </a:r>
            <a:r>
              <a:rPr lang="en-GB" dirty="0">
                <a:cs typeface="Calibri"/>
              </a:rPr>
              <a:t> service forward following some of the lessons learned during the last 14 months</a:t>
            </a:r>
            <a:endParaRPr lang="en-US">
              <a:cs typeface="Calibri"/>
            </a:endParaRPr>
          </a:p>
          <a:p>
            <a:endParaRPr lang="en-GB"/>
          </a:p>
        </p:txBody>
      </p:sp>
      <p:sp>
        <p:nvSpPr>
          <p:cNvPr id="4" name="Slide Number Placeholder 3"/>
          <p:cNvSpPr>
            <a:spLocks noGrp="1"/>
          </p:cNvSpPr>
          <p:nvPr>
            <p:ph type="sldNum" sz="quarter" idx="5"/>
          </p:nvPr>
        </p:nvSpPr>
        <p:spPr/>
        <p:txBody>
          <a:bodyPr/>
          <a:lstStyle/>
          <a:p>
            <a:fld id="{21E3D606-85B9-4A71-81AB-D9277A5DE824}" type="slidenum">
              <a:rPr lang="en-GB"/>
              <a:t>2</a:t>
            </a:fld>
            <a:endParaRPr lang="en-GB"/>
          </a:p>
        </p:txBody>
      </p:sp>
    </p:spTree>
    <p:extLst>
      <p:ext uri="{BB962C8B-B14F-4D97-AF65-F5344CB8AC3E}">
        <p14:creationId xmlns:p14="http://schemas.microsoft.com/office/powerpoint/2010/main" val="2305305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We have a long established chat service at NU which has always existed as a 24/7 service though initially out of hours chats were covered by the Question Point service, which was recently brought into the </a:t>
            </a:r>
            <a:r>
              <a:rPr lang="en-US" dirty="0" err="1">
                <a:cs typeface="Calibri"/>
              </a:rPr>
              <a:t>Springshare</a:t>
            </a:r>
            <a:r>
              <a:rPr lang="en-US" dirty="0">
                <a:cs typeface="Calibri"/>
              </a:rPr>
              <a:t> Library Chat product.</a:t>
            </a:r>
          </a:p>
          <a:p>
            <a:endParaRPr lang="en-US" dirty="0">
              <a:cs typeface="Calibri"/>
            </a:endParaRPr>
          </a:p>
          <a:p>
            <a:r>
              <a:rPr lang="en-US">
                <a:cs typeface="Calibri"/>
              </a:rPr>
              <a:t>Our chat service was typically managed 8:30- midnight pre-pandemic 7 days per week, though during the pandemic period this rounded off as 8:30- 8pm</a:t>
            </a:r>
            <a:endParaRPr lang="en-US"/>
          </a:p>
          <a:p>
            <a:endParaRPr lang="en-US" dirty="0">
              <a:cs typeface="Calibri"/>
            </a:endParaRPr>
          </a:p>
          <a:p>
            <a:r>
              <a:rPr lang="en-US">
                <a:cs typeface="Calibri"/>
              </a:rPr>
              <a:t>Currently we would usually have anywhere between 2-12 assistants working from home – and between 2-3 will be on a </a:t>
            </a:r>
            <a:r>
              <a:rPr lang="en-US" err="1">
                <a:cs typeface="Calibri"/>
              </a:rPr>
              <a:t>rota</a:t>
            </a:r>
            <a:r>
              <a:rPr lang="en-US" dirty="0">
                <a:cs typeface="Calibri"/>
              </a:rPr>
              <a:t> to look after chat for 2 hours at a time.   Weekends and evenings assistants would work longer periods on chat due to their being fewer staff around.</a:t>
            </a:r>
            <a:endParaRPr lang="en-US" dirty="0"/>
          </a:p>
          <a:p>
            <a:endParaRPr lang="en-US" dirty="0">
              <a:cs typeface="Calibri"/>
            </a:endParaRPr>
          </a:p>
          <a:p>
            <a:r>
              <a:rPr lang="en-US">
                <a:cs typeface="Calibri"/>
              </a:rPr>
              <a:t>In essence the schedule isn't too </a:t>
            </a:r>
            <a:r>
              <a:rPr lang="en-US" err="1">
                <a:cs typeface="Calibri"/>
              </a:rPr>
              <a:t>dissimlar</a:t>
            </a:r>
            <a:r>
              <a:rPr lang="en-US" dirty="0">
                <a:cs typeface="Calibri"/>
              </a:rPr>
              <a:t> to pre-pandemic- couple of assistants on chat for a couple of hours at a time.</a:t>
            </a:r>
            <a:endParaRPr lang="en-US" dirty="0"/>
          </a:p>
          <a:p>
            <a:r>
              <a:rPr lang="en-US" dirty="0">
                <a:cs typeface="Calibri"/>
              </a:rPr>
              <a:t>We don't have a specific team for chat, all of our assistants are involved and while it was perhaps seen as one of the less desirable duties, it is now very much considered a core service and of course it is still the main channel through which staff are able to communicate with our library users.</a:t>
            </a:r>
          </a:p>
          <a:p>
            <a:endParaRPr lang="en-US">
              <a:cs typeface="Calibri"/>
            </a:endParaRPr>
          </a:p>
        </p:txBody>
      </p:sp>
      <p:sp>
        <p:nvSpPr>
          <p:cNvPr id="4" name="Slide Number Placeholder 3"/>
          <p:cNvSpPr>
            <a:spLocks noGrp="1"/>
          </p:cNvSpPr>
          <p:nvPr>
            <p:ph type="sldNum" sz="quarter" idx="5"/>
          </p:nvPr>
        </p:nvSpPr>
        <p:spPr/>
        <p:txBody>
          <a:bodyPr/>
          <a:lstStyle/>
          <a:p>
            <a:fld id="{21E3D606-85B9-4A71-81AB-D9277A5DE824}" type="slidenum">
              <a:rPr lang="en-GB"/>
              <a:t>3</a:t>
            </a:fld>
            <a:endParaRPr lang="en-GB"/>
          </a:p>
        </p:txBody>
      </p:sp>
    </p:spTree>
    <p:extLst>
      <p:ext uri="{BB962C8B-B14F-4D97-AF65-F5344CB8AC3E}">
        <p14:creationId xmlns:p14="http://schemas.microsoft.com/office/powerpoint/2010/main" val="1394575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r>
              <a:rPr lang="en-US">
                <a:cs typeface="Calibri"/>
              </a:rPr>
              <a:t>With staff WFH, we have been able to timetable regular short stints on chat and help so staff expect on every shift they will have some of their time allocated to chat, previously they might have had a pattern of one or two specific days where they knew their chat time would fall.</a:t>
            </a:r>
          </a:p>
          <a:p>
            <a:endParaRPr lang="en-US">
              <a:cs typeface="Calibri"/>
            </a:endParaRPr>
          </a:p>
          <a:p>
            <a:r>
              <a:rPr lang="en-US">
                <a:cs typeface="Calibri"/>
              </a:rPr>
              <a:t>We have asked staff to be very flexible with when they cover chat and this has worked well.   </a:t>
            </a:r>
          </a:p>
          <a:p>
            <a:endParaRPr lang="en-US" dirty="0">
              <a:cs typeface="Calibri"/>
            </a:endParaRPr>
          </a:p>
          <a:p>
            <a:r>
              <a:rPr lang="en-US">
                <a:cs typeface="Calibri"/>
              </a:rPr>
              <a:t>We run a MS Teams 'hub' chat everyday which is the main method of communication between those WFH with each other and with anyone working on-site.   </a:t>
            </a:r>
          </a:p>
          <a:p>
            <a:endParaRPr lang="en-US" dirty="0">
              <a:cs typeface="Calibri"/>
            </a:endParaRPr>
          </a:p>
          <a:p>
            <a:r>
              <a:rPr lang="en-US">
                <a:cs typeface="Calibri"/>
              </a:rPr>
              <a:t>We are finding that staff assigned to chat will post questions in the Teams hub chat when they require support or need to check the latest version of a process.  </a:t>
            </a:r>
            <a:endParaRPr lang="en-US"/>
          </a:p>
          <a:p>
            <a:endParaRPr lang="en-US" dirty="0">
              <a:cs typeface="Calibri"/>
            </a:endParaRPr>
          </a:p>
          <a:p>
            <a:r>
              <a:rPr lang="en-US">
                <a:cs typeface="Calibri"/>
              </a:rPr>
              <a:t>This is also working very well as with the different levels of restrictions we have had to tweak library processes for click and collect, smartcards and study space, to name but a few – naturally it can be difficult at times to keep up and so library assistants definitely seem to be utilizing their colleagues more when fielding chat queries.</a:t>
            </a:r>
          </a:p>
          <a:p>
            <a:endParaRPr lang="en-US">
              <a:cs typeface="Calibri"/>
            </a:endParaRPr>
          </a:p>
          <a:p>
            <a:r>
              <a:rPr lang="en-US">
                <a:cs typeface="Calibri"/>
              </a:rPr>
              <a:t>Our new services such as click and collect and booking study space have contributed to placing more demand on the chat service.  </a:t>
            </a:r>
          </a:p>
          <a:p>
            <a:endParaRPr lang="en-US" dirty="0">
              <a:cs typeface="Calibri"/>
            </a:endParaRPr>
          </a:p>
          <a:p>
            <a:r>
              <a:rPr lang="en-US">
                <a:cs typeface="Calibri"/>
              </a:rPr>
              <a:t>We've always had students use chat when on campus – this has continued and chat has become the prominent way for us to deal with the majority of queries about things like study spaces – </a:t>
            </a:r>
          </a:p>
          <a:p>
            <a:r>
              <a:rPr lang="en-US">
                <a:cs typeface="Calibri"/>
              </a:rPr>
              <a:t>sending a chat when they are at their seat but can't check in for example.</a:t>
            </a:r>
            <a:endParaRPr lang="en-US"/>
          </a:p>
          <a:p>
            <a:endParaRPr lang="en-US">
              <a:cs typeface="Calibri"/>
            </a:endParaRPr>
          </a:p>
          <a:p>
            <a:r>
              <a:rPr lang="en-US">
                <a:cs typeface="Calibri"/>
              </a:rPr>
              <a:t>As mentioned, we have seen more cooperation between staff – ask for advice over Teams hub chat / pass chats to each other if 2-3 picked up / transfer to coordinator rather than make a ticket</a:t>
            </a:r>
          </a:p>
          <a:p>
            <a:endParaRPr lang="en-US">
              <a:cs typeface="Calibri"/>
            </a:endParaRPr>
          </a:p>
        </p:txBody>
      </p:sp>
      <p:sp>
        <p:nvSpPr>
          <p:cNvPr id="4" name="Slide Number Placeholder 3"/>
          <p:cNvSpPr>
            <a:spLocks noGrp="1"/>
          </p:cNvSpPr>
          <p:nvPr>
            <p:ph type="sldNum" sz="quarter" idx="5"/>
          </p:nvPr>
        </p:nvSpPr>
        <p:spPr/>
        <p:txBody>
          <a:bodyPr/>
          <a:lstStyle/>
          <a:p>
            <a:fld id="{21E3D606-85B9-4A71-81AB-D9277A5DE824}" type="slidenum">
              <a:rPr lang="en-GB"/>
              <a:t>4</a:t>
            </a:fld>
            <a:endParaRPr lang="en-GB"/>
          </a:p>
        </p:txBody>
      </p:sp>
    </p:spTree>
    <p:extLst>
      <p:ext uri="{BB962C8B-B14F-4D97-AF65-F5344CB8AC3E}">
        <p14:creationId xmlns:p14="http://schemas.microsoft.com/office/powerpoint/2010/main" val="2038261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 stats, the top left chart is the no. Of chats per month over the last 3 years- the uptake in chats is most noticeable in August and November 2020 and you can see that is likely to continue for the remainder of 2021.</a:t>
            </a:r>
          </a:p>
          <a:p>
            <a:endParaRPr lang="en-US" dirty="0">
              <a:cs typeface="Calibri"/>
            </a:endParaRPr>
          </a:p>
          <a:p>
            <a:r>
              <a:rPr lang="en-US">
                <a:cs typeface="Calibri"/>
              </a:rPr>
              <a:t>The total no. Of chats by academic year also shows the sharp trend upwards.</a:t>
            </a:r>
            <a:endParaRPr lang="en-US"/>
          </a:p>
          <a:p>
            <a:endParaRPr lang="en-US" dirty="0">
              <a:cs typeface="Calibri"/>
            </a:endParaRPr>
          </a:p>
          <a:p>
            <a:r>
              <a:rPr lang="en-US">
                <a:cs typeface="Calibri"/>
              </a:rPr>
              <a:t>What is interesting is we have noticed we are reciving more feedback from patrons- in 2017 academic year just 14% of chats were given a rating  compared with 33% in our 2020-21 acemic year so far.</a:t>
            </a:r>
          </a:p>
          <a:p>
            <a:endParaRPr lang="en-US" dirty="0">
              <a:cs typeface="Calibri"/>
            </a:endParaRPr>
          </a:p>
          <a:p>
            <a:r>
              <a:rPr lang="en-US">
                <a:cs typeface="Calibri"/>
              </a:rPr>
              <a:t>And we can also see in the bottom right chart that whilst the number of chats received and rated is going up our overall rating average is also rising</a:t>
            </a:r>
            <a:endParaRPr lang="en-US" dirty="0">
              <a:cs typeface="Calibri"/>
            </a:endParaRPr>
          </a:p>
        </p:txBody>
      </p:sp>
      <p:sp>
        <p:nvSpPr>
          <p:cNvPr id="4" name="Slide Number Placeholder 3"/>
          <p:cNvSpPr>
            <a:spLocks noGrp="1"/>
          </p:cNvSpPr>
          <p:nvPr>
            <p:ph type="sldNum" sz="quarter" idx="5"/>
          </p:nvPr>
        </p:nvSpPr>
        <p:spPr/>
        <p:txBody>
          <a:bodyPr/>
          <a:lstStyle/>
          <a:p>
            <a:fld id="{21E3D606-85B9-4A71-81AB-D9277A5DE824}" type="slidenum">
              <a:rPr lang="en-GB"/>
              <a:t>5</a:t>
            </a:fld>
            <a:endParaRPr lang="en-GB"/>
          </a:p>
        </p:txBody>
      </p:sp>
    </p:spTree>
    <p:extLst>
      <p:ext uri="{BB962C8B-B14F-4D97-AF65-F5344CB8AC3E}">
        <p14:creationId xmlns:p14="http://schemas.microsoft.com/office/powerpoint/2010/main" val="1270903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There are a lot of benefits for us working with the global coop librarians, </a:t>
            </a:r>
            <a:endParaRPr lang="en-US"/>
          </a:p>
          <a:p>
            <a:endParaRPr lang="en-US">
              <a:cs typeface="Calibri"/>
            </a:endParaRPr>
          </a:p>
          <a:p>
            <a:r>
              <a:rPr lang="en-US">
                <a:cs typeface="Calibri"/>
              </a:rPr>
              <a:t>- It means we can keep the chat service open for patrons – it is well reported that many people have faced isolation and have suffered from increased anxiety over the last 14 months - it is really positive to be able to offer our library users an 'always open' channel to get in touch</a:t>
            </a:r>
            <a:endParaRPr lang="en-US"/>
          </a:p>
          <a:p>
            <a:endParaRPr lang="en-US">
              <a:cs typeface="Calibri"/>
            </a:endParaRPr>
          </a:p>
          <a:p>
            <a:r>
              <a:rPr lang="en-US">
                <a:cs typeface="Calibri"/>
              </a:rPr>
              <a:t>- It's extremely easy to hand over to the coop as we now have auto transfer to the coop once all of our assistants are logged out</a:t>
            </a:r>
          </a:p>
          <a:p>
            <a:endParaRPr lang="en-US">
              <a:cs typeface="Calibri"/>
            </a:endParaRPr>
          </a:p>
          <a:p>
            <a:r>
              <a:rPr lang="en-US">
                <a:cs typeface="Calibri"/>
              </a:rPr>
              <a:t>-Keeping track of tickets generated from </a:t>
            </a:r>
            <a:r>
              <a:rPr lang="en-US"/>
              <a:t>coop </a:t>
            </a:r>
            <a:r>
              <a:rPr lang="en-US">
                <a:cs typeface="Calibri"/>
              </a:rPr>
              <a:t>chats is easy; a 'coop' tag is automatically applied so a quick filter search will collate these.  And makes periodic checks for quality straightforward</a:t>
            </a:r>
          </a:p>
          <a:p>
            <a:endParaRPr lang="en-US">
              <a:cs typeface="Calibri"/>
            </a:endParaRPr>
          </a:p>
          <a:p>
            <a:r>
              <a:rPr lang="en-US">
                <a:cs typeface="Calibri"/>
              </a:rPr>
              <a:t>It is part of our plans for the service to try and improve the links to useful pages we provide for coop staff to help them answer our queries – we're looking at improving FAQs particularly around closure periods such as Christmas and during exam periods o help field some of the more common queries for those specific times</a:t>
            </a:r>
          </a:p>
          <a:p>
            <a:endParaRPr lang="en-US">
              <a:cs typeface="Calibri"/>
            </a:endParaRPr>
          </a:p>
          <a:p>
            <a:r>
              <a:rPr lang="en-US">
                <a:cs typeface="Calibri"/>
              </a:rPr>
              <a:t>With this in mind I also am looking at providing feedback on coop chats that need improvement.  This is easily done from the chat transcripts page.  Unfortunately we can't see when feedback has been read however, </a:t>
            </a:r>
            <a:r>
              <a:rPr lang="en-US" err="1">
                <a:cs typeface="Calibri"/>
              </a:rPr>
              <a:t>Springshare</a:t>
            </a:r>
            <a:r>
              <a:rPr lang="en-US">
                <a:cs typeface="Calibri"/>
              </a:rPr>
              <a:t> have informed us  they are p</a:t>
            </a:r>
            <a:r>
              <a:rPr lang="en-US"/>
              <a:t>lanning some improvements to make the feedback more of a 2-way conversation, so that the person receiving the feedback has an opportunity to respond. We've been advised to keep an eye on  </a:t>
            </a:r>
            <a:r>
              <a:rPr lang="en-US">
                <a:hlinkClick r:id="rId3"/>
              </a:rPr>
              <a:t>the blog</a:t>
            </a:r>
            <a:r>
              <a:rPr lang="en-US"/>
              <a:t> and the </a:t>
            </a:r>
            <a:r>
              <a:rPr lang="en-US">
                <a:hlinkClick r:id="rId4"/>
              </a:rPr>
              <a:t>Springshare lounge</a:t>
            </a:r>
            <a:r>
              <a:rPr lang="en-US"/>
              <a:t> .</a:t>
            </a:r>
            <a:endParaRPr lang="en-US">
              <a:cs typeface="Calibri"/>
            </a:endParaRPr>
          </a:p>
        </p:txBody>
      </p:sp>
      <p:sp>
        <p:nvSpPr>
          <p:cNvPr id="4" name="Slide Number Placeholder 3"/>
          <p:cNvSpPr>
            <a:spLocks noGrp="1"/>
          </p:cNvSpPr>
          <p:nvPr>
            <p:ph type="sldNum" sz="quarter" idx="5"/>
          </p:nvPr>
        </p:nvSpPr>
        <p:spPr/>
        <p:txBody>
          <a:bodyPr/>
          <a:lstStyle/>
          <a:p>
            <a:fld id="{21E3D606-85B9-4A71-81AB-D9277A5DE824}" type="slidenum">
              <a:rPr lang="en-GB"/>
              <a:t>6</a:t>
            </a:fld>
            <a:endParaRPr lang="en-GB"/>
          </a:p>
        </p:txBody>
      </p:sp>
    </p:spTree>
    <p:extLst>
      <p:ext uri="{BB962C8B-B14F-4D97-AF65-F5344CB8AC3E}">
        <p14:creationId xmlns:p14="http://schemas.microsoft.com/office/powerpoint/2010/main" val="2334595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Experiencing a pandemic has been challenging– it would be a shame to hasten back to long desired normality without acknowledging some of the fantastic skills developed over this period – most of our assistants, if not all would say they are more confident using chat than pre-pandemic – we need to look to build on this.</a:t>
            </a:r>
          </a:p>
          <a:p>
            <a:endParaRPr lang="en-US">
              <a:cs typeface="Calibri"/>
            </a:endParaRPr>
          </a:p>
          <a:p>
            <a:r>
              <a:rPr lang="en-US" dirty="0">
                <a:cs typeface="Calibri"/>
              </a:rPr>
              <a:t>A few years ago we began celebrating our own staff when they received positive comments and ratings from their chats.  I collect feedback every couple of weeks and email staff to let them know they are doing a great job.</a:t>
            </a:r>
          </a:p>
          <a:p>
            <a:endParaRPr lang="en-US" dirty="0">
              <a:cs typeface="Calibri"/>
            </a:endParaRPr>
          </a:p>
          <a:p>
            <a:r>
              <a:rPr lang="en-US" dirty="0">
                <a:cs typeface="Calibri"/>
              </a:rPr>
              <a:t>We are in the midst of  mapping all of our training for the </a:t>
            </a:r>
            <a:r>
              <a:rPr lang="en-US" dirty="0" err="1">
                <a:cs typeface="Calibri"/>
              </a:rPr>
              <a:t>LibApps</a:t>
            </a:r>
            <a:r>
              <a:rPr lang="en-US" dirty="0">
                <a:cs typeface="Calibri"/>
              </a:rPr>
              <a:t> services and will be updating our training plans and looking at how we can create different routes to materials such as quick how to videos </a:t>
            </a:r>
            <a:r>
              <a:rPr lang="en-US" dirty="0" err="1">
                <a:cs typeface="Calibri"/>
              </a:rPr>
              <a:t>amd</a:t>
            </a:r>
            <a:r>
              <a:rPr lang="en-US" dirty="0">
                <a:cs typeface="Calibri"/>
              </a:rPr>
              <a:t> grab and go self service learning – these will be aimed at people who have been away from work for a while or who want to test their knowledge to try and keep skills sharp.</a:t>
            </a:r>
          </a:p>
          <a:p>
            <a:endParaRPr lang="en-US">
              <a:cs typeface="Calibri"/>
            </a:endParaRPr>
          </a:p>
          <a:p>
            <a:r>
              <a:rPr lang="en-US" dirty="0">
                <a:cs typeface="Calibri"/>
              </a:rPr>
              <a:t>The University has recently held a review into blended working however, as a customer-facing team it's uncertain how much of that could be incorporated into how we work, yet we may want to recreate the </a:t>
            </a:r>
            <a:r>
              <a:rPr lang="en-US" dirty="0" err="1">
                <a:cs typeface="Calibri"/>
              </a:rPr>
              <a:t>onie</a:t>
            </a:r>
            <a:r>
              <a:rPr lang="en-US" dirty="0">
                <a:cs typeface="Calibri"/>
              </a:rPr>
              <a:t> support that has grown when WFH back on-site.</a:t>
            </a:r>
          </a:p>
          <a:p>
            <a:endParaRPr lang="en-US" dirty="0">
              <a:cs typeface="Calibri"/>
            </a:endParaRPr>
          </a:p>
          <a:p>
            <a:r>
              <a:rPr lang="en-US" dirty="0">
                <a:cs typeface="Calibri"/>
              </a:rPr>
              <a:t>I mentioned we are looking into the quality of co-op chats as we want to foster confidence in turning on to co-op when needed and for our patrons to get the same excellent customer service.</a:t>
            </a:r>
          </a:p>
          <a:p>
            <a:endParaRPr lang="en-US" dirty="0">
              <a:cs typeface="Calibri"/>
            </a:endParaRPr>
          </a:p>
          <a:p>
            <a:r>
              <a:rPr lang="en-US" dirty="0">
                <a:cs typeface="Calibri"/>
              </a:rPr>
              <a:t>And finally with our attention fixed on building on the quality of the chat service both in house and with the co-op we really want to embed best practice in how we work to foster the value placed on virtual enquiry services.</a:t>
            </a:r>
          </a:p>
          <a:p>
            <a:endParaRPr lang="en-US">
              <a:cs typeface="Calibri"/>
            </a:endParaRPr>
          </a:p>
        </p:txBody>
      </p:sp>
      <p:sp>
        <p:nvSpPr>
          <p:cNvPr id="4" name="Slide Number Placeholder 3"/>
          <p:cNvSpPr>
            <a:spLocks noGrp="1"/>
          </p:cNvSpPr>
          <p:nvPr>
            <p:ph type="sldNum" sz="quarter" idx="5"/>
          </p:nvPr>
        </p:nvSpPr>
        <p:spPr/>
        <p:txBody>
          <a:bodyPr/>
          <a:lstStyle/>
          <a:p>
            <a:fld id="{21E3D606-85B9-4A71-81AB-D9277A5DE824}" type="slidenum">
              <a:rPr lang="en-GB"/>
              <a:t>7</a:t>
            </a:fld>
            <a:endParaRPr lang="en-GB"/>
          </a:p>
        </p:txBody>
      </p:sp>
    </p:spTree>
    <p:extLst>
      <p:ext uri="{BB962C8B-B14F-4D97-AF65-F5344CB8AC3E}">
        <p14:creationId xmlns:p14="http://schemas.microsoft.com/office/powerpoint/2010/main" val="1798924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847D-1CF6-46BA-B46B-48BED0604A28}"/>
              </a:ext>
            </a:extLst>
          </p:cNvPr>
          <p:cNvSpPr>
            <a:spLocks noGrp="1"/>
          </p:cNvSpPr>
          <p:nvPr>
            <p:ph type="ctrTitle"/>
          </p:nvPr>
        </p:nvSpPr>
        <p:spPr>
          <a:xfrm>
            <a:off x="1524000" y="1122363"/>
            <a:ext cx="9144000" cy="2387600"/>
          </a:xfrm>
        </p:spPr>
        <p:txBody>
          <a:bodyPr anchor="b"/>
          <a:lstStyle>
            <a:lvl1pPr algn="ctr">
              <a:defRPr sz="6000" b="1" cap="all" spc="1500" baseline="0">
                <a:latin typeface="+mj-lt"/>
                <a:ea typeface="Source Sans Pro SemiBold" panose="020B0603030403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7FB4F5A5-C931-4A4C-B6B1-EF4C95965BFF}"/>
              </a:ext>
            </a:extLst>
          </p:cNvPr>
          <p:cNvSpPr>
            <a:spLocks noGrp="1"/>
          </p:cNvSpPr>
          <p:nvPr>
            <p:ph type="subTitle" idx="1"/>
          </p:nvPr>
        </p:nvSpPr>
        <p:spPr>
          <a:xfrm>
            <a:off x="1524000" y="3602038"/>
            <a:ext cx="9144000" cy="1655762"/>
          </a:xfrm>
        </p:spPr>
        <p:txBody>
          <a:bodyPr/>
          <a:lstStyle>
            <a:lvl1pPr marL="0" indent="0" algn="ctr">
              <a:buNone/>
              <a:defRPr sz="2400" cap="all" spc="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grpSp>
        <p:nvGrpSpPr>
          <p:cNvPr id="7" name="Graphic 185">
            <a:extLst>
              <a:ext uri="{FF2B5EF4-FFF2-40B4-BE49-F238E27FC236}">
                <a16:creationId xmlns:a16="http://schemas.microsoft.com/office/drawing/2014/main" id="{8A351602-3772-4279-B0D3-A523F6F6EAB3}"/>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A5AAAA75-5FFB-4C07-AD4A-3146773E6CDD}"/>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1479895E-3847-44BB-8404-28F14219FB7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0E02F68-8149-4236-8D9F-6B550F78B93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56FCAAB-F073-4561-A484-42C7DD10DC26}"/>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CF8DB94-87A3-43E9-9BBB-301CFF0FB05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35DE4AEC-B6E4-439C-B716-EBE3D4D1DC76}"/>
              </a:ext>
            </a:extLst>
          </p:cNvPr>
          <p:cNvSpPr>
            <a:spLocks noGrp="1"/>
          </p:cNvSpPr>
          <p:nvPr>
            <p:ph type="dt" sz="half" idx="10"/>
          </p:nvPr>
        </p:nvSpPr>
        <p:spPr/>
        <p:txBody>
          <a:bodyPr/>
          <a:lstStyle/>
          <a:p>
            <a:fld id="{97BFF81C-1FCB-4DBA-8044-F1A0FCFD45A6}" type="datetime1">
              <a:rPr lang="en-US" smtClean="0"/>
              <a:t>5/19/2021</a:t>
            </a:fld>
            <a:endParaRPr lang="en-US"/>
          </a:p>
        </p:txBody>
      </p:sp>
      <p:sp>
        <p:nvSpPr>
          <p:cNvPr id="5" name="Footer Placeholder 4">
            <a:extLst>
              <a:ext uri="{FF2B5EF4-FFF2-40B4-BE49-F238E27FC236}">
                <a16:creationId xmlns:a16="http://schemas.microsoft.com/office/drawing/2014/main" id="{F478BC18-102E-45BF-8FEA-801E9C59D14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FAA8BF5F-B1F8-461F-9B3D-7D50D02423E7}"/>
              </a:ext>
            </a:extLst>
          </p:cNvPr>
          <p:cNvSpPr>
            <a:spLocks noGrp="1"/>
          </p:cNvSpPr>
          <p:nvPr>
            <p:ph type="sldNum" sz="quarter" idx="12"/>
          </p:nvPr>
        </p:nvSpPr>
        <p:spPr/>
        <p:txBody>
          <a:bodyPr/>
          <a:lstStyle/>
          <a:p>
            <a:fld id="{F3450C42-9A0B-4425-92C2-70FCF7C45734}" type="slidenum">
              <a:rPr lang="en-US" smtClean="0"/>
              <a:t>‹#›</a:t>
            </a:fld>
            <a:endParaRPr lang="en-US"/>
          </a:p>
        </p:txBody>
      </p:sp>
      <p:sp>
        <p:nvSpPr>
          <p:cNvPr id="14" name="Oval 13">
            <a:extLst>
              <a:ext uri="{FF2B5EF4-FFF2-40B4-BE49-F238E27FC236}">
                <a16:creationId xmlns:a16="http://schemas.microsoft.com/office/drawing/2014/main" id="{7D6BF779-0B8C-4CC2-9268-9506AD0C5331}"/>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14143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A871-D377-4EC0-9ACF-86842F01E1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D53202-92A9-45A3-B812-777DB9578B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7" name="Graphic 185">
            <a:extLst>
              <a:ext uri="{FF2B5EF4-FFF2-40B4-BE49-F238E27FC236}">
                <a16:creationId xmlns:a16="http://schemas.microsoft.com/office/drawing/2014/main" id="{7196FB0C-3A9D-4892-90C9-21F3459AAD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16938C96-CF0F-4B69-A695-913F11BFC6F0}"/>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3CA7E6BB-6B60-4BF5-9D3E-A3FE782EF5B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F693EDA-57B3-4AEB-863B-B198C2A5A8E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B3A04A96-045F-4B6E-AEEE-11A2FA01B4F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FB357DC-5AD3-44F4-879B-5AD6B18AC36F}"/>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A2CA47F-83AD-4BE3-AC2F-6C17883F78C7}"/>
              </a:ext>
            </a:extLst>
          </p:cNvPr>
          <p:cNvSpPr>
            <a:spLocks noGrp="1"/>
          </p:cNvSpPr>
          <p:nvPr>
            <p:ph type="dt" sz="half" idx="10"/>
          </p:nvPr>
        </p:nvSpPr>
        <p:spPr/>
        <p:txBody>
          <a:bodyPr/>
          <a:lstStyle/>
          <a:p>
            <a:fld id="{FB9092B3-2D87-4CDF-B84B-C46E5F5D31F7}" type="datetime1">
              <a:rPr lang="en-US" smtClean="0"/>
              <a:t>5/19/2021</a:t>
            </a:fld>
            <a:endParaRPr lang="en-US"/>
          </a:p>
        </p:txBody>
      </p:sp>
      <p:sp>
        <p:nvSpPr>
          <p:cNvPr id="5" name="Footer Placeholder 4">
            <a:extLst>
              <a:ext uri="{FF2B5EF4-FFF2-40B4-BE49-F238E27FC236}">
                <a16:creationId xmlns:a16="http://schemas.microsoft.com/office/drawing/2014/main" id="{21118A72-3200-4597-A9C5-0D9ECFF3E8C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D70055A-71D4-49B4-8A8F-19AFDB84E958}"/>
              </a:ext>
            </a:extLst>
          </p:cNvPr>
          <p:cNvSpPr>
            <a:spLocks noGrp="1"/>
          </p:cNvSpPr>
          <p:nvPr>
            <p:ph type="sldNum" sz="quarter" idx="12"/>
          </p:nvPr>
        </p:nvSpPr>
        <p:spPr/>
        <p:txBody>
          <a:bodyPr/>
          <a:lstStyle/>
          <a:p>
            <a:fld id="{F3450C42-9A0B-4425-92C2-70FCF7C45734}" type="slidenum">
              <a:rPr lang="en-US" smtClean="0"/>
              <a:t>‹#›</a:t>
            </a:fld>
            <a:endParaRPr lang="en-US"/>
          </a:p>
        </p:txBody>
      </p:sp>
      <p:sp>
        <p:nvSpPr>
          <p:cNvPr id="15" name="Oval 14">
            <a:extLst>
              <a:ext uri="{FF2B5EF4-FFF2-40B4-BE49-F238E27FC236}">
                <a16:creationId xmlns:a16="http://schemas.microsoft.com/office/drawing/2014/main" id="{0B0E5D27-C447-432F-982D-B60FDD6F34A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371224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C59DBB-9256-464D-8A6A-8BDA71541D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25E310-E6CB-4838-8E9B-B288DA5527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7" name="Graphic 185">
            <a:extLst>
              <a:ext uri="{FF2B5EF4-FFF2-40B4-BE49-F238E27FC236}">
                <a16:creationId xmlns:a16="http://schemas.microsoft.com/office/drawing/2014/main" id="{BCF412A8-E798-47AD-ABD9-98D76A55D30B}"/>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E70160C5-475D-401A-AEE2-2C04E99A1518}"/>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07CC7CE9-9C7F-49C2-8609-47BF523390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26FD5F1-978C-45AF-9086-D5DBE1F01681}"/>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873AB1C-723A-4FB4-9B23-65BAF507483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1DE5510-5094-4FA4-96E5-AD4841D1C38A}"/>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7CE2202-679F-48B0-B2DD-F6F54711224B}"/>
              </a:ext>
            </a:extLst>
          </p:cNvPr>
          <p:cNvSpPr>
            <a:spLocks noGrp="1"/>
          </p:cNvSpPr>
          <p:nvPr>
            <p:ph type="dt" sz="half" idx="10"/>
          </p:nvPr>
        </p:nvSpPr>
        <p:spPr/>
        <p:txBody>
          <a:bodyPr/>
          <a:lstStyle/>
          <a:p>
            <a:fld id="{3D769E57-47B1-47B0-B526-3153E4B1E729}" type="datetime1">
              <a:rPr lang="en-US" smtClean="0"/>
              <a:t>5/19/2021</a:t>
            </a:fld>
            <a:endParaRPr lang="en-US"/>
          </a:p>
        </p:txBody>
      </p:sp>
      <p:sp>
        <p:nvSpPr>
          <p:cNvPr id="5" name="Footer Placeholder 4">
            <a:extLst>
              <a:ext uri="{FF2B5EF4-FFF2-40B4-BE49-F238E27FC236}">
                <a16:creationId xmlns:a16="http://schemas.microsoft.com/office/drawing/2014/main" id="{D07BC83D-E4C0-49E1-ADA1-1AF403984BDA}"/>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1BF211E-B2EA-4CDC-9E84-B6898394921B}"/>
              </a:ext>
            </a:extLst>
          </p:cNvPr>
          <p:cNvSpPr>
            <a:spLocks noGrp="1"/>
          </p:cNvSpPr>
          <p:nvPr>
            <p:ph type="sldNum" sz="quarter" idx="12"/>
          </p:nvPr>
        </p:nvSpPr>
        <p:spPr/>
        <p:txBody>
          <a:bodyPr/>
          <a:lstStyle/>
          <a:p>
            <a:fld id="{F3450C42-9A0B-4425-92C2-70FCF7C45734}" type="slidenum">
              <a:rPr lang="en-US" smtClean="0"/>
              <a:t>‹#›</a:t>
            </a:fld>
            <a:endParaRPr lang="en-US"/>
          </a:p>
        </p:txBody>
      </p:sp>
      <p:sp>
        <p:nvSpPr>
          <p:cNvPr id="14" name="Oval 13">
            <a:extLst>
              <a:ext uri="{FF2B5EF4-FFF2-40B4-BE49-F238E27FC236}">
                <a16:creationId xmlns:a16="http://schemas.microsoft.com/office/drawing/2014/main" id="{1FE2F5FD-5D31-4C1D-82F8-93624C7B0A3C}"/>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19000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88500-1605-41EA-A15F-9B79DF7E40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B14AC8-25A5-4D7F-BF23-CB20AA2ECF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8" name="Graphic 185">
            <a:extLst>
              <a:ext uri="{FF2B5EF4-FFF2-40B4-BE49-F238E27FC236}">
                <a16:creationId xmlns:a16="http://schemas.microsoft.com/office/drawing/2014/main" id="{8997F1B7-1EE7-4EA5-A5A4-866F9A810C9F}"/>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5E13483-2FB6-4753-8402-06FDC3498E0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88F0DF22-F640-4002-B783-DF1C6A9473F6}"/>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C2787B8-7984-4332-B611-D3D3DE898FE0}"/>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AF3646C-B3D7-4F57-8FD2-CD93CEB39214}"/>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65FA7DA-93A0-43A4-834C-0F1BB9806A8C}"/>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21995D22-0146-4DE2-9E78-4C00333D499A}"/>
              </a:ext>
            </a:extLst>
          </p:cNvPr>
          <p:cNvSpPr>
            <a:spLocks noGrp="1"/>
          </p:cNvSpPr>
          <p:nvPr>
            <p:ph type="dt" sz="half" idx="10"/>
          </p:nvPr>
        </p:nvSpPr>
        <p:spPr/>
        <p:txBody>
          <a:bodyPr/>
          <a:lstStyle/>
          <a:p>
            <a:fld id="{5A87773D-8987-489A-A650-3D6F7D5C7C38}" type="datetime1">
              <a:rPr lang="en-US" smtClean="0"/>
              <a:t>5/19/2021</a:t>
            </a:fld>
            <a:endParaRPr lang="en-US"/>
          </a:p>
        </p:txBody>
      </p:sp>
      <p:sp>
        <p:nvSpPr>
          <p:cNvPr id="5" name="Footer Placeholder 4">
            <a:extLst>
              <a:ext uri="{FF2B5EF4-FFF2-40B4-BE49-F238E27FC236}">
                <a16:creationId xmlns:a16="http://schemas.microsoft.com/office/drawing/2014/main" id="{6459717A-A1FE-485D-AFFF-2C7026C710AA}"/>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76DB88B-64CF-4100-8F07-D191DD7939F9}"/>
              </a:ext>
            </a:extLst>
          </p:cNvPr>
          <p:cNvSpPr>
            <a:spLocks noGrp="1"/>
          </p:cNvSpPr>
          <p:nvPr>
            <p:ph type="sldNum" sz="quarter" idx="12"/>
          </p:nvPr>
        </p:nvSpPr>
        <p:spPr/>
        <p:txBody>
          <a:bodyPr/>
          <a:lstStyle/>
          <a:p>
            <a:fld id="{F3450C42-9A0B-4425-92C2-70FCF7C45734}" type="slidenum">
              <a:rPr lang="en-US" smtClean="0"/>
              <a:t>‹#›</a:t>
            </a:fld>
            <a:endParaRPr lang="en-US"/>
          </a:p>
        </p:txBody>
      </p:sp>
      <p:sp>
        <p:nvSpPr>
          <p:cNvPr id="14" name="Oval 13">
            <a:extLst>
              <a:ext uri="{FF2B5EF4-FFF2-40B4-BE49-F238E27FC236}">
                <a16:creationId xmlns:a16="http://schemas.microsoft.com/office/drawing/2014/main" id="{104332FF-8349-42A5-B5C8-5EE3825CE25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658884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BFE6C-EBF1-47DE-8468-E7125172B7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104992-D139-48DC-BCCE-D71EA23CA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7" name="Graphic 185">
            <a:extLst>
              <a:ext uri="{FF2B5EF4-FFF2-40B4-BE49-F238E27FC236}">
                <a16:creationId xmlns:a16="http://schemas.microsoft.com/office/drawing/2014/main" id="{A8C5E768-0E62-4DE7-A0AF-93121DA843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6402845F-9E8A-41E1-B051-1AAA46C997A2}"/>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AA45C410-5FD0-4339-A3BC-A865DE4190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C7B0B703-8BA8-483C-A433-C44C809687DE}"/>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ECCFA03D-B879-419B-88B9-F4F3645C8AF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6B0260A-6B2D-4F54-8614-60BC3103E166}"/>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751AB8F6-0796-47E9-B1D4-760B7CCFC75D}"/>
              </a:ext>
            </a:extLst>
          </p:cNvPr>
          <p:cNvSpPr>
            <a:spLocks noGrp="1"/>
          </p:cNvSpPr>
          <p:nvPr>
            <p:ph type="dt" sz="half" idx="10"/>
          </p:nvPr>
        </p:nvSpPr>
        <p:spPr/>
        <p:txBody>
          <a:bodyPr/>
          <a:lstStyle/>
          <a:p>
            <a:fld id="{97E150C1-1D78-4D80-810D-E9E86F6E88AB}" type="datetime1">
              <a:rPr lang="en-US" smtClean="0"/>
              <a:t>5/19/2021</a:t>
            </a:fld>
            <a:endParaRPr lang="en-US"/>
          </a:p>
        </p:txBody>
      </p:sp>
      <p:sp>
        <p:nvSpPr>
          <p:cNvPr id="5" name="Footer Placeholder 4">
            <a:extLst>
              <a:ext uri="{FF2B5EF4-FFF2-40B4-BE49-F238E27FC236}">
                <a16:creationId xmlns:a16="http://schemas.microsoft.com/office/drawing/2014/main" id="{37886FC0-7327-44D9-B689-0AE73FD25596}"/>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219D265-BFBA-4C93-9B1A-B9483AE6BF32}"/>
              </a:ext>
            </a:extLst>
          </p:cNvPr>
          <p:cNvSpPr>
            <a:spLocks noGrp="1"/>
          </p:cNvSpPr>
          <p:nvPr>
            <p:ph type="sldNum" sz="quarter" idx="12"/>
          </p:nvPr>
        </p:nvSpPr>
        <p:spPr/>
        <p:txBody>
          <a:bodyPr/>
          <a:lstStyle/>
          <a:p>
            <a:fld id="{F3450C42-9A0B-4425-92C2-70FCF7C45734}" type="slidenum">
              <a:rPr lang="en-US" smtClean="0"/>
              <a:t>‹#›</a:t>
            </a:fld>
            <a:endParaRPr lang="en-US"/>
          </a:p>
        </p:txBody>
      </p:sp>
      <p:sp>
        <p:nvSpPr>
          <p:cNvPr id="14" name="Oval 13">
            <a:extLst>
              <a:ext uri="{FF2B5EF4-FFF2-40B4-BE49-F238E27FC236}">
                <a16:creationId xmlns:a16="http://schemas.microsoft.com/office/drawing/2014/main" id="{464F5FEB-DE92-47DA-8C46-DC088E8960A4}"/>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323638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637BE-B22F-40EE-94F0-04549BC562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A71582-4BAF-4211-AD4A-476ED6EB11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9DCF6B-C800-4345-BAE9-EE9FA65903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8" name="Graphic 185">
            <a:extLst>
              <a:ext uri="{FF2B5EF4-FFF2-40B4-BE49-F238E27FC236}">
                <a16:creationId xmlns:a16="http://schemas.microsoft.com/office/drawing/2014/main" id="{E6190A1E-5381-43C4-B058-7758339984D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F7E35469-0BEA-4E5E-955F-1AA300A62DE5}"/>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8F650BE-565E-4A52-8143-7A87700FC5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286A3F89-AA2A-44E5-915E-C47A069EB68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C57F514-AB27-4489-8D3C-01DD1025DDAD}"/>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0141169F-1C39-4D04-AF32-D0D14D004B05}"/>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93087465-759F-4895-8FC6-DD464FB918CA}"/>
              </a:ext>
            </a:extLst>
          </p:cNvPr>
          <p:cNvSpPr>
            <a:spLocks noGrp="1"/>
          </p:cNvSpPr>
          <p:nvPr>
            <p:ph type="dt" sz="half" idx="10"/>
          </p:nvPr>
        </p:nvSpPr>
        <p:spPr/>
        <p:txBody>
          <a:bodyPr/>
          <a:lstStyle/>
          <a:p>
            <a:fld id="{29E9CBD8-1588-4B6B-B74D-87480DDE94C0}" type="datetime1">
              <a:rPr lang="en-US" smtClean="0"/>
              <a:t>5/19/2021</a:t>
            </a:fld>
            <a:endParaRPr lang="en-US"/>
          </a:p>
        </p:txBody>
      </p:sp>
      <p:sp>
        <p:nvSpPr>
          <p:cNvPr id="6" name="Footer Placeholder 5">
            <a:extLst>
              <a:ext uri="{FF2B5EF4-FFF2-40B4-BE49-F238E27FC236}">
                <a16:creationId xmlns:a16="http://schemas.microsoft.com/office/drawing/2014/main" id="{92F1AA18-D8A5-44D9-881C-522258ED54D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1C1BA574-A76A-4F4C-8CBD-768278B66E72}"/>
              </a:ext>
            </a:extLst>
          </p:cNvPr>
          <p:cNvSpPr>
            <a:spLocks noGrp="1"/>
          </p:cNvSpPr>
          <p:nvPr>
            <p:ph type="sldNum" sz="quarter" idx="12"/>
          </p:nvPr>
        </p:nvSpPr>
        <p:spPr/>
        <p:txBody>
          <a:bodyPr/>
          <a:lstStyle/>
          <a:p>
            <a:fld id="{F3450C42-9A0B-4425-92C2-70FCF7C45734}" type="slidenum">
              <a:rPr lang="en-US" smtClean="0"/>
              <a:t>‹#›</a:t>
            </a:fld>
            <a:endParaRPr lang="en-US"/>
          </a:p>
        </p:txBody>
      </p:sp>
      <p:sp>
        <p:nvSpPr>
          <p:cNvPr id="15" name="Oval 14">
            <a:extLst>
              <a:ext uri="{FF2B5EF4-FFF2-40B4-BE49-F238E27FC236}">
                <a16:creationId xmlns:a16="http://schemas.microsoft.com/office/drawing/2014/main" id="{2793E083-ADC4-4391-83DD-781529A6611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0089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1B666-D6BE-4FA8-9CF1-F15FD58B0C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CE4B4A-DE64-4563-83CD-C40B1D681D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DA0314-0202-4E6D-8352-C28376A9C0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B56083-87B4-4603-B6FF-A9EB68E3E6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3708CF-F028-4917-A9CB-59BF5248A2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aphic 185">
            <a:extLst>
              <a:ext uri="{FF2B5EF4-FFF2-40B4-BE49-F238E27FC236}">
                <a16:creationId xmlns:a16="http://schemas.microsoft.com/office/drawing/2014/main" id="{81B934BF-E239-47E1-93E9-EA3182162D21}"/>
              </a:ext>
            </a:extLst>
          </p:cNvPr>
          <p:cNvGrpSpPr/>
          <p:nvPr/>
        </p:nvGrpSpPr>
        <p:grpSpPr>
          <a:xfrm>
            <a:off x="10999563" y="5987064"/>
            <a:ext cx="1054467" cy="469689"/>
            <a:chOff x="9841624" y="4115729"/>
            <a:chExt cx="602170" cy="268223"/>
          </a:xfrm>
          <a:solidFill>
            <a:schemeClr val="tx1"/>
          </a:solidFill>
        </p:grpSpPr>
        <p:sp>
          <p:nvSpPr>
            <p:cNvPr id="11" name="Freeform: Shape 10">
              <a:extLst>
                <a:ext uri="{FF2B5EF4-FFF2-40B4-BE49-F238E27FC236}">
                  <a16:creationId xmlns:a16="http://schemas.microsoft.com/office/drawing/2014/main" id="{C3BBF177-5044-426A-93ED-64BDC84BF184}"/>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4270648-77F5-4D28-B691-DA57AA28FD73}"/>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6086B770-2F70-4B7B-9525-286BBD63AD7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57DDC14D-7AE3-41CD-ADFC-A3601D4F9DF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42181834-8401-4B66-85EE-1CBF57807DA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7" name="Date Placeholder 6">
            <a:extLst>
              <a:ext uri="{FF2B5EF4-FFF2-40B4-BE49-F238E27FC236}">
                <a16:creationId xmlns:a16="http://schemas.microsoft.com/office/drawing/2014/main" id="{A433C091-3B62-4087-9A97-63BBE28CFF17}"/>
              </a:ext>
            </a:extLst>
          </p:cNvPr>
          <p:cNvSpPr>
            <a:spLocks noGrp="1"/>
          </p:cNvSpPr>
          <p:nvPr>
            <p:ph type="dt" sz="half" idx="10"/>
          </p:nvPr>
        </p:nvSpPr>
        <p:spPr/>
        <p:txBody>
          <a:bodyPr/>
          <a:lstStyle/>
          <a:p>
            <a:fld id="{AD794440-721C-4D75-BD4F-4CFB3D51CDCA}" type="datetime1">
              <a:rPr lang="en-US" smtClean="0"/>
              <a:t>5/19/2021</a:t>
            </a:fld>
            <a:endParaRPr lang="en-US"/>
          </a:p>
        </p:txBody>
      </p:sp>
      <p:sp>
        <p:nvSpPr>
          <p:cNvPr id="8" name="Footer Placeholder 7">
            <a:extLst>
              <a:ext uri="{FF2B5EF4-FFF2-40B4-BE49-F238E27FC236}">
                <a16:creationId xmlns:a16="http://schemas.microsoft.com/office/drawing/2014/main" id="{870710C3-2723-4847-BCAF-96D9FAE50555}"/>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96618B2C-95AC-4438-97FD-07ACF297B8FE}"/>
              </a:ext>
            </a:extLst>
          </p:cNvPr>
          <p:cNvSpPr>
            <a:spLocks noGrp="1"/>
          </p:cNvSpPr>
          <p:nvPr>
            <p:ph type="sldNum" sz="quarter" idx="12"/>
          </p:nvPr>
        </p:nvSpPr>
        <p:spPr/>
        <p:txBody>
          <a:bodyPr/>
          <a:lstStyle/>
          <a:p>
            <a:fld id="{F3450C42-9A0B-4425-92C2-70FCF7C45734}" type="slidenum">
              <a:rPr lang="en-US" smtClean="0"/>
              <a:t>‹#›</a:t>
            </a:fld>
            <a:endParaRPr lang="en-US"/>
          </a:p>
        </p:txBody>
      </p:sp>
      <p:sp>
        <p:nvSpPr>
          <p:cNvPr id="17" name="Oval 16">
            <a:extLst>
              <a:ext uri="{FF2B5EF4-FFF2-40B4-BE49-F238E27FC236}">
                <a16:creationId xmlns:a16="http://schemas.microsoft.com/office/drawing/2014/main" id="{D6B0F5A7-6E8A-4BCD-8F1F-233ECD21B26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37671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9CF7F-748D-4598-983E-96A2BE26930A}"/>
              </a:ext>
            </a:extLst>
          </p:cNvPr>
          <p:cNvSpPr>
            <a:spLocks noGrp="1"/>
          </p:cNvSpPr>
          <p:nvPr>
            <p:ph type="title"/>
          </p:nvPr>
        </p:nvSpPr>
        <p:spPr/>
        <p:txBody>
          <a:bodyPr/>
          <a:lstStyle/>
          <a:p>
            <a:r>
              <a:rPr lang="en-US"/>
              <a:t>Click to edit Master title style</a:t>
            </a:r>
          </a:p>
        </p:txBody>
      </p:sp>
      <p:grpSp>
        <p:nvGrpSpPr>
          <p:cNvPr id="6" name="Graphic 185">
            <a:extLst>
              <a:ext uri="{FF2B5EF4-FFF2-40B4-BE49-F238E27FC236}">
                <a16:creationId xmlns:a16="http://schemas.microsoft.com/office/drawing/2014/main" id="{DFD4D3BE-80D4-4E69-9C76-F0D8517DF690}"/>
              </a:ext>
            </a:extLst>
          </p:cNvPr>
          <p:cNvGrpSpPr/>
          <p:nvPr/>
        </p:nvGrpSpPr>
        <p:grpSpPr>
          <a:xfrm>
            <a:off x="10999563" y="5987064"/>
            <a:ext cx="1054467" cy="469689"/>
            <a:chOff x="9841624" y="4115729"/>
            <a:chExt cx="602170" cy="268223"/>
          </a:xfrm>
          <a:solidFill>
            <a:schemeClr val="tx1"/>
          </a:solidFill>
        </p:grpSpPr>
        <p:sp>
          <p:nvSpPr>
            <p:cNvPr id="7" name="Freeform: Shape 6">
              <a:extLst>
                <a:ext uri="{FF2B5EF4-FFF2-40B4-BE49-F238E27FC236}">
                  <a16:creationId xmlns:a16="http://schemas.microsoft.com/office/drawing/2014/main" id="{A0B6E97F-00E1-4372-8978-8BCBDC9026E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CC7651B7-7A30-4AFA-A4D7-0B0C5D2DDA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FD2FC5CA-556B-4409-B084-34753A1F04E6}"/>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E63FB41-EE1F-4889-9096-3A38936330D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0DD19F3B-7B3E-4861-8FDA-D0116C96C16E}"/>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 name="Date Placeholder 2">
            <a:extLst>
              <a:ext uri="{FF2B5EF4-FFF2-40B4-BE49-F238E27FC236}">
                <a16:creationId xmlns:a16="http://schemas.microsoft.com/office/drawing/2014/main" id="{410A2C46-C908-4010-AAE2-9FA41B145C4D}"/>
              </a:ext>
            </a:extLst>
          </p:cNvPr>
          <p:cNvSpPr>
            <a:spLocks noGrp="1"/>
          </p:cNvSpPr>
          <p:nvPr>
            <p:ph type="dt" sz="half" idx="10"/>
          </p:nvPr>
        </p:nvSpPr>
        <p:spPr/>
        <p:txBody>
          <a:bodyPr/>
          <a:lstStyle/>
          <a:p>
            <a:fld id="{B2701A64-483B-4532-94FB-D8F90CB6DEE0}" type="datetime1">
              <a:rPr lang="en-US" smtClean="0"/>
              <a:t>5/19/2021</a:t>
            </a:fld>
            <a:endParaRPr lang="en-US"/>
          </a:p>
        </p:txBody>
      </p:sp>
      <p:sp>
        <p:nvSpPr>
          <p:cNvPr id="4" name="Footer Placeholder 3">
            <a:extLst>
              <a:ext uri="{FF2B5EF4-FFF2-40B4-BE49-F238E27FC236}">
                <a16:creationId xmlns:a16="http://schemas.microsoft.com/office/drawing/2014/main" id="{C7CF5279-7D37-4D98-9A70-987C84F62C2B}"/>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2896FAD0-59EF-49AA-BBC6-A0EC184DD2C9}"/>
              </a:ext>
            </a:extLst>
          </p:cNvPr>
          <p:cNvSpPr>
            <a:spLocks noGrp="1"/>
          </p:cNvSpPr>
          <p:nvPr>
            <p:ph type="sldNum" sz="quarter" idx="12"/>
          </p:nvPr>
        </p:nvSpPr>
        <p:spPr/>
        <p:txBody>
          <a:bodyPr/>
          <a:lstStyle/>
          <a:p>
            <a:fld id="{F3450C42-9A0B-4425-92C2-70FCF7C45734}" type="slidenum">
              <a:rPr lang="en-US" smtClean="0"/>
              <a:t>‹#›</a:t>
            </a:fld>
            <a:endParaRPr lang="en-US"/>
          </a:p>
        </p:txBody>
      </p:sp>
      <p:sp>
        <p:nvSpPr>
          <p:cNvPr id="13" name="Oval 12">
            <a:extLst>
              <a:ext uri="{FF2B5EF4-FFF2-40B4-BE49-F238E27FC236}">
                <a16:creationId xmlns:a16="http://schemas.microsoft.com/office/drawing/2014/main" id="{876EB399-18D2-46D5-8757-35FCFF8EA80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952466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aphic 185">
            <a:extLst>
              <a:ext uri="{FF2B5EF4-FFF2-40B4-BE49-F238E27FC236}">
                <a16:creationId xmlns:a16="http://schemas.microsoft.com/office/drawing/2014/main" id="{773CCE17-EE0F-40E0-B7AE-CF7677B64709}"/>
              </a:ext>
            </a:extLst>
          </p:cNvPr>
          <p:cNvGrpSpPr/>
          <p:nvPr/>
        </p:nvGrpSpPr>
        <p:grpSpPr>
          <a:xfrm>
            <a:off x="10999563" y="5987064"/>
            <a:ext cx="1054467" cy="469689"/>
            <a:chOff x="9841624" y="4115729"/>
            <a:chExt cx="602170" cy="268223"/>
          </a:xfrm>
          <a:solidFill>
            <a:schemeClr val="tx1"/>
          </a:solidFill>
        </p:grpSpPr>
        <p:sp>
          <p:nvSpPr>
            <p:cNvPr id="6" name="Freeform: Shape 5">
              <a:extLst>
                <a:ext uri="{FF2B5EF4-FFF2-40B4-BE49-F238E27FC236}">
                  <a16:creationId xmlns:a16="http://schemas.microsoft.com/office/drawing/2014/main" id="{B0AC6C4E-6EA5-454A-AB84-8B94D8B585EC}"/>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B4329338-925B-4677-BA6E-4357D37DB54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334C0A08-043F-4818-BA1D-BCC9F811A87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DCB185DD-ED0D-4633-8098-95C4A6F177C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2AD50526-B611-40B6-BB45-AE82F0EF5992}"/>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2" name="Date Placeholder 1">
            <a:extLst>
              <a:ext uri="{FF2B5EF4-FFF2-40B4-BE49-F238E27FC236}">
                <a16:creationId xmlns:a16="http://schemas.microsoft.com/office/drawing/2014/main" id="{0708C302-4224-4668-8CAC-3267172A0C93}"/>
              </a:ext>
            </a:extLst>
          </p:cNvPr>
          <p:cNvSpPr>
            <a:spLocks noGrp="1"/>
          </p:cNvSpPr>
          <p:nvPr>
            <p:ph type="dt" sz="half" idx="10"/>
          </p:nvPr>
        </p:nvSpPr>
        <p:spPr/>
        <p:txBody>
          <a:bodyPr/>
          <a:lstStyle/>
          <a:p>
            <a:fld id="{6F18FB39-20FB-4E2E-B861-45B709B9C3C5}" type="datetime1">
              <a:rPr lang="en-US" smtClean="0"/>
              <a:t>5/19/2021</a:t>
            </a:fld>
            <a:endParaRPr lang="en-US"/>
          </a:p>
        </p:txBody>
      </p:sp>
      <p:sp>
        <p:nvSpPr>
          <p:cNvPr id="3" name="Footer Placeholder 2">
            <a:extLst>
              <a:ext uri="{FF2B5EF4-FFF2-40B4-BE49-F238E27FC236}">
                <a16:creationId xmlns:a16="http://schemas.microsoft.com/office/drawing/2014/main" id="{F0C8FC22-AEB6-4BAF-BF93-41A2C757CCC7}"/>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252CA88A-5462-4F17-AFA0-52721ADDBB8F}"/>
              </a:ext>
            </a:extLst>
          </p:cNvPr>
          <p:cNvSpPr>
            <a:spLocks noGrp="1"/>
          </p:cNvSpPr>
          <p:nvPr>
            <p:ph type="sldNum" sz="quarter" idx="12"/>
          </p:nvPr>
        </p:nvSpPr>
        <p:spPr/>
        <p:txBody>
          <a:bodyPr/>
          <a:lstStyle/>
          <a:p>
            <a:fld id="{F3450C42-9A0B-4425-92C2-70FCF7C45734}" type="slidenum">
              <a:rPr lang="en-US" smtClean="0"/>
              <a:t>‹#›</a:t>
            </a:fld>
            <a:endParaRPr lang="en-US"/>
          </a:p>
        </p:txBody>
      </p:sp>
      <p:sp>
        <p:nvSpPr>
          <p:cNvPr id="12" name="Oval 11">
            <a:extLst>
              <a:ext uri="{FF2B5EF4-FFF2-40B4-BE49-F238E27FC236}">
                <a16:creationId xmlns:a16="http://schemas.microsoft.com/office/drawing/2014/main" id="{70CCC791-94D7-4BB8-9EDF-423CEA1F6215}"/>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672867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6AC37-C5B5-462A-BE4A-E55CEBF2A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4B007F-32A8-4688-BBEF-4FCB99DF5E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F2E2EB-BF8A-44A4-8AE0-BD6C31B1D9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 name="Graphic 185">
            <a:extLst>
              <a:ext uri="{FF2B5EF4-FFF2-40B4-BE49-F238E27FC236}">
                <a16:creationId xmlns:a16="http://schemas.microsoft.com/office/drawing/2014/main" id="{FC9E188F-54C8-4547-9F8C-525712AD7DB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99C4538-3939-47A9-A590-09FF21960653}"/>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541CA75-5D05-4996-A26D-CE0C909CD5F7}"/>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86305856-26BC-4BCC-BEF3-5E9CED94177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C69651C-AC37-4CD2-8367-19297D7E2389}"/>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3E9031B-BA8D-4D9D-9BB3-A16F7A80F85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269840A2-CF60-4C47-B955-E65BC451FE73}"/>
              </a:ext>
            </a:extLst>
          </p:cNvPr>
          <p:cNvSpPr>
            <a:spLocks noGrp="1"/>
          </p:cNvSpPr>
          <p:nvPr>
            <p:ph type="dt" sz="half" idx="10"/>
          </p:nvPr>
        </p:nvSpPr>
        <p:spPr/>
        <p:txBody>
          <a:bodyPr/>
          <a:lstStyle/>
          <a:p>
            <a:fld id="{AC48AC19-8BD6-476C-9770-8884373BCF00}" type="datetime1">
              <a:rPr lang="en-US" smtClean="0"/>
              <a:t>5/19/2021</a:t>
            </a:fld>
            <a:endParaRPr lang="en-US"/>
          </a:p>
        </p:txBody>
      </p:sp>
      <p:sp>
        <p:nvSpPr>
          <p:cNvPr id="6" name="Footer Placeholder 5">
            <a:extLst>
              <a:ext uri="{FF2B5EF4-FFF2-40B4-BE49-F238E27FC236}">
                <a16:creationId xmlns:a16="http://schemas.microsoft.com/office/drawing/2014/main" id="{3179DC6E-CC55-47AB-A405-5FB7EE2D191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6D5D5E7D-EBA7-4DB0-8C78-7EB8A85FA4FF}"/>
              </a:ext>
            </a:extLst>
          </p:cNvPr>
          <p:cNvSpPr>
            <a:spLocks noGrp="1"/>
          </p:cNvSpPr>
          <p:nvPr>
            <p:ph type="sldNum" sz="quarter" idx="12"/>
          </p:nvPr>
        </p:nvSpPr>
        <p:spPr/>
        <p:txBody>
          <a:bodyPr/>
          <a:lstStyle/>
          <a:p>
            <a:fld id="{F3450C42-9A0B-4425-92C2-70FCF7C45734}" type="slidenum">
              <a:rPr lang="en-US" smtClean="0"/>
              <a:t>‹#›</a:t>
            </a:fld>
            <a:endParaRPr lang="en-US"/>
          </a:p>
        </p:txBody>
      </p:sp>
      <p:sp>
        <p:nvSpPr>
          <p:cNvPr id="15" name="Oval 14">
            <a:extLst>
              <a:ext uri="{FF2B5EF4-FFF2-40B4-BE49-F238E27FC236}">
                <a16:creationId xmlns:a16="http://schemas.microsoft.com/office/drawing/2014/main" id="{C5B051DE-636E-4B3C-9886-2055CE23E49A}"/>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252236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1D355-3146-41D1-B7DC-20B8ACE390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D4AAFB-E8F8-4FD1-8C6A-ED2C3FAD50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E051AF1-B16F-43B9-95CC-C17B570DEC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 name="Graphic 185">
            <a:extLst>
              <a:ext uri="{FF2B5EF4-FFF2-40B4-BE49-F238E27FC236}">
                <a16:creationId xmlns:a16="http://schemas.microsoft.com/office/drawing/2014/main" id="{C8B77273-9FF7-4B93-8385-AD09A5F86AE5}"/>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3117A673-3729-4EAD-9E8C-52BEBF74B857}"/>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EE8DB752-94CD-4A94-BDE3-DD285EB89F3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2F8DDFC-E5CA-4F36-B2BE-BCE49D4F6C9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0BB589AE-2F9C-4C83-8DC7-1205CB03752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7AC9A2DE-3C9E-4CD0-8C7A-CC5F9F9942E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D68C8714-2467-4715-934E-6787C84F7929}"/>
              </a:ext>
            </a:extLst>
          </p:cNvPr>
          <p:cNvSpPr>
            <a:spLocks noGrp="1"/>
          </p:cNvSpPr>
          <p:nvPr>
            <p:ph type="dt" sz="half" idx="10"/>
          </p:nvPr>
        </p:nvSpPr>
        <p:spPr/>
        <p:txBody>
          <a:bodyPr/>
          <a:lstStyle/>
          <a:p>
            <a:fld id="{F3F68C53-8AD1-4F09-9486-FB3406B99CFA}" type="datetime1">
              <a:rPr lang="en-US" smtClean="0"/>
              <a:t>5/19/2021</a:t>
            </a:fld>
            <a:endParaRPr lang="en-US"/>
          </a:p>
        </p:txBody>
      </p:sp>
      <p:sp>
        <p:nvSpPr>
          <p:cNvPr id="6" name="Footer Placeholder 5">
            <a:extLst>
              <a:ext uri="{FF2B5EF4-FFF2-40B4-BE49-F238E27FC236}">
                <a16:creationId xmlns:a16="http://schemas.microsoft.com/office/drawing/2014/main" id="{A46F13D6-03EC-4D31-8BB1-9FFDE3633C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C65D4DD-A2A4-4DF6-9527-E5F12FEB936C}"/>
              </a:ext>
            </a:extLst>
          </p:cNvPr>
          <p:cNvSpPr>
            <a:spLocks noGrp="1"/>
          </p:cNvSpPr>
          <p:nvPr>
            <p:ph type="sldNum" sz="quarter" idx="12"/>
          </p:nvPr>
        </p:nvSpPr>
        <p:spPr/>
        <p:txBody>
          <a:bodyPr/>
          <a:lstStyle/>
          <a:p>
            <a:fld id="{F3450C42-9A0B-4425-92C2-70FCF7C45734}" type="slidenum">
              <a:rPr lang="en-US" smtClean="0"/>
              <a:t>‹#›</a:t>
            </a:fld>
            <a:endParaRPr lang="en-US"/>
          </a:p>
        </p:txBody>
      </p:sp>
      <p:sp>
        <p:nvSpPr>
          <p:cNvPr id="15" name="Oval 14">
            <a:extLst>
              <a:ext uri="{FF2B5EF4-FFF2-40B4-BE49-F238E27FC236}">
                <a16:creationId xmlns:a16="http://schemas.microsoft.com/office/drawing/2014/main" id="{FD202F3A-9FDE-4E11-B865-FBAEC415F88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270968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33F5C3-CD4B-4472-B59A-49D460CB1C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72236B-AB2C-4D6F-AE15-700992DA91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90F509-07BE-4446-8772-F44E09936B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cap="all" spc="100" baseline="0">
                <a:solidFill>
                  <a:schemeClr val="tx1">
                    <a:tint val="75000"/>
                  </a:schemeClr>
                </a:solidFill>
                <a:latin typeface="+mn-lt"/>
                <a:ea typeface="Source Sans Pro SemiBold" panose="020B0603030403020204" pitchFamily="34" charset="0"/>
              </a:defRPr>
            </a:lvl1pPr>
          </a:lstStyle>
          <a:p>
            <a:fld id="{BA543EDD-D0D2-447F-B24F-3717AF4B109D}" type="datetime1">
              <a:rPr lang="en-US" smtClean="0"/>
              <a:pPr/>
              <a:t>5/19/2021</a:t>
            </a:fld>
            <a:endParaRPr lang="en-US"/>
          </a:p>
        </p:txBody>
      </p:sp>
      <p:sp>
        <p:nvSpPr>
          <p:cNvPr id="5" name="Footer Placeholder 4">
            <a:extLst>
              <a:ext uri="{FF2B5EF4-FFF2-40B4-BE49-F238E27FC236}">
                <a16:creationId xmlns:a16="http://schemas.microsoft.com/office/drawing/2014/main" id="{501B927E-3833-4F85-99B5-56B5F1E540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cap="all" spc="100" baseline="0">
                <a:solidFill>
                  <a:schemeClr val="tx1">
                    <a:tint val="75000"/>
                  </a:schemeClr>
                </a:solidFill>
                <a:latin typeface="+mn-lt"/>
                <a:ea typeface="Source Sans Pro SemiBold" panose="020B0603030403020204" pitchFamily="34" charset="0"/>
              </a:defRPr>
            </a:lvl1pPr>
          </a:lstStyle>
          <a:p>
            <a:r>
              <a:rPr lang="en-US"/>
              <a:t>Sample Footer Text</a:t>
            </a:r>
          </a:p>
        </p:txBody>
      </p:sp>
      <p:sp>
        <p:nvSpPr>
          <p:cNvPr id="6" name="Slide Number Placeholder 5">
            <a:extLst>
              <a:ext uri="{FF2B5EF4-FFF2-40B4-BE49-F238E27FC236}">
                <a16:creationId xmlns:a16="http://schemas.microsoft.com/office/drawing/2014/main" id="{E628CB64-4E98-43DE-B543-7BE5B329DB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cap="all" spc="100" baseline="0">
                <a:solidFill>
                  <a:schemeClr val="tx1">
                    <a:tint val="75000"/>
                  </a:schemeClr>
                </a:solidFill>
                <a:latin typeface="+mn-lt"/>
                <a:ea typeface="Source Sans Pro SemiBold" panose="020B0603030403020204" pitchFamily="34" charset="0"/>
              </a:defRPr>
            </a:lvl1pPr>
          </a:lstStyle>
          <a:p>
            <a:fld id="{F3450C42-9A0B-4425-92C2-70FCF7C45734}" type="slidenum">
              <a:rPr lang="en-US" smtClean="0"/>
              <a:pPr/>
              <a:t>‹#›</a:t>
            </a:fld>
            <a:endParaRPr lang="en-US"/>
          </a:p>
        </p:txBody>
      </p:sp>
    </p:spTree>
    <p:extLst>
      <p:ext uri="{BB962C8B-B14F-4D97-AF65-F5344CB8AC3E}">
        <p14:creationId xmlns:p14="http://schemas.microsoft.com/office/powerpoint/2010/main" val="2871192632"/>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51F77B6A-7F53-4B28-B73D-C8CC899AB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726578" y="685680"/>
            <a:ext cx="4203323" cy="3596201"/>
          </a:xfrm>
        </p:spPr>
        <p:txBody>
          <a:bodyPr>
            <a:normAutofit/>
          </a:bodyPr>
          <a:lstStyle/>
          <a:p>
            <a:pPr algn="r"/>
            <a:r>
              <a:rPr lang="en-GB" sz="2400"/>
              <a:t>Newcastle University</a:t>
            </a:r>
          </a:p>
        </p:txBody>
      </p:sp>
      <p:sp>
        <p:nvSpPr>
          <p:cNvPr id="3" name="Subtitle 2"/>
          <p:cNvSpPr>
            <a:spLocks noGrp="1"/>
          </p:cNvSpPr>
          <p:nvPr>
            <p:ph type="subTitle" idx="1"/>
          </p:nvPr>
        </p:nvSpPr>
        <p:spPr>
          <a:xfrm>
            <a:off x="6726578" y="4373955"/>
            <a:ext cx="4203323" cy="1143291"/>
          </a:xfrm>
        </p:spPr>
        <p:txBody>
          <a:bodyPr vert="horz" lIns="91440" tIns="45720" rIns="91440" bIns="45720" rtlCol="0">
            <a:normAutofit/>
          </a:bodyPr>
          <a:lstStyle/>
          <a:p>
            <a:pPr algn="r"/>
            <a:r>
              <a:rPr lang="en-GB" b="1"/>
              <a:t>Chat experiences 2020-21</a:t>
            </a:r>
          </a:p>
        </p:txBody>
      </p:sp>
      <p:grpSp>
        <p:nvGrpSpPr>
          <p:cNvPr id="27" name="Group 26">
            <a:extLst>
              <a:ext uri="{FF2B5EF4-FFF2-40B4-BE49-F238E27FC236}">
                <a16:creationId xmlns:a16="http://schemas.microsoft.com/office/drawing/2014/main" id="{2515629F-0D83-4A44-A125-CD50FC660A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013" y="1361348"/>
            <a:ext cx="4833902" cy="4258176"/>
            <a:chOff x="1674895" y="1345036"/>
            <a:chExt cx="5428610" cy="4210939"/>
          </a:xfrm>
        </p:grpSpPr>
        <p:sp>
          <p:nvSpPr>
            <p:cNvPr id="28" name="Rectangle 27">
              <a:extLst>
                <a:ext uri="{FF2B5EF4-FFF2-40B4-BE49-F238E27FC236}">
                  <a16:creationId xmlns:a16="http://schemas.microsoft.com/office/drawing/2014/main" id="{81A5080B-EAC4-4530-815C-DE8DACA09D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4667345-04B5-4757-9CE0-969DC1DE5E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Shape 30">
            <a:extLst>
              <a:ext uri="{FF2B5EF4-FFF2-40B4-BE49-F238E27FC236}">
                <a16:creationId xmlns:a16="http://schemas.microsoft.com/office/drawing/2014/main" id="{F6E412EF-CF39-4C25-85B0-DB30B1B0A8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8003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33" name="Freeform: Shape 32">
            <a:extLst>
              <a:ext uri="{FF2B5EF4-FFF2-40B4-BE49-F238E27FC236}">
                <a16:creationId xmlns:a16="http://schemas.microsoft.com/office/drawing/2014/main" id="{E8DA6235-17F2-4C9E-88C6-C5D38D8D3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76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useBgFill="1">
        <p:nvSpPr>
          <p:cNvPr id="35" name="Rectangle 34">
            <a:extLst>
              <a:ext uri="{FF2B5EF4-FFF2-40B4-BE49-F238E27FC236}">
                <a16:creationId xmlns:a16="http://schemas.microsoft.com/office/drawing/2014/main" id="{B55DEF71-1741-4489-8E77-46FC5BAA6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9494" y="1220741"/>
            <a:ext cx="4833901" cy="4258176"/>
          </a:xfrm>
          <a:prstGeom prst="rect">
            <a:avLst/>
          </a:prstGeom>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82347B6D-A7CC-48EB-861F-917D0D61E3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9494" y="1220741"/>
            <a:ext cx="4833901" cy="4258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A7A0A46D-CC9B-4E32-870A-7BC2DF9401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7284" y="4357092"/>
            <a:ext cx="319941" cy="31994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1" name="Oval 40">
            <a:extLst>
              <a:ext uri="{FF2B5EF4-FFF2-40B4-BE49-F238E27FC236}">
                <a16:creationId xmlns:a16="http://schemas.microsoft.com/office/drawing/2014/main" id="{9178722E-1BD0-427E-BAAE-4F206DAB5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7284" y="4357092"/>
            <a:ext cx="319941" cy="319941"/>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12" name="Picture 3" descr="Overlapping blue and white rays">
            <a:extLst>
              <a:ext uri="{FF2B5EF4-FFF2-40B4-BE49-F238E27FC236}">
                <a16:creationId xmlns:a16="http://schemas.microsoft.com/office/drawing/2014/main" id="{471DA780-4CDC-4C07-ABB8-62068884E6F2}"/>
              </a:ext>
            </a:extLst>
          </p:cNvPr>
          <p:cNvPicPr>
            <a:picLocks noChangeAspect="1"/>
          </p:cNvPicPr>
          <p:nvPr/>
        </p:nvPicPr>
        <p:blipFill rotWithShape="1">
          <a:blip r:embed="rId2"/>
          <a:srcRect r="28116" b="-1"/>
          <a:stretch/>
        </p:blipFill>
        <p:spPr>
          <a:xfrm>
            <a:off x="1916861" y="1509721"/>
            <a:ext cx="3739166" cy="3680216"/>
          </a:xfrm>
          <a:prstGeom prst="rect">
            <a:avLst/>
          </a:prstGeom>
          <a:ln w="28575">
            <a:noFill/>
          </a:ln>
        </p:spPr>
      </p:pic>
      <p:grpSp>
        <p:nvGrpSpPr>
          <p:cNvPr id="43" name="Group 42">
            <a:extLst>
              <a:ext uri="{FF2B5EF4-FFF2-40B4-BE49-F238E27FC236}">
                <a16:creationId xmlns:a16="http://schemas.microsoft.com/office/drawing/2014/main" id="{7D8E00FA-5561-4253-B903-92B49719E7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11971" y="858936"/>
            <a:ext cx="693403" cy="693403"/>
            <a:chOff x="5211971" y="858936"/>
            <a:chExt cx="693403" cy="693403"/>
          </a:xfrm>
        </p:grpSpPr>
        <p:sp>
          <p:nvSpPr>
            <p:cNvPr id="44" name="Graphic 212">
              <a:extLst>
                <a:ext uri="{FF2B5EF4-FFF2-40B4-BE49-F238E27FC236}">
                  <a16:creationId xmlns:a16="http://schemas.microsoft.com/office/drawing/2014/main" id="{A753B935-E3DD-466D-BFAC-68E0BE02D0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211971" y="858936"/>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5" name="Graphic 212">
              <a:extLst>
                <a:ext uri="{FF2B5EF4-FFF2-40B4-BE49-F238E27FC236}">
                  <a16:creationId xmlns:a16="http://schemas.microsoft.com/office/drawing/2014/main" id="{FB034F26-4148-4B59-B493-14D7A9A8BA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211971" y="858936"/>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grpSp>
        <p:nvGrpSpPr>
          <p:cNvPr id="47" name="Graphic 185">
            <a:extLst>
              <a:ext uri="{FF2B5EF4-FFF2-40B4-BE49-F238E27FC236}">
                <a16:creationId xmlns:a16="http://schemas.microsoft.com/office/drawing/2014/main" id="{5E6BB5FD-DB7B-4BE3-BA45-1EF042115E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tx1"/>
          </a:solidFill>
        </p:grpSpPr>
        <p:sp>
          <p:nvSpPr>
            <p:cNvPr id="48" name="Freeform: Shape 47">
              <a:extLst>
                <a:ext uri="{FF2B5EF4-FFF2-40B4-BE49-F238E27FC236}">
                  <a16:creationId xmlns:a16="http://schemas.microsoft.com/office/drawing/2014/main" id="{9929FF76-4B3A-4294-BE6E-B507B22D1B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253C18A4-10CC-4E91-A8A2-D5368972A1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6356AC2F-73E0-44FD-B346-A209D274D3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95A85581-9712-414C-82D4-2FE96ACB2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1B0828F2-35E7-4424-8082-6C258B676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09857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F98F79A4-A6C7-4101-B1E9-27E05CB7CF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 name="Title 1">
            <a:extLst>
              <a:ext uri="{FF2B5EF4-FFF2-40B4-BE49-F238E27FC236}">
                <a16:creationId xmlns:a16="http://schemas.microsoft.com/office/drawing/2014/main" id="{DDB9E41D-9498-47E4-9A00-0936AD1A0DB2}"/>
              </a:ext>
            </a:extLst>
          </p:cNvPr>
          <p:cNvSpPr>
            <a:spLocks noGrp="1"/>
          </p:cNvSpPr>
          <p:nvPr>
            <p:ph type="title"/>
          </p:nvPr>
        </p:nvSpPr>
        <p:spPr>
          <a:xfrm>
            <a:off x="2232252" y="633046"/>
            <a:ext cx="4463623" cy="1314996"/>
          </a:xfrm>
        </p:spPr>
        <p:txBody>
          <a:bodyPr anchor="b">
            <a:normAutofit/>
          </a:bodyPr>
          <a:lstStyle/>
          <a:p>
            <a:r>
              <a:rPr lang="en-GB"/>
              <a:t>Outline</a:t>
            </a:r>
          </a:p>
        </p:txBody>
      </p:sp>
      <p:sp>
        <p:nvSpPr>
          <p:cNvPr id="74" name="Freeform: Shape 73">
            <a:extLst>
              <a:ext uri="{FF2B5EF4-FFF2-40B4-BE49-F238E27FC236}">
                <a16:creationId xmlns:a16="http://schemas.microsoft.com/office/drawing/2014/main" id="{79AFCB35-9C04-4524-A0B1-57FF6865D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265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76" name="Freeform: Shape 75">
            <a:extLst>
              <a:ext uri="{FF2B5EF4-FFF2-40B4-BE49-F238E27FC236}">
                <a16:creationId xmlns:a16="http://schemas.microsoft.com/office/drawing/2014/main" id="{D11AD2AD-0BA0-4DD3-8EEA-84686A0E71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239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3" name="Content Placeholder 2">
            <a:extLst>
              <a:ext uri="{FF2B5EF4-FFF2-40B4-BE49-F238E27FC236}">
                <a16:creationId xmlns:a16="http://schemas.microsoft.com/office/drawing/2014/main" id="{3B474E55-5084-4C49-B257-DD410E1ED5D6}"/>
              </a:ext>
            </a:extLst>
          </p:cNvPr>
          <p:cNvSpPr>
            <a:spLocks noGrp="1"/>
          </p:cNvSpPr>
          <p:nvPr>
            <p:ph idx="1"/>
          </p:nvPr>
        </p:nvSpPr>
        <p:spPr>
          <a:xfrm>
            <a:off x="2232252" y="2125737"/>
            <a:ext cx="5306313" cy="4044463"/>
          </a:xfrm>
        </p:spPr>
        <p:txBody>
          <a:bodyPr vert="horz" lIns="91440" tIns="45720" rIns="91440" bIns="45720" rtlCol="0" anchor="t">
            <a:normAutofit/>
          </a:bodyPr>
          <a:lstStyle/>
          <a:p>
            <a:pPr>
              <a:lnSpc>
                <a:spcPct val="100000"/>
              </a:lnSpc>
            </a:pPr>
            <a:r>
              <a:rPr lang="en-GB" sz="2400" dirty="0">
                <a:ea typeface="+mn-lt"/>
                <a:cs typeface="+mn-lt"/>
              </a:rPr>
              <a:t> </a:t>
            </a:r>
            <a:r>
              <a:rPr lang="en-GB" sz="2400" err="1">
                <a:ea typeface="+mn-lt"/>
                <a:cs typeface="+mn-lt"/>
              </a:rPr>
              <a:t>Libchat</a:t>
            </a:r>
            <a:r>
              <a:rPr lang="en-GB" sz="2400">
                <a:ea typeface="+mn-lt"/>
                <a:cs typeface="+mn-lt"/>
              </a:rPr>
              <a:t> at NU</a:t>
            </a:r>
          </a:p>
          <a:p>
            <a:pPr marL="0" indent="0">
              <a:lnSpc>
                <a:spcPct val="100000"/>
              </a:lnSpc>
              <a:buNone/>
            </a:pPr>
            <a:endParaRPr lang="en-GB" sz="2400">
              <a:ea typeface="+mn-lt"/>
              <a:cs typeface="+mn-lt"/>
            </a:endParaRPr>
          </a:p>
          <a:p>
            <a:pPr>
              <a:lnSpc>
                <a:spcPct val="100000"/>
              </a:lnSpc>
            </a:pPr>
            <a:r>
              <a:rPr lang="en-GB" sz="2400">
                <a:ea typeface="+mn-lt"/>
                <a:cs typeface="+mn-lt"/>
              </a:rPr>
              <a:t>Changes made during 2020</a:t>
            </a:r>
          </a:p>
          <a:p>
            <a:pPr marL="0" indent="0">
              <a:lnSpc>
                <a:spcPct val="100000"/>
              </a:lnSpc>
              <a:buNone/>
            </a:pPr>
            <a:endParaRPr lang="en-GB" sz="2400">
              <a:ea typeface="+mn-lt"/>
              <a:cs typeface="+mn-lt"/>
            </a:endParaRPr>
          </a:p>
          <a:p>
            <a:pPr>
              <a:lnSpc>
                <a:spcPct val="100000"/>
              </a:lnSpc>
            </a:pPr>
            <a:r>
              <a:rPr lang="en-GB" sz="2400">
                <a:ea typeface="+mn-lt"/>
                <a:cs typeface="+mn-lt"/>
              </a:rPr>
              <a:t> Co-op collaboration</a:t>
            </a:r>
          </a:p>
          <a:p>
            <a:pPr marL="0" indent="0">
              <a:lnSpc>
                <a:spcPct val="100000"/>
              </a:lnSpc>
              <a:buNone/>
            </a:pPr>
            <a:endParaRPr lang="en-GB" sz="2400">
              <a:ea typeface="+mn-lt"/>
              <a:cs typeface="+mn-lt"/>
            </a:endParaRPr>
          </a:p>
          <a:p>
            <a:pPr>
              <a:lnSpc>
                <a:spcPct val="100000"/>
              </a:lnSpc>
            </a:pPr>
            <a:r>
              <a:rPr lang="en-GB" sz="2400">
                <a:ea typeface="+mn-lt"/>
                <a:cs typeface="+mn-lt"/>
              </a:rPr>
              <a:t>Looking forward      post pandemic</a:t>
            </a:r>
            <a:endParaRPr lang="en-GB" sz="2400"/>
          </a:p>
          <a:p>
            <a:pPr marL="0" indent="0">
              <a:lnSpc>
                <a:spcPct val="100000"/>
              </a:lnSpc>
              <a:buNone/>
            </a:pPr>
            <a:endParaRPr lang="en-GB" sz="2400"/>
          </a:p>
        </p:txBody>
      </p:sp>
      <p:sp>
        <p:nvSpPr>
          <p:cNvPr id="78" name="Freeform: Shape 77">
            <a:extLst>
              <a:ext uri="{FF2B5EF4-FFF2-40B4-BE49-F238E27FC236}">
                <a16:creationId xmlns:a16="http://schemas.microsoft.com/office/drawing/2014/main" id="{83C8019B-3985-409B-9B87-494B974EE9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80" name="Freeform: Shape 79">
            <a:extLst>
              <a:ext uri="{FF2B5EF4-FFF2-40B4-BE49-F238E27FC236}">
                <a16:creationId xmlns:a16="http://schemas.microsoft.com/office/drawing/2014/main" id="{9E5C5460-229E-46C8-A712-CC3179854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9419" y="3564607"/>
            <a:ext cx="3432581" cy="3293393"/>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2" name="Freeform: Shape 81">
            <a:extLst>
              <a:ext uri="{FF2B5EF4-FFF2-40B4-BE49-F238E27FC236}">
                <a16:creationId xmlns:a16="http://schemas.microsoft.com/office/drawing/2014/main" id="{B85A4DB3-61AA-49A1-85A9-B3397CD51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9419" y="3564607"/>
            <a:ext cx="3432581" cy="3293393"/>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1">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66" name="Picture 65" descr="Calendar on table">
            <a:extLst>
              <a:ext uri="{FF2B5EF4-FFF2-40B4-BE49-F238E27FC236}">
                <a16:creationId xmlns:a16="http://schemas.microsoft.com/office/drawing/2014/main" id="{12B47E9F-BF83-499A-889A-07FDE31E0C16}"/>
              </a:ext>
            </a:extLst>
          </p:cNvPr>
          <p:cNvPicPr>
            <a:picLocks noChangeAspect="1"/>
          </p:cNvPicPr>
          <p:nvPr/>
        </p:nvPicPr>
        <p:blipFill rotWithShape="1">
          <a:blip r:embed="rId3"/>
          <a:srcRect r="33350" b="1"/>
          <a:stretch/>
        </p:blipFill>
        <p:spPr>
          <a:xfrm>
            <a:off x="7020480" y="871280"/>
            <a:ext cx="4415738" cy="4415738"/>
          </a:xfrm>
          <a:custGeom>
            <a:avLst/>
            <a:gdLst/>
            <a:ahLst/>
            <a:cxnLst/>
            <a:rect l="l" t="t" r="r" b="b"/>
            <a:pathLst>
              <a:path w="2452978" h="2452978">
                <a:moveTo>
                  <a:pt x="1226489" y="0"/>
                </a:moveTo>
                <a:cubicBezTo>
                  <a:pt x="1903860" y="0"/>
                  <a:pt x="2452978" y="549118"/>
                  <a:pt x="2452978" y="1226489"/>
                </a:cubicBezTo>
                <a:cubicBezTo>
                  <a:pt x="2452978" y="1903860"/>
                  <a:pt x="1903860" y="2452978"/>
                  <a:pt x="1226489" y="2452978"/>
                </a:cubicBezTo>
                <a:cubicBezTo>
                  <a:pt x="549118" y="2452978"/>
                  <a:pt x="0" y="1903860"/>
                  <a:pt x="0" y="1226489"/>
                </a:cubicBezTo>
                <a:cubicBezTo>
                  <a:pt x="0" y="549118"/>
                  <a:pt x="549118" y="0"/>
                  <a:pt x="1226489" y="0"/>
                </a:cubicBezTo>
                <a:close/>
              </a:path>
            </a:pathLst>
          </a:custGeom>
        </p:spPr>
      </p:pic>
      <p:grpSp>
        <p:nvGrpSpPr>
          <p:cNvPr id="84" name="Graphic 185">
            <a:extLst>
              <a:ext uri="{FF2B5EF4-FFF2-40B4-BE49-F238E27FC236}">
                <a16:creationId xmlns:a16="http://schemas.microsoft.com/office/drawing/2014/main" id="{0C156BF8-7FF7-440F-BE2B-417DFFE8BF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tx1"/>
          </a:solidFill>
        </p:grpSpPr>
        <p:sp>
          <p:nvSpPr>
            <p:cNvPr id="85" name="Freeform: Shape 84">
              <a:extLst>
                <a:ext uri="{FF2B5EF4-FFF2-40B4-BE49-F238E27FC236}">
                  <a16:creationId xmlns:a16="http://schemas.microsoft.com/office/drawing/2014/main" id="{B7067280-C3E7-4DF6-A345-B9FEF6EF8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A78365A8-666B-4417-9D3C-554E6E6B2C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E71CAAFA-0A31-4308-AB9F-B1C84ABDF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96AB1D25-144D-4BB4-A45C-60B8A094F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069F0FB4-779A-48FC-AC33-784F177C92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Arrow: Right 3">
            <a:extLst>
              <a:ext uri="{FF2B5EF4-FFF2-40B4-BE49-F238E27FC236}">
                <a16:creationId xmlns:a16="http://schemas.microsoft.com/office/drawing/2014/main" id="{8ED673AF-87C1-4030-A690-2E614F267B21}"/>
              </a:ext>
            </a:extLst>
          </p:cNvPr>
          <p:cNvSpPr/>
          <p:nvPr/>
        </p:nvSpPr>
        <p:spPr>
          <a:xfrm>
            <a:off x="4884381" y="5215384"/>
            <a:ext cx="316676" cy="1682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08404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012C0-A59B-497D-9747-3B2F37AFF524}"/>
              </a:ext>
            </a:extLst>
          </p:cNvPr>
          <p:cNvSpPr>
            <a:spLocks noGrp="1"/>
          </p:cNvSpPr>
          <p:nvPr>
            <p:ph type="title"/>
          </p:nvPr>
        </p:nvSpPr>
        <p:spPr/>
        <p:txBody>
          <a:bodyPr/>
          <a:lstStyle/>
          <a:p>
            <a:r>
              <a:rPr lang="en-GB"/>
              <a:t>Background: Chat service at Newcastle </a:t>
            </a:r>
            <a:r>
              <a:rPr lang="en-GB" dirty="0"/>
              <a:t>University</a:t>
            </a:r>
          </a:p>
        </p:txBody>
      </p:sp>
      <p:sp>
        <p:nvSpPr>
          <p:cNvPr id="3" name="Content Placeholder 2">
            <a:extLst>
              <a:ext uri="{FF2B5EF4-FFF2-40B4-BE49-F238E27FC236}">
                <a16:creationId xmlns:a16="http://schemas.microsoft.com/office/drawing/2014/main" id="{1E915E9C-24B5-4263-B8D6-82CB67F9064D}"/>
              </a:ext>
            </a:extLst>
          </p:cNvPr>
          <p:cNvSpPr>
            <a:spLocks noGrp="1"/>
          </p:cNvSpPr>
          <p:nvPr>
            <p:ph idx="1"/>
          </p:nvPr>
        </p:nvSpPr>
        <p:spPr/>
        <p:txBody>
          <a:bodyPr vert="horz" lIns="91440" tIns="45720" rIns="91440" bIns="45720" rtlCol="0" anchor="t">
            <a:normAutofit lnSpcReduction="10000"/>
          </a:bodyPr>
          <a:lstStyle/>
          <a:p>
            <a:r>
              <a:rPr lang="en-GB" err="1">
                <a:ea typeface="+mn-lt"/>
                <a:cs typeface="+mn-lt"/>
              </a:rPr>
              <a:t>Libchat</a:t>
            </a:r>
            <a:r>
              <a:rPr lang="en-GB">
                <a:ea typeface="+mn-lt"/>
                <a:cs typeface="+mn-lt"/>
              </a:rPr>
              <a:t> launched May 2013 and rolled out as 24/7 chat using QP co-op as our out of hours service </a:t>
            </a:r>
            <a:endParaRPr lang="en-US">
              <a:ea typeface="+mn-lt"/>
              <a:cs typeface="+mn-lt"/>
            </a:endParaRPr>
          </a:p>
          <a:p>
            <a:pPr marL="0" indent="0">
              <a:buNone/>
            </a:pPr>
            <a:endParaRPr lang="en-GB"/>
          </a:p>
          <a:p>
            <a:r>
              <a:rPr lang="en-GB"/>
              <a:t>Different variations of timetabling over the years</a:t>
            </a:r>
          </a:p>
          <a:p>
            <a:pPr marL="0" indent="0">
              <a:buNone/>
            </a:pPr>
            <a:endParaRPr lang="en-GB"/>
          </a:p>
          <a:p>
            <a:r>
              <a:rPr lang="en-GB"/>
              <a:t>All assistants are timetabled for chat NOT a specific team</a:t>
            </a:r>
          </a:p>
          <a:p>
            <a:pPr marL="0" indent="0">
              <a:buNone/>
            </a:pPr>
            <a:endParaRPr lang="en-GB"/>
          </a:p>
          <a:p>
            <a:r>
              <a:rPr lang="en-GB"/>
              <a:t>Now considered a core Library service </a:t>
            </a:r>
          </a:p>
          <a:p>
            <a:endParaRPr lang="en-GB"/>
          </a:p>
          <a:p>
            <a:endParaRPr lang="en-GB"/>
          </a:p>
          <a:p>
            <a:endParaRPr lang="en-GB"/>
          </a:p>
        </p:txBody>
      </p:sp>
    </p:spTree>
    <p:extLst>
      <p:ext uri="{BB962C8B-B14F-4D97-AF65-F5344CB8AC3E}">
        <p14:creationId xmlns:p14="http://schemas.microsoft.com/office/powerpoint/2010/main" val="4234624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BF2F-1AB8-451F-8F05-2F1640F8E47F}"/>
              </a:ext>
            </a:extLst>
          </p:cNvPr>
          <p:cNvSpPr>
            <a:spLocks noGrp="1"/>
          </p:cNvSpPr>
          <p:nvPr>
            <p:ph type="title"/>
          </p:nvPr>
        </p:nvSpPr>
        <p:spPr/>
        <p:txBody>
          <a:bodyPr/>
          <a:lstStyle/>
          <a:p>
            <a:r>
              <a:rPr lang="en-GB"/>
              <a:t>Changes to chat delivery during pandemic</a:t>
            </a:r>
          </a:p>
        </p:txBody>
      </p:sp>
      <p:sp>
        <p:nvSpPr>
          <p:cNvPr id="3" name="Content Placeholder 2">
            <a:extLst>
              <a:ext uri="{FF2B5EF4-FFF2-40B4-BE49-F238E27FC236}">
                <a16:creationId xmlns:a16="http://schemas.microsoft.com/office/drawing/2014/main" id="{E9C0A6D4-2D24-46B5-A051-E3EF6A86CD4F}"/>
              </a:ext>
            </a:extLst>
          </p:cNvPr>
          <p:cNvSpPr>
            <a:spLocks noGrp="1"/>
          </p:cNvSpPr>
          <p:nvPr>
            <p:ph idx="1"/>
          </p:nvPr>
        </p:nvSpPr>
        <p:spPr/>
        <p:txBody>
          <a:bodyPr vert="horz" lIns="91440" tIns="45720" rIns="91440" bIns="45720" rtlCol="0" anchor="t">
            <a:normAutofit/>
          </a:bodyPr>
          <a:lstStyle/>
          <a:p>
            <a:r>
              <a:rPr lang="en-GB"/>
              <a:t>More timetabled hours on chat with staff working from home</a:t>
            </a:r>
          </a:p>
          <a:p>
            <a:r>
              <a:rPr lang="en-GB"/>
              <a:t>The times staff have managed chat has shifted to adapt to working from home and gradually being back on site throughout the year</a:t>
            </a:r>
          </a:p>
          <a:p>
            <a:r>
              <a:rPr lang="en-GB"/>
              <a:t>Queries about new services </a:t>
            </a:r>
            <a:r>
              <a:rPr lang="en-GB">
                <a:ea typeface="+mn-lt"/>
                <a:cs typeface="+mn-lt"/>
              </a:rPr>
              <a:t>predominantly </a:t>
            </a:r>
            <a:r>
              <a:rPr lang="en-GB"/>
              <a:t>coming through chat </a:t>
            </a:r>
          </a:p>
          <a:p>
            <a:r>
              <a:rPr lang="en-GB"/>
              <a:t>We've used co-op librarians a bit more</a:t>
            </a:r>
          </a:p>
          <a:p>
            <a:endParaRPr lang="en-GB"/>
          </a:p>
          <a:p>
            <a:endParaRPr lang="en-GB"/>
          </a:p>
        </p:txBody>
      </p:sp>
    </p:spTree>
    <p:extLst>
      <p:ext uri="{BB962C8B-B14F-4D97-AF65-F5344CB8AC3E}">
        <p14:creationId xmlns:p14="http://schemas.microsoft.com/office/powerpoint/2010/main" val="1907022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4DAE6-6506-484A-ADEF-2CD726936B0C}"/>
              </a:ext>
            </a:extLst>
          </p:cNvPr>
          <p:cNvSpPr>
            <a:spLocks noGrp="1"/>
          </p:cNvSpPr>
          <p:nvPr>
            <p:ph type="title"/>
          </p:nvPr>
        </p:nvSpPr>
        <p:spPr>
          <a:xfrm>
            <a:off x="838200" y="97395"/>
            <a:ext cx="10515600" cy="1325563"/>
          </a:xfrm>
        </p:spPr>
        <p:txBody>
          <a:bodyPr/>
          <a:lstStyle/>
          <a:p>
            <a:r>
              <a:rPr lang="en-GB"/>
              <a:t>Changes to chat during pandemic</a:t>
            </a:r>
          </a:p>
        </p:txBody>
      </p:sp>
      <p:pic>
        <p:nvPicPr>
          <p:cNvPr id="4" name="Picture 4" descr="Chart, bar chart&#10;&#10;Description automatically generated">
            <a:extLst>
              <a:ext uri="{FF2B5EF4-FFF2-40B4-BE49-F238E27FC236}">
                <a16:creationId xmlns:a16="http://schemas.microsoft.com/office/drawing/2014/main" id="{E11D9F35-C42F-44B8-89F5-6E157A26C502}"/>
              </a:ext>
            </a:extLst>
          </p:cNvPr>
          <p:cNvPicPr>
            <a:picLocks noGrp="1" noChangeAspect="1"/>
          </p:cNvPicPr>
          <p:nvPr>
            <p:ph idx="1"/>
          </p:nvPr>
        </p:nvPicPr>
        <p:blipFill>
          <a:blip r:embed="rId3"/>
          <a:stretch>
            <a:fillRect/>
          </a:stretch>
        </p:blipFill>
        <p:spPr>
          <a:xfrm>
            <a:off x="608312" y="1178548"/>
            <a:ext cx="4591050" cy="2762250"/>
          </a:xfrm>
        </p:spPr>
      </p:pic>
      <p:pic>
        <p:nvPicPr>
          <p:cNvPr id="5" name="Picture 5" descr="Chart, line chart, scatter chart&#10;&#10;Description automatically generated">
            <a:extLst>
              <a:ext uri="{FF2B5EF4-FFF2-40B4-BE49-F238E27FC236}">
                <a16:creationId xmlns:a16="http://schemas.microsoft.com/office/drawing/2014/main" id="{A3163688-5D5C-4699-9BC5-A3810D5C3774}"/>
              </a:ext>
            </a:extLst>
          </p:cNvPr>
          <p:cNvPicPr>
            <a:picLocks noChangeAspect="1"/>
          </p:cNvPicPr>
          <p:nvPr/>
        </p:nvPicPr>
        <p:blipFill>
          <a:blip r:embed="rId4"/>
          <a:stretch>
            <a:fillRect/>
          </a:stretch>
        </p:blipFill>
        <p:spPr>
          <a:xfrm>
            <a:off x="5259859" y="1090060"/>
            <a:ext cx="4751172" cy="2865553"/>
          </a:xfrm>
          <a:prstGeom prst="rect">
            <a:avLst/>
          </a:prstGeom>
        </p:spPr>
      </p:pic>
      <p:pic>
        <p:nvPicPr>
          <p:cNvPr id="6" name="Picture 6" descr="Chart, line chart&#10;&#10;Description automatically generated">
            <a:extLst>
              <a:ext uri="{FF2B5EF4-FFF2-40B4-BE49-F238E27FC236}">
                <a16:creationId xmlns:a16="http://schemas.microsoft.com/office/drawing/2014/main" id="{3917CD16-F7B4-40CA-801F-C2DB5DAE9E46}"/>
              </a:ext>
            </a:extLst>
          </p:cNvPr>
          <p:cNvPicPr>
            <a:picLocks noChangeAspect="1"/>
          </p:cNvPicPr>
          <p:nvPr/>
        </p:nvPicPr>
        <p:blipFill>
          <a:blip r:embed="rId5"/>
          <a:stretch>
            <a:fillRect/>
          </a:stretch>
        </p:blipFill>
        <p:spPr>
          <a:xfrm>
            <a:off x="615779" y="3983601"/>
            <a:ext cx="4648199" cy="2772878"/>
          </a:xfrm>
          <a:prstGeom prst="rect">
            <a:avLst/>
          </a:prstGeom>
        </p:spPr>
      </p:pic>
      <p:pic>
        <p:nvPicPr>
          <p:cNvPr id="7" name="Picture 7" descr="Chart, line chart&#10;&#10;Description automatically generated">
            <a:extLst>
              <a:ext uri="{FF2B5EF4-FFF2-40B4-BE49-F238E27FC236}">
                <a16:creationId xmlns:a16="http://schemas.microsoft.com/office/drawing/2014/main" id="{71CA625F-E26C-4CA3-BA57-40B7308B15FE}"/>
              </a:ext>
            </a:extLst>
          </p:cNvPr>
          <p:cNvPicPr>
            <a:picLocks noChangeAspect="1"/>
          </p:cNvPicPr>
          <p:nvPr/>
        </p:nvPicPr>
        <p:blipFill>
          <a:blip r:embed="rId6"/>
          <a:stretch>
            <a:fillRect/>
          </a:stretch>
        </p:blipFill>
        <p:spPr>
          <a:xfrm>
            <a:off x="5259859" y="3983601"/>
            <a:ext cx="4751172" cy="2875851"/>
          </a:xfrm>
          <a:prstGeom prst="rect">
            <a:avLst/>
          </a:prstGeom>
        </p:spPr>
      </p:pic>
    </p:spTree>
    <p:extLst>
      <p:ext uri="{BB962C8B-B14F-4D97-AF65-F5344CB8AC3E}">
        <p14:creationId xmlns:p14="http://schemas.microsoft.com/office/powerpoint/2010/main" val="2021078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A0386-F07E-4C4D-863C-929297A4B4C6}"/>
              </a:ext>
            </a:extLst>
          </p:cNvPr>
          <p:cNvSpPr>
            <a:spLocks noGrp="1"/>
          </p:cNvSpPr>
          <p:nvPr>
            <p:ph type="title"/>
          </p:nvPr>
        </p:nvSpPr>
        <p:spPr/>
        <p:txBody>
          <a:bodyPr/>
          <a:lstStyle/>
          <a:p>
            <a:r>
              <a:rPr lang="en-GB"/>
              <a:t>Working with the cooperative</a:t>
            </a:r>
          </a:p>
        </p:txBody>
      </p:sp>
      <p:sp>
        <p:nvSpPr>
          <p:cNvPr id="3" name="Content Placeholder 2">
            <a:extLst>
              <a:ext uri="{FF2B5EF4-FFF2-40B4-BE49-F238E27FC236}">
                <a16:creationId xmlns:a16="http://schemas.microsoft.com/office/drawing/2014/main" id="{70574037-1D3C-47A5-BF48-3C132C858CB8}"/>
              </a:ext>
            </a:extLst>
          </p:cNvPr>
          <p:cNvSpPr>
            <a:spLocks noGrp="1"/>
          </p:cNvSpPr>
          <p:nvPr>
            <p:ph idx="1"/>
          </p:nvPr>
        </p:nvSpPr>
        <p:spPr/>
        <p:txBody>
          <a:bodyPr vert="horz" lIns="91440" tIns="45720" rIns="91440" bIns="45720" rtlCol="0" anchor="t">
            <a:normAutofit/>
          </a:bodyPr>
          <a:lstStyle/>
          <a:p>
            <a:pPr marL="0" indent="0">
              <a:buNone/>
            </a:pPr>
            <a:r>
              <a:rPr lang="en-GB"/>
              <a:t>Overall, great for flexibility</a:t>
            </a:r>
            <a:endParaRPr lang="en-US"/>
          </a:p>
          <a:p>
            <a:pPr marL="0" indent="0">
              <a:buNone/>
            </a:pPr>
            <a:endParaRPr lang="en-GB">
              <a:solidFill>
                <a:srgbClr val="000000"/>
              </a:solidFill>
            </a:endParaRPr>
          </a:p>
          <a:p>
            <a:r>
              <a:rPr lang="en-GB"/>
              <a:t>Auto transfer when all NU staff logged out</a:t>
            </a:r>
          </a:p>
          <a:p>
            <a:r>
              <a:rPr lang="en-GB"/>
              <a:t>Auto-tagging of Springshare 24/7 chats</a:t>
            </a:r>
          </a:p>
          <a:p>
            <a:r>
              <a:rPr lang="en-GB"/>
              <a:t>Can check quality of co-op chats</a:t>
            </a:r>
          </a:p>
          <a:p>
            <a:r>
              <a:rPr lang="en-GB"/>
              <a:t>Have provided feedback to co-op chats</a:t>
            </a:r>
          </a:p>
          <a:p>
            <a:r>
              <a:rPr lang="en-GB"/>
              <a:t>Improving FAQs available to 24/7 cooperative</a:t>
            </a:r>
          </a:p>
        </p:txBody>
      </p:sp>
    </p:spTree>
    <p:extLst>
      <p:ext uri="{BB962C8B-B14F-4D97-AF65-F5344CB8AC3E}">
        <p14:creationId xmlns:p14="http://schemas.microsoft.com/office/powerpoint/2010/main" val="1638395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8CE14-BA85-460E-A901-09F7DDA6429D}"/>
              </a:ext>
            </a:extLst>
          </p:cNvPr>
          <p:cNvSpPr>
            <a:spLocks noGrp="1"/>
          </p:cNvSpPr>
          <p:nvPr>
            <p:ph type="title"/>
          </p:nvPr>
        </p:nvSpPr>
        <p:spPr/>
        <p:txBody>
          <a:bodyPr/>
          <a:lstStyle/>
          <a:p>
            <a:r>
              <a:rPr lang="en-GB"/>
              <a:t>Post-pandemic chat service</a:t>
            </a:r>
          </a:p>
        </p:txBody>
      </p:sp>
      <p:sp>
        <p:nvSpPr>
          <p:cNvPr id="3" name="Content Placeholder 2">
            <a:extLst>
              <a:ext uri="{FF2B5EF4-FFF2-40B4-BE49-F238E27FC236}">
                <a16:creationId xmlns:a16="http://schemas.microsoft.com/office/drawing/2014/main" id="{8B829351-951C-4A2C-ABDB-4EF482DA8C16}"/>
              </a:ext>
            </a:extLst>
          </p:cNvPr>
          <p:cNvSpPr>
            <a:spLocks noGrp="1"/>
          </p:cNvSpPr>
          <p:nvPr>
            <p:ph idx="1"/>
          </p:nvPr>
        </p:nvSpPr>
        <p:spPr/>
        <p:txBody>
          <a:bodyPr vert="horz" lIns="91440" tIns="45720" rIns="91440" bIns="45720" rtlCol="0" anchor="t">
            <a:normAutofit lnSpcReduction="10000"/>
          </a:bodyPr>
          <a:lstStyle/>
          <a:p>
            <a:r>
              <a:rPr lang="en-GB"/>
              <a:t>More skilled assistants – we want to build on this</a:t>
            </a:r>
          </a:p>
          <a:p>
            <a:pPr marL="0" indent="0">
              <a:buNone/>
            </a:pPr>
            <a:endParaRPr lang="en-GB"/>
          </a:p>
          <a:p>
            <a:r>
              <a:rPr lang="en-GB"/>
              <a:t>Likely to have chat shifts back on site </a:t>
            </a:r>
          </a:p>
          <a:p>
            <a:pPr marL="0" indent="0">
              <a:buNone/>
            </a:pPr>
            <a:endParaRPr lang="en-GB"/>
          </a:p>
          <a:p>
            <a:r>
              <a:rPr lang="en-GB"/>
              <a:t>More confidence to switch to co-op when needed</a:t>
            </a:r>
          </a:p>
          <a:p>
            <a:pPr marL="0" indent="0">
              <a:buNone/>
            </a:pPr>
            <a:endParaRPr lang="en-GB"/>
          </a:p>
          <a:p>
            <a:r>
              <a:rPr lang="en-GB"/>
              <a:t>More emphasis placed on the value of chat both as a skillset for assistants and as a communication channel for patrons</a:t>
            </a:r>
          </a:p>
          <a:p>
            <a:endParaRPr lang="en-GB"/>
          </a:p>
          <a:p>
            <a:endParaRPr lang="en-GB"/>
          </a:p>
        </p:txBody>
      </p:sp>
    </p:spTree>
    <p:extLst>
      <p:ext uri="{BB962C8B-B14F-4D97-AF65-F5344CB8AC3E}">
        <p14:creationId xmlns:p14="http://schemas.microsoft.com/office/powerpoint/2010/main" val="554311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CD1E-FD8A-428F-890E-F745AC436D2A}"/>
              </a:ext>
            </a:extLst>
          </p:cNvPr>
          <p:cNvSpPr>
            <a:spLocks noGrp="1"/>
          </p:cNvSpPr>
          <p:nvPr>
            <p:ph type="ctrTitle"/>
          </p:nvPr>
        </p:nvSpPr>
        <p:spPr>
          <a:xfrm>
            <a:off x="1524000" y="1122363"/>
            <a:ext cx="9144000" cy="2485292"/>
          </a:xfrm>
        </p:spPr>
        <p:txBody>
          <a:bodyPr>
            <a:normAutofit fontScale="90000"/>
          </a:bodyPr>
          <a:lstStyle/>
          <a:p>
            <a:r>
              <a:rPr lang="en-GB">
                <a:ea typeface="Source Sans Pro SemiBold"/>
              </a:rPr>
              <a:t>Thank you</a:t>
            </a:r>
            <a:br>
              <a:rPr lang="en-US"/>
            </a:br>
            <a:br>
              <a:rPr lang="en-US">
                <a:ea typeface="Source Sans Pro SemiBold"/>
              </a:rPr>
            </a:br>
            <a:r>
              <a:rPr lang="en-GB">
                <a:ea typeface="Source Sans Pro SemiBold"/>
              </a:rPr>
              <a:t> Any questions?</a:t>
            </a:r>
            <a:endParaRPr lang="en-GB"/>
          </a:p>
        </p:txBody>
      </p:sp>
      <p:sp>
        <p:nvSpPr>
          <p:cNvPr id="3" name="Subtitle 2">
            <a:extLst>
              <a:ext uri="{FF2B5EF4-FFF2-40B4-BE49-F238E27FC236}">
                <a16:creationId xmlns:a16="http://schemas.microsoft.com/office/drawing/2014/main" id="{35C42845-957C-4400-967C-BEDFE5EAFCAE}"/>
              </a:ext>
            </a:extLst>
          </p:cNvPr>
          <p:cNvSpPr>
            <a:spLocks noGrp="1"/>
          </p:cNvSpPr>
          <p:nvPr>
            <p:ph type="subTitle" idx="1"/>
          </p:nvPr>
        </p:nvSpPr>
        <p:spPr>
          <a:xfrm>
            <a:off x="1606378" y="5023065"/>
            <a:ext cx="9144000" cy="1655762"/>
          </a:xfrm>
        </p:spPr>
        <p:txBody>
          <a:bodyPr vert="horz" lIns="91440" tIns="45720" rIns="91440" bIns="45720" rtlCol="0" anchor="t">
            <a:normAutofit/>
          </a:bodyPr>
          <a:lstStyle/>
          <a:p>
            <a:r>
              <a:rPr lang="en-GB"/>
              <a:t>Sarah Hornby, Newcastle University</a:t>
            </a:r>
          </a:p>
        </p:txBody>
      </p:sp>
      <p:cxnSp>
        <p:nvCxnSpPr>
          <p:cNvPr id="4" name="Straight Arrow Connector 3">
            <a:extLst>
              <a:ext uri="{FF2B5EF4-FFF2-40B4-BE49-F238E27FC236}">
                <a16:creationId xmlns:a16="http://schemas.microsoft.com/office/drawing/2014/main" id="{88D765B8-C9DA-4EC3-8479-707EE5EC6164}"/>
              </a:ext>
            </a:extLst>
          </p:cNvPr>
          <p:cNvCxnSpPr/>
          <p:nvPr/>
        </p:nvCxnSpPr>
        <p:spPr>
          <a:xfrm>
            <a:off x="3167185" y="1930678"/>
            <a:ext cx="5939689" cy="1"/>
          </a:xfrm>
          <a:prstGeom prst="straightConnector1">
            <a:avLst/>
          </a:prstGeom>
          <a:ln w="571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995387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unkyShapesVTI">
  <a:themeElements>
    <a:clrScheme name="Custom 15">
      <a:dk1>
        <a:sysClr val="windowText" lastClr="000000"/>
      </a:dk1>
      <a:lt1>
        <a:sysClr val="window" lastClr="FFFFFF"/>
      </a:lt1>
      <a:dk2>
        <a:srgbClr val="2D2D2D"/>
      </a:dk2>
      <a:lt2>
        <a:srgbClr val="F3FFF8"/>
      </a:lt2>
      <a:accent1>
        <a:srgbClr val="FF80BD"/>
      </a:accent1>
      <a:accent2>
        <a:srgbClr val="1EB9D3"/>
      </a:accent2>
      <a:accent3>
        <a:srgbClr val="21C46B"/>
      </a:accent3>
      <a:accent4>
        <a:srgbClr val="EA9600"/>
      </a:accent4>
      <a:accent5>
        <a:srgbClr val="F43B56"/>
      </a:accent5>
      <a:accent6>
        <a:srgbClr val="4B56E8"/>
      </a:accent6>
      <a:hlink>
        <a:srgbClr val="8F61FF"/>
      </a:hlink>
      <a:folHlink>
        <a:srgbClr val="F900A0"/>
      </a:folHlink>
    </a:clrScheme>
    <a:fontScheme name="Source Sans Pro">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unkyShapesVTI" id="{A7F40C41-3FB2-45B0-B0D6-DFB7FDD9B7AD}" vid="{C49381A0-09CD-46EE-B141-E2CDD87ABF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424C030B967454BB59E704757F4AA5F" ma:contentTypeVersion="6" ma:contentTypeDescription="Create a new document." ma:contentTypeScope="" ma:versionID="2447501ab2050cb3073fae8cb7498c32">
  <xsd:schema xmlns:xsd="http://www.w3.org/2001/XMLSchema" xmlns:xs="http://www.w3.org/2001/XMLSchema" xmlns:p="http://schemas.microsoft.com/office/2006/metadata/properties" xmlns:ns2="1f4ad85d-c700-42c9-abfc-8665bccb8cee" xmlns:ns3="b7b0a332-72f4-40aa-954b-9ebe8de4ce2a" targetNamespace="http://schemas.microsoft.com/office/2006/metadata/properties" ma:root="true" ma:fieldsID="2ccb417a3e6b4197501e79adacfe7a94" ns2:_="" ns3:_="">
    <xsd:import namespace="1f4ad85d-c700-42c9-abfc-8665bccb8cee"/>
    <xsd:import namespace="b7b0a332-72f4-40aa-954b-9ebe8de4ce2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4ad85d-c700-42c9-abfc-8665bccb8c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b0a332-72f4-40aa-954b-9ebe8de4ce2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D411CD-FB5D-4728-9E39-8743390AE8EF}">
  <ds:schemaRefs>
    <ds:schemaRef ds:uri="http://schemas.microsoft.com/sharepoint/v3/contenttype/forms"/>
  </ds:schemaRefs>
</ds:datastoreItem>
</file>

<file path=customXml/itemProps2.xml><?xml version="1.0" encoding="utf-8"?>
<ds:datastoreItem xmlns:ds="http://schemas.openxmlformats.org/officeDocument/2006/customXml" ds:itemID="{7C11BC4F-A515-49F2-9A49-0F0F77E4930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AB51253-D043-451E-8487-B115716310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4ad85d-c700-42c9-abfc-8665bccb8cee"/>
    <ds:schemaRef ds:uri="b7b0a332-72f4-40aa-954b-9ebe8de4ce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8</Slides>
  <Notes>6</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FunkyShapesVTI</vt:lpstr>
      <vt:lpstr>Newcastle University</vt:lpstr>
      <vt:lpstr>Outline</vt:lpstr>
      <vt:lpstr>Background: Chat service at Newcastle University</vt:lpstr>
      <vt:lpstr>Changes to chat delivery during pandemic</vt:lpstr>
      <vt:lpstr>Changes to chat during pandemic</vt:lpstr>
      <vt:lpstr>Working with the cooperative</vt:lpstr>
      <vt:lpstr>Post-pandemic chat service</vt:lpstr>
      <vt:lpstr>Thank you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151</cp:revision>
  <dcterms:created xsi:type="dcterms:W3CDTF">2021-04-23T15:00:16Z</dcterms:created>
  <dcterms:modified xsi:type="dcterms:W3CDTF">2021-05-19T13:42:18Z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0x010100E424C030B967454BB59E704757F4AA5F</vt:lpwstr>
  </property>
</Properties>
</file>