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3" r:id="rId2"/>
    <p:sldId id="262" r:id="rId3"/>
    <p:sldId id="266" r:id="rId4"/>
    <p:sldId id="268" r:id="rId5"/>
    <p:sldId id="269" r:id="rId6"/>
    <p:sldId id="267" r:id="rId7"/>
    <p:sldId id="256" r:id="rId8"/>
    <p:sldId id="270" r:id="rId9"/>
    <p:sldId id="271" r:id="rId10"/>
    <p:sldId id="272" r:id="rId11"/>
    <p:sldId id="258" r:id="rId12"/>
    <p:sldId id="273" r:id="rId13"/>
    <p:sldId id="274" r:id="rId14"/>
    <p:sldId id="261" r:id="rId15"/>
    <p:sldId id="275" r:id="rId16"/>
    <p:sldId id="276" r:id="rId17"/>
    <p:sldId id="259" r:id="rId18"/>
    <p:sldId id="278" r:id="rId19"/>
    <p:sldId id="280" r:id="rId20"/>
    <p:sldId id="281" r:id="rId21"/>
    <p:sldId id="283" r:id="rId22"/>
    <p:sldId id="284" r:id="rId23"/>
    <p:sldId id="277" r:id="rId24"/>
    <p:sldId id="257" r:id="rId25"/>
    <p:sldId id="286" r:id="rId26"/>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27360"/>
    <a:srgbClr val="485868"/>
    <a:srgbClr val="D95353"/>
    <a:srgbClr val="238D6A"/>
    <a:srgbClr val="6A87A6"/>
    <a:srgbClr val="F3C7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594" autoAdjust="0"/>
  </p:normalViewPr>
  <p:slideViewPr>
    <p:cSldViewPr>
      <p:cViewPr varScale="1">
        <p:scale>
          <a:sx n="71" d="100"/>
          <a:sy n="71" d="100"/>
        </p:scale>
        <p:origin x="43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spPr>
            <a:effectLst>
              <a:outerShdw blurRad="50800" dist="38100" dir="2700000" algn="tl" rotWithShape="0">
                <a:prstClr val="black">
                  <a:alpha val="40000"/>
                </a:prstClr>
              </a:outerShdw>
            </a:effectLst>
          </c:spPr>
          <c:dPt>
            <c:idx val="0"/>
            <c:bubble3D val="0"/>
            <c:spPr>
              <a:solidFill>
                <a:schemeClr val="accent5">
                  <a:shade val="4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72F-4677-8935-22F033D70B18}"/>
              </c:ext>
            </c:extLst>
          </c:dPt>
          <c:dPt>
            <c:idx val="1"/>
            <c:bubble3D val="0"/>
            <c:spPr>
              <a:solidFill>
                <a:schemeClr val="accent5">
                  <a:shade val="61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72F-4677-8935-22F033D70B18}"/>
              </c:ext>
            </c:extLst>
          </c:dPt>
          <c:dPt>
            <c:idx val="2"/>
            <c:bubble3D val="0"/>
            <c:spPr>
              <a:solidFill>
                <a:schemeClr val="accent5">
                  <a:shade val="76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72F-4677-8935-22F033D70B18}"/>
              </c:ext>
            </c:extLst>
          </c:dPt>
          <c:dPt>
            <c:idx val="3"/>
            <c:bubble3D val="0"/>
            <c:spPr>
              <a:solidFill>
                <a:schemeClr val="accent5">
                  <a:shade val="92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72F-4677-8935-22F033D70B18}"/>
              </c:ext>
            </c:extLst>
          </c:dPt>
          <c:dPt>
            <c:idx val="4"/>
            <c:bubble3D val="0"/>
            <c:spPr>
              <a:solidFill>
                <a:schemeClr val="accent5">
                  <a:tint val="93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772F-4677-8935-22F033D70B18}"/>
              </c:ext>
            </c:extLst>
          </c:dPt>
          <c:dPt>
            <c:idx val="5"/>
            <c:bubble3D val="0"/>
            <c:spPr>
              <a:solidFill>
                <a:schemeClr val="accent5">
                  <a:tint val="77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772F-4677-8935-22F033D70B18}"/>
              </c:ext>
            </c:extLst>
          </c:dPt>
          <c:dPt>
            <c:idx val="6"/>
            <c:bubble3D val="0"/>
            <c:spPr>
              <a:solidFill>
                <a:schemeClr val="accent5">
                  <a:tint val="62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772F-4677-8935-22F033D70B18}"/>
              </c:ext>
            </c:extLst>
          </c:dPt>
          <c:dPt>
            <c:idx val="7"/>
            <c:bubble3D val="0"/>
            <c:spPr>
              <a:solidFill>
                <a:schemeClr val="accent5">
                  <a:tint val="46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772F-4677-8935-22F033D70B1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Loans!$N$2:$N$9</c:f>
              <c:strCache>
                <c:ptCount val="8"/>
                <c:pt idx="0">
                  <c:v>0-5</c:v>
                </c:pt>
                <c:pt idx="1">
                  <c:v>5-10</c:v>
                </c:pt>
                <c:pt idx="2">
                  <c:v>10-20</c:v>
                </c:pt>
                <c:pt idx="3">
                  <c:v>20-30</c:v>
                </c:pt>
                <c:pt idx="4">
                  <c:v>30-40</c:v>
                </c:pt>
                <c:pt idx="5">
                  <c:v>40-50</c:v>
                </c:pt>
                <c:pt idx="6">
                  <c:v>50-100</c:v>
                </c:pt>
                <c:pt idx="7">
                  <c:v>100+</c:v>
                </c:pt>
              </c:strCache>
            </c:strRef>
          </c:cat>
          <c:val>
            <c:numRef>
              <c:f>Loans!$O$2:$O$11</c:f>
              <c:numCache>
                <c:formatCode>General</c:formatCode>
                <c:ptCount val="8"/>
                <c:pt idx="0">
                  <c:v>94</c:v>
                </c:pt>
                <c:pt idx="1">
                  <c:v>61</c:v>
                </c:pt>
                <c:pt idx="2">
                  <c:v>107</c:v>
                </c:pt>
                <c:pt idx="3">
                  <c:v>53</c:v>
                </c:pt>
                <c:pt idx="4">
                  <c:v>54</c:v>
                </c:pt>
                <c:pt idx="5">
                  <c:v>63</c:v>
                </c:pt>
                <c:pt idx="6">
                  <c:v>143</c:v>
                </c:pt>
                <c:pt idx="7">
                  <c:v>75</c:v>
                </c:pt>
              </c:numCache>
            </c:numRef>
          </c:val>
          <c:extLst>
            <c:ext xmlns:c16="http://schemas.microsoft.com/office/drawing/2014/chart" uri="{C3380CC4-5D6E-409C-BE32-E72D297353CC}">
              <c16:uniqueId val="{00000010-772F-4677-8935-22F033D70B18}"/>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12700"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1"/>
            <a:ext cx="2945659" cy="498135"/>
          </a:xfrm>
          <a:prstGeom prst="rect">
            <a:avLst/>
          </a:prstGeom>
        </p:spPr>
        <p:txBody>
          <a:bodyPr vert="horz" lIns="91440" tIns="45720" rIns="91440" bIns="45720" rtlCol="0"/>
          <a:lstStyle>
            <a:lvl1pPr algn="r">
              <a:defRPr sz="1200"/>
            </a:lvl1pPr>
          </a:lstStyle>
          <a:p>
            <a:fld id="{D35F0AB0-C856-425A-BF83-3790CAAE84AE}" type="datetimeFigureOut">
              <a:rPr lang="en-GB" smtClean="0"/>
              <a:t>13/07/2018</a:t>
            </a:fld>
            <a:endParaRPr lang="en-GB"/>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2"/>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2"/>
            <a:ext cx="2945659" cy="498134"/>
          </a:xfrm>
          <a:prstGeom prst="rect">
            <a:avLst/>
          </a:prstGeom>
        </p:spPr>
        <p:txBody>
          <a:bodyPr vert="horz" lIns="91440" tIns="45720" rIns="91440" bIns="45720" rtlCol="0" anchor="b"/>
          <a:lstStyle>
            <a:lvl1pPr algn="r">
              <a:defRPr sz="1200"/>
            </a:lvl1pPr>
          </a:lstStyle>
          <a:p>
            <a:fld id="{143D4643-DC07-4B95-A14F-83715E1D6778}" type="slidenum">
              <a:rPr lang="en-GB" smtClean="0"/>
              <a:t>‹#›</a:t>
            </a:fld>
            <a:endParaRPr lang="en-GB"/>
          </a:p>
        </p:txBody>
      </p:sp>
    </p:spTree>
    <p:extLst>
      <p:ext uri="{BB962C8B-B14F-4D97-AF65-F5344CB8AC3E}">
        <p14:creationId xmlns:p14="http://schemas.microsoft.com/office/powerpoint/2010/main" val="77681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Laura Green &amp; Tom</a:t>
            </a:r>
            <a:r>
              <a:rPr lang="en-GB" baseline="0" dirty="0" smtClean="0"/>
              <a:t> Lennox – Leeds Beckett Library</a:t>
            </a:r>
          </a:p>
          <a:p>
            <a:r>
              <a:rPr lang="en-GB" baseline="0" dirty="0" smtClean="0"/>
              <a:t>“I See It, I Need It!” The Joys Of Impulse Borrowing</a:t>
            </a:r>
          </a:p>
          <a:p>
            <a:r>
              <a:rPr lang="en-GB" baseline="0" dirty="0" smtClean="0"/>
              <a:t>Creating Book Displays At Leeds Beckett Library</a:t>
            </a:r>
            <a:endParaRPr lang="en-GB" dirty="0" smtClean="0"/>
          </a:p>
          <a:p>
            <a:endParaRPr lang="en-GB" dirty="0" smtClean="0"/>
          </a:p>
          <a:p>
            <a:r>
              <a:rPr lang="en-GB" dirty="0" smtClean="0"/>
              <a:t>We’ve all fallen for the impulse buy. From a pack of chewing gum at the supermarket checkout, to those shoes that just happened to be on sale when you were walking past on your way home from work. So what are the common traits of the impulse buyer?</a:t>
            </a:r>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1</a:t>
            </a:fld>
            <a:endParaRPr lang="en-GB" dirty="0"/>
          </a:p>
        </p:txBody>
      </p:sp>
    </p:spTree>
    <p:extLst>
      <p:ext uri="{BB962C8B-B14F-4D97-AF65-F5344CB8AC3E}">
        <p14:creationId xmlns:p14="http://schemas.microsoft.com/office/powerpoint/2010/main" val="1231488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good example of cross merchandising can be seen in </a:t>
            </a:r>
            <a:r>
              <a:rPr lang="en-GB" dirty="0" err="1" smtClean="0"/>
              <a:t>Headingley</a:t>
            </a:r>
            <a:r>
              <a:rPr lang="en-GB" dirty="0" smtClean="0"/>
              <a:t> Library’s ‘Destinations’ display where travel guides, language packs and foreign films were displayed together to promote overlooked areas of the Library’s collections and add value to the user’s experience.</a:t>
            </a:r>
          </a:p>
          <a:p>
            <a:endParaRPr lang="en-GB" baseline="0" dirty="0" smtClean="0"/>
          </a:p>
          <a:p>
            <a:r>
              <a:rPr lang="en-GB" baseline="0" dirty="0" smtClean="0"/>
              <a:t>Interesting gems in our collections lay hidden in endless rows of library shelving. The Dewey Decimal System may allow us to maintain a sense of order, but it is a fixed order which does not enable more instinctive groupings of resources, or allow us to organise our stock in the way our students actually want to use it. Retail concepts of grouping like with like can help liberate library staff from the restrictions of Dewey and enable us to reframe our collections, giving students a chance to see the best items from our collections in a fresh light, freed from those dusty shelves.</a:t>
            </a:r>
          </a:p>
          <a:p>
            <a:pPr marL="0" indent="0">
              <a:buFontTx/>
              <a:buNone/>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10</a:t>
            </a:fld>
            <a:endParaRPr lang="en-GB"/>
          </a:p>
        </p:txBody>
      </p:sp>
    </p:spTree>
    <p:extLst>
      <p:ext uri="{BB962C8B-B14F-4D97-AF65-F5344CB8AC3E}">
        <p14:creationId xmlns:p14="http://schemas.microsoft.com/office/powerpoint/2010/main" val="23972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Library displays offer positives for the Library itself, most obviously an opportunity to market library collections, increase circulation, and raise the profile of our service. With tighter budgets, we need to make our existing collection work harder and our displays allow us to promote previously underused resources to students. </a:t>
            </a:r>
          </a:p>
          <a:p>
            <a:pPr marL="0" indent="0">
              <a:buFontTx/>
              <a:buNone/>
            </a:pPr>
            <a:endParaRPr lang="en-GB" baseline="0" dirty="0" smtClean="0"/>
          </a:p>
          <a:p>
            <a:pPr marL="0" indent="0">
              <a:buFontTx/>
              <a:buNone/>
            </a:pPr>
            <a:r>
              <a:rPr lang="en-GB" baseline="0" dirty="0" smtClean="0"/>
              <a:t>Pie Chart - 17% of display items previous issued 5 times or less.</a:t>
            </a:r>
          </a:p>
        </p:txBody>
      </p:sp>
      <p:sp>
        <p:nvSpPr>
          <p:cNvPr id="4" name="Slide Number Placeholder 3"/>
          <p:cNvSpPr>
            <a:spLocks noGrp="1"/>
          </p:cNvSpPr>
          <p:nvPr>
            <p:ph type="sldNum" sz="quarter" idx="10"/>
          </p:nvPr>
        </p:nvSpPr>
        <p:spPr/>
        <p:txBody>
          <a:bodyPr/>
          <a:lstStyle/>
          <a:p>
            <a:fld id="{143D4643-DC07-4B95-A14F-83715E1D6778}" type="slidenum">
              <a:rPr lang="en-GB" smtClean="0"/>
              <a:t>11</a:t>
            </a:fld>
            <a:endParaRPr lang="en-GB"/>
          </a:p>
        </p:txBody>
      </p:sp>
    </p:spTree>
    <p:extLst>
      <p:ext uri="{BB962C8B-B14F-4D97-AF65-F5344CB8AC3E}">
        <p14:creationId xmlns:p14="http://schemas.microsoft.com/office/powerpoint/2010/main" val="521342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book displays allow us to provide a dedicated space for physical resources in parts of the Library that are book-free, such as the ground floors at both campus libraries. Adding eye-catching displays in these study areas, which also act as corridors to the rest of the Library, can transform ‘passive’ spaces into opportunities for knowledge discovery and address the risk that books become ‘invisible’ in modern academic libraries where many resources are now available only online. Book displays can add warmth and personality to the Library.</a:t>
            </a:r>
          </a:p>
        </p:txBody>
      </p:sp>
      <p:sp>
        <p:nvSpPr>
          <p:cNvPr id="4" name="Slide Number Placeholder 3"/>
          <p:cNvSpPr>
            <a:spLocks noGrp="1"/>
          </p:cNvSpPr>
          <p:nvPr>
            <p:ph type="sldNum" sz="quarter" idx="10"/>
          </p:nvPr>
        </p:nvSpPr>
        <p:spPr/>
        <p:txBody>
          <a:bodyPr/>
          <a:lstStyle/>
          <a:p>
            <a:fld id="{143D4643-DC07-4B95-A14F-83715E1D6778}" type="slidenum">
              <a:rPr lang="en-GB" smtClean="0"/>
              <a:t>12</a:t>
            </a:fld>
            <a:endParaRPr lang="en-GB"/>
          </a:p>
        </p:txBody>
      </p:sp>
    </p:spTree>
    <p:extLst>
      <p:ext uri="{BB962C8B-B14F-4D97-AF65-F5344CB8AC3E}">
        <p14:creationId xmlns:p14="http://schemas.microsoft.com/office/powerpoint/2010/main" val="1342698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Carried</a:t>
            </a:r>
            <a:r>
              <a:rPr lang="en-GB" baseline="0" dirty="0" smtClean="0"/>
              <a:t> out UX to establish – optimum place for displays to attract attention and enhance study space</a:t>
            </a:r>
          </a:p>
          <a:p>
            <a:endParaRPr lang="en-GB" baseline="0" dirty="0" smtClean="0"/>
          </a:p>
          <a:p>
            <a:r>
              <a:rPr lang="en-GB" baseline="0" dirty="0" smtClean="0"/>
              <a:t>User experience research has also been undertaken to establish the most strategic positioning of displays to attract the attention of Library users and to best enhance study space. Headcounts and observations have been carried out in order to track frequent paths used by students and display points moved accordingly, to ensure user access to display resources is both straightforward and intuitive.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13</a:t>
            </a:fld>
            <a:endParaRPr lang="en-GB"/>
          </a:p>
        </p:txBody>
      </p:sp>
    </p:spTree>
    <p:extLst>
      <p:ext uri="{BB962C8B-B14F-4D97-AF65-F5344CB8AC3E}">
        <p14:creationId xmlns:p14="http://schemas.microsoft.com/office/powerpoint/2010/main" val="168401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Sheila Silver Library, we’ve introduced mini displays in our book rooms to highlight specific areas of stock on each floor, for example, subjects chosen by Academic Librarians or low NSS scoring subjects. </a:t>
            </a:r>
          </a:p>
        </p:txBody>
      </p:sp>
      <p:sp>
        <p:nvSpPr>
          <p:cNvPr id="4" name="Slide Number Placeholder 3"/>
          <p:cNvSpPr>
            <a:spLocks noGrp="1"/>
          </p:cNvSpPr>
          <p:nvPr>
            <p:ph type="sldNum" sz="quarter" idx="10"/>
          </p:nvPr>
        </p:nvSpPr>
        <p:spPr/>
        <p:txBody>
          <a:bodyPr/>
          <a:lstStyle/>
          <a:p>
            <a:fld id="{143D4643-DC07-4B95-A14F-83715E1D6778}" type="slidenum">
              <a:rPr lang="en-GB" smtClean="0"/>
              <a:t>14</a:t>
            </a:fld>
            <a:endParaRPr lang="en-GB"/>
          </a:p>
        </p:txBody>
      </p:sp>
    </p:spTree>
    <p:extLst>
      <p:ext uri="{BB962C8B-B14F-4D97-AF65-F5344CB8AC3E}">
        <p14:creationId xmlns:p14="http://schemas.microsoft.com/office/powerpoint/2010/main" val="117101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Visual merchandising involves displaying your stock and decor in a way that shows off a positive image, which is easily understood and gets customers’ attention.</a:t>
            </a:r>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15</a:t>
            </a:fld>
            <a:endParaRPr lang="en-GB"/>
          </a:p>
        </p:txBody>
      </p:sp>
    </p:spTree>
    <p:extLst>
      <p:ext uri="{BB962C8B-B14F-4D97-AF65-F5344CB8AC3E}">
        <p14:creationId xmlns:p14="http://schemas.microsoft.com/office/powerpoint/2010/main" val="2901439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Certain retail practices are universally understood by customers. An in-store display carrying a single item of clothing is there to be looked at and not touched, but the same installation, with a rack of multiple outfits invites the customer to touch, try and buy.  In our displays, simple initiatives, such as stacking multiple copies of titles on tables utilise these familiar retail language shortcuts. Our students understand that we want them to pick up these books and take them away, meaning that the display feels much more accessible to them, because we have invited them to share ownership of our display space.</a:t>
            </a:r>
          </a:p>
          <a:p>
            <a:endParaRPr lang="en-GB" baseline="0" dirty="0" smtClean="0"/>
          </a:p>
          <a:p>
            <a:r>
              <a:rPr lang="en-GB" baseline="0" dirty="0" smtClean="0"/>
              <a:t>We were lucky to have team members with experience working in a range of bookshops, which helped broaden our perspective on how to approach planning our displays. Our early discussions focussed on team members retail experience and the display techniques which could be translated from a retail to a library environment. The team followed this up by carrying out observation visits to a number of book shops and similar retail establishments to see what we could learn from their visual merchandising practices.</a:t>
            </a:r>
          </a:p>
          <a:p>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16</a:t>
            </a:fld>
            <a:endParaRPr lang="en-GB"/>
          </a:p>
        </p:txBody>
      </p:sp>
    </p:spTree>
    <p:extLst>
      <p:ext uri="{BB962C8B-B14F-4D97-AF65-F5344CB8AC3E}">
        <p14:creationId xmlns:p14="http://schemas.microsoft.com/office/powerpoint/2010/main" val="3498763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successful idea, inspired by a visit to a branch of Waterstones, was the introduction of chalkboards in displays, instead of more formal signage. Our chalkboards have been used to add a more informal, friendly, human touch to otherwise dry academic subjects. These have proved to be a particular success, frequently getting positive comments from library users, as well as being enjoyable for staff to produce. </a:t>
            </a:r>
          </a:p>
          <a:p>
            <a:endParaRPr lang="en-GB" baseline="0" dirty="0" smtClean="0"/>
          </a:p>
          <a:p>
            <a:r>
              <a:rPr lang="en-GB" baseline="0" dirty="0" smtClean="0"/>
              <a:t>An important rule of visual merchandising is to ‘keep things fresh’. This doesn’t necessarily mean constantly pushing only the newest lines. In retail it’s common practice to move old merchandise to new display areas of the store as a clever way of making customers think it is newly arrived, so they give it fresh attention. </a:t>
            </a:r>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17</a:t>
            </a:fld>
            <a:endParaRPr lang="en-GB"/>
          </a:p>
        </p:txBody>
      </p:sp>
    </p:spTree>
    <p:extLst>
      <p:ext uri="{BB962C8B-B14F-4D97-AF65-F5344CB8AC3E}">
        <p14:creationId xmlns:p14="http://schemas.microsoft.com/office/powerpoint/2010/main" val="3782345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libraries, limited collections budgets mean we don’t have unlimited shiny new stock to showcase, so it is often necessary for us to also repurpose the same stock again and again in different permutations. A continual, repeating study calendar means the same display topics keep coming around again and again. September is always study skills month; in October it’s writing your first essay; November is research methods and December is exam preparation skills, etcetera, etcetera. It’s good to have an array of posters and paraphernalia to reuse and cut down on staff time when preparing a display, but we also want to have enough options to keep things looking new and different, so second and third year students don’t just think we’re putting out the same display as last year and they give our new displays their fullest attention.</a:t>
            </a:r>
          </a:p>
        </p:txBody>
      </p:sp>
      <p:sp>
        <p:nvSpPr>
          <p:cNvPr id="4" name="Slide Number Placeholder 3"/>
          <p:cNvSpPr>
            <a:spLocks noGrp="1"/>
          </p:cNvSpPr>
          <p:nvPr>
            <p:ph type="sldNum" sz="quarter" idx="10"/>
          </p:nvPr>
        </p:nvSpPr>
        <p:spPr/>
        <p:txBody>
          <a:bodyPr/>
          <a:lstStyle/>
          <a:p>
            <a:fld id="{143D4643-DC07-4B95-A14F-83715E1D6778}" type="slidenum">
              <a:rPr lang="en-GB" smtClean="0"/>
              <a:t>18</a:t>
            </a:fld>
            <a:endParaRPr lang="en-GB"/>
          </a:p>
        </p:txBody>
      </p:sp>
    </p:spTree>
    <p:extLst>
      <p:ext uri="{BB962C8B-B14F-4D97-AF65-F5344CB8AC3E}">
        <p14:creationId xmlns:p14="http://schemas.microsoft.com/office/powerpoint/2010/main" val="335534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19</a:t>
            </a:fld>
            <a:endParaRPr lang="en-GB"/>
          </a:p>
        </p:txBody>
      </p:sp>
    </p:spTree>
    <p:extLst>
      <p:ext uri="{BB962C8B-B14F-4D97-AF65-F5344CB8AC3E}">
        <p14:creationId xmlns:p14="http://schemas.microsoft.com/office/powerpoint/2010/main" val="254980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 list of common characteristics of the impulse</a:t>
            </a:r>
            <a:r>
              <a:rPr lang="en-GB" baseline="0" dirty="0" smtClean="0"/>
              <a:t> buyer, </a:t>
            </a:r>
            <a:r>
              <a:rPr lang="en-GB" dirty="0" smtClean="0"/>
              <a:t>identified by Jeremy Smith, an expert on marketing and user psychology:</a:t>
            </a:r>
          </a:p>
          <a:p>
            <a:endParaRPr lang="en-GB" dirty="0" smtClean="0"/>
          </a:p>
          <a:p>
            <a:r>
              <a:rPr lang="en-GB" dirty="0" smtClean="0"/>
              <a:t>They are driven by emotion.</a:t>
            </a:r>
          </a:p>
          <a:p>
            <a:r>
              <a:rPr lang="en-GB" dirty="0" smtClean="0"/>
              <a:t>They will take risks.</a:t>
            </a:r>
          </a:p>
          <a:p>
            <a:r>
              <a:rPr lang="en-GB" dirty="0" smtClean="0"/>
              <a:t>They are competitive.</a:t>
            </a:r>
          </a:p>
          <a:p>
            <a:r>
              <a:rPr lang="en-GB" dirty="0" smtClean="0"/>
              <a:t>They defy logic.</a:t>
            </a:r>
          </a:p>
          <a:p>
            <a:r>
              <a:rPr lang="en-GB" dirty="0" smtClean="0"/>
              <a:t>They respond visually.</a:t>
            </a:r>
          </a:p>
          <a:p>
            <a:r>
              <a:rPr lang="en-GB" dirty="0" smtClean="0"/>
              <a:t>They insist on instant gratification.</a:t>
            </a:r>
          </a:p>
          <a:p>
            <a:endParaRPr lang="en-GB" dirty="0" smtClean="0"/>
          </a:p>
          <a:p>
            <a:r>
              <a:rPr lang="en-GB" dirty="0" smtClean="0"/>
              <a:t>(Smith, 2015)</a:t>
            </a:r>
          </a:p>
          <a:p>
            <a:endParaRPr lang="en-GB" dirty="0" smtClean="0"/>
          </a:p>
          <a:p>
            <a:r>
              <a:rPr lang="en-GB" dirty="0" smtClean="0"/>
              <a:t>The retail sector exploits these vulnerabilities, utilising marketing materials in stores to motivate it’s customers to buy a product or service that caters to their current emotion. While an impulse purchase may satisfy an immediate emotional need, buyers do not always consider the possible consequences of their spending. In retail this can also lead to buying mistakes and needless spending.</a:t>
            </a:r>
          </a:p>
          <a:p>
            <a:endParaRPr lang="en-GB" dirty="0" smtClean="0"/>
          </a:p>
          <a:p>
            <a:r>
              <a:rPr lang="en-GB" dirty="0" smtClean="0"/>
              <a:t>This is undoubtedly a complex area, with some major ethical questions. Nevertheless, the power of impulse purchase sales points, to seemingly address an immediate need, has many useful applications outside the retail sector. Some of you might notice that the characteristics of the impulse purchaser, closely match the kind of behaviour a large proportion of our student population exhibits, especially around peak periods in the student calendar when they are experiencing the pressure of deadlines and need to work, but are overwhelmed by the scale of their task. Understandably, our universities suddenly become full of an emotional, risk taking, competitive, logic defying group of young people - a digital generation, who respond to visual communication and certainly expect instant gratification for their £9000 a year fees. </a:t>
            </a:r>
          </a:p>
          <a:p>
            <a:endParaRPr lang="en-GB" dirty="0" smtClean="0"/>
          </a:p>
          <a:p>
            <a:r>
              <a:rPr lang="en-GB" dirty="0" smtClean="0"/>
              <a:t>So what can we learn from retail merchandising practices that might directly address our students emotional needs? At Leeds Beckett Library we have translated some of the retail practices employed by impulse driven marketing to suit an academic library context, with the aim of enhancing the student experience. We have introduced a rolling programme of book displays, targeted directly at identified student groups, to communicate directly with them and help provide them with the resources, support and skills they need, when they need it. We would like to talk to you today about some of the things we’ve learnt.</a:t>
            </a:r>
          </a:p>
        </p:txBody>
      </p:sp>
      <p:sp>
        <p:nvSpPr>
          <p:cNvPr id="4" name="Slide Number Placeholder 3"/>
          <p:cNvSpPr>
            <a:spLocks noGrp="1"/>
          </p:cNvSpPr>
          <p:nvPr>
            <p:ph type="sldNum" sz="quarter" idx="10"/>
          </p:nvPr>
        </p:nvSpPr>
        <p:spPr/>
        <p:txBody>
          <a:bodyPr/>
          <a:lstStyle/>
          <a:p>
            <a:fld id="{143D4643-DC07-4B95-A14F-83715E1D6778}" type="slidenum">
              <a:rPr lang="en-GB" smtClean="0"/>
              <a:t>2</a:t>
            </a:fld>
            <a:endParaRPr lang="en-GB" dirty="0"/>
          </a:p>
        </p:txBody>
      </p:sp>
    </p:spTree>
    <p:extLst>
      <p:ext uri="{BB962C8B-B14F-4D97-AF65-F5344CB8AC3E}">
        <p14:creationId xmlns:p14="http://schemas.microsoft.com/office/powerpoint/2010/main" val="3015404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regularly create displays to publicise local and national awareness days, weeks or months, which reflect the university's values, or may be of interest to our students. These ‘awareness’ displays generate mixed levels of interest. Recent successes include our displays for Women’s History Month, where 56% of the display stock was borrowed</a:t>
            </a:r>
            <a:r>
              <a:rPr lang="en-GB" baseline="0" dirty="0" smtClean="0"/>
              <a:t> and </a:t>
            </a:r>
            <a:r>
              <a:rPr lang="en-GB" dirty="0" smtClean="0"/>
              <a:t>our Focus On Autism display where 70% of the table was issued. Other displays see more mixed levels of student engagement, however, we continue to run new and varied awareness displays, as they provide an opportunity to demonstrate both the University and the Library’s commitment to recognising and celebrating these areas, as well as providing support for </a:t>
            </a:r>
            <a:r>
              <a:rPr lang="en-GB" baseline="0" dirty="0" smtClean="0"/>
              <a:t>our students</a:t>
            </a:r>
          </a:p>
          <a:p>
            <a:endParaRPr lang="en-GB" baseline="0" dirty="0" smtClean="0"/>
          </a:p>
          <a:p>
            <a:r>
              <a:rPr lang="en-GB" baseline="0" dirty="0" smtClean="0"/>
              <a:t>We have initiated and developed relationships with external organisations to help promote shared values and create an inclusive community. These include LGBT History Month, Global Accessibility Awareness Day, and Leeds City Council. These relationships have resulted in the providing of materials, support and cross promotion of activities.</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143D4643-DC07-4B95-A14F-83715E1D6778}" type="slidenum">
              <a:rPr lang="en-GB" smtClean="0"/>
              <a:t>20</a:t>
            </a:fld>
            <a:endParaRPr lang="en-GB"/>
          </a:p>
        </p:txBody>
      </p:sp>
    </p:spTree>
    <p:extLst>
      <p:ext uri="{BB962C8B-B14F-4D97-AF65-F5344CB8AC3E}">
        <p14:creationId xmlns:p14="http://schemas.microsoft.com/office/powerpoint/2010/main" val="369451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encourage staff and students to create their own displays. A great example of a student initiated display was our fashion exhibition at City Campus Library, where students used our display spaces and materials to showcase their own work. We also work closely with academic staff and successful displays have been linked to University talks and conferences.</a:t>
            </a:r>
          </a:p>
          <a:p>
            <a:endParaRPr lang="en-GB" baseline="0" dirty="0" smtClean="0"/>
          </a:p>
          <a:p>
            <a:r>
              <a:rPr lang="en-GB" baseline="0" dirty="0" smtClean="0"/>
              <a:t>High demand for display space means we need to carefully manage and continually evolve our strategy. Our Displays team is part of a larger group - the Learning Resources Publicity Group. At our group meetings, we discuss proposed topics and make use of our individual knowledge and specialisms to decide the most appropriate way of presenting a concept. Is there research to showcase? Do we have appropriate resources to do the theme justice? Would this topic work best as a display, or instead as a web page or some other format?</a:t>
            </a:r>
          </a:p>
          <a:p>
            <a:endParaRPr lang="en-GB" dirty="0" smtClean="0"/>
          </a:p>
          <a:p>
            <a:r>
              <a:rPr lang="en-GB" dirty="0" smtClean="0"/>
              <a:t>We are exploring new ways to maximise the effect of the work we do. We utilise previous usage statistics, reading lists, and the skills and knowledge of academic librarians to curate display content which results in higher display use. We have started to explore merging displays with our study skills guidance pop-up events. We’ve also begun linking narrower focused displays, such as our low NSS score subject displays, to more popular ones to encourage greater footfall to both displays and also highlight the relevance of study skill themed displays to students on particular courses.</a:t>
            </a:r>
          </a:p>
        </p:txBody>
      </p:sp>
      <p:sp>
        <p:nvSpPr>
          <p:cNvPr id="4" name="Slide Number Placeholder 3"/>
          <p:cNvSpPr>
            <a:spLocks noGrp="1"/>
          </p:cNvSpPr>
          <p:nvPr>
            <p:ph type="sldNum" sz="quarter" idx="10"/>
          </p:nvPr>
        </p:nvSpPr>
        <p:spPr/>
        <p:txBody>
          <a:bodyPr/>
          <a:lstStyle/>
          <a:p>
            <a:fld id="{143D4643-DC07-4B95-A14F-83715E1D6778}" type="slidenum">
              <a:rPr lang="en-GB" smtClean="0"/>
              <a:t>21</a:t>
            </a:fld>
            <a:endParaRPr lang="en-GB"/>
          </a:p>
        </p:txBody>
      </p:sp>
    </p:spTree>
    <p:extLst>
      <p:ext uri="{BB962C8B-B14F-4D97-AF65-F5344CB8AC3E}">
        <p14:creationId xmlns:p14="http://schemas.microsoft.com/office/powerpoint/2010/main" val="2873689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talked about libraries from a more commercial slant, but one of the great strengths of libraries is that they’re non-commercial - our goal is not to drive impulse sales, but to provide guidance and support in gaining information literacy skills, which enable our students to find, evaluate and utilise high quality resources. These capabilities feed directly into assignments, degree classification, employability and life skills. Because we are not motivated by profit we are able to utilise the many positive elements of visual merchandising, to help enhance the overall student experience, without any of the more negative consequences of targeted impulse marketing.</a:t>
            </a:r>
          </a:p>
          <a:p>
            <a:endParaRPr lang="en-GB" dirty="0" smtClean="0"/>
          </a:p>
          <a:p>
            <a:r>
              <a:rPr lang="en-GB" dirty="0" smtClean="0"/>
              <a:t>One of the big questions we keep asking ourselves is do our displays help create a culture of dependency where students are unable to perform their own  literature searches? This is not an easy question to answer. A good display can offer a starting point and help to clarify a complex topic.</a:t>
            </a:r>
          </a:p>
        </p:txBody>
      </p:sp>
      <p:sp>
        <p:nvSpPr>
          <p:cNvPr id="4" name="Slide Number Placeholder 3"/>
          <p:cNvSpPr>
            <a:spLocks noGrp="1"/>
          </p:cNvSpPr>
          <p:nvPr>
            <p:ph type="sldNum" sz="quarter" idx="10"/>
          </p:nvPr>
        </p:nvSpPr>
        <p:spPr/>
        <p:txBody>
          <a:bodyPr/>
          <a:lstStyle/>
          <a:p>
            <a:fld id="{143D4643-DC07-4B95-A14F-83715E1D6778}" type="slidenum">
              <a:rPr lang="en-GB" smtClean="0"/>
              <a:t>22</a:t>
            </a:fld>
            <a:endParaRPr lang="en-GB"/>
          </a:p>
        </p:txBody>
      </p:sp>
    </p:spTree>
    <p:extLst>
      <p:ext uri="{BB962C8B-B14F-4D97-AF65-F5344CB8AC3E}">
        <p14:creationId xmlns:p14="http://schemas.microsoft.com/office/powerpoint/2010/main" val="1958395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try to ensure our displays also motivate information searching and browsing skills by using simple initiatives such as creating our own ‘Finding Library Resources’ bookmark to place in display items to encourage students to explore our book stock further.</a:t>
            </a:r>
          </a:p>
          <a:p>
            <a:endParaRPr lang="en-GB" baseline="0" dirty="0" smtClean="0"/>
          </a:p>
          <a:p>
            <a:r>
              <a:rPr lang="en-GB" baseline="0" dirty="0" smtClean="0"/>
              <a:t>It’s important to remember that student expectations have changed - and rightly so. With higher study costs and an increasingly competitive job markets, today’s cohort of students face greater pressures than we ever did leaving university. Students expect a greater level of support, and any help we can give them to access the high quality resources we offer can surely only have a positive effect on the standard of the work they produce. Leeds Beckett Library, like many others, is trying to lessen potentially stressful areas of the student experience, offering auto-renewals, a shelf retrieval reservations service, providing free Interlibrary Loans, as well as many other initiatives. Displays are yet another tool we use to engage our students and enable them to study in a way that suits them; displays provide a pathway, to help guide students to the best resources available; a starting point on a journey of skills and knowledge discovery.</a:t>
            </a:r>
          </a:p>
        </p:txBody>
      </p:sp>
      <p:sp>
        <p:nvSpPr>
          <p:cNvPr id="4" name="Slide Number Placeholder 3"/>
          <p:cNvSpPr>
            <a:spLocks noGrp="1"/>
          </p:cNvSpPr>
          <p:nvPr>
            <p:ph type="sldNum" sz="quarter" idx="10"/>
          </p:nvPr>
        </p:nvSpPr>
        <p:spPr/>
        <p:txBody>
          <a:bodyPr/>
          <a:lstStyle/>
          <a:p>
            <a:fld id="{143D4643-DC07-4B95-A14F-83715E1D6778}" type="slidenum">
              <a:rPr lang="en-GB" smtClean="0"/>
              <a:t>23</a:t>
            </a:fld>
            <a:endParaRPr lang="en-GB"/>
          </a:p>
        </p:txBody>
      </p:sp>
    </p:spTree>
    <p:extLst>
      <p:ext uri="{BB962C8B-B14F-4D97-AF65-F5344CB8AC3E}">
        <p14:creationId xmlns:p14="http://schemas.microsoft.com/office/powerpoint/2010/main" val="514863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 nice piece of student feedback captured during a Library interview exercise, which perfectly illustrates how displays can help students discover resources they wouldn’t otherwise find on the shelves:</a:t>
            </a:r>
          </a:p>
          <a:p>
            <a:r>
              <a:rPr lang="en-GB" dirty="0" smtClean="0"/>
              <a:t>“I was just walking past and I saw this book ... I still have it, I borrowed it then and took it home and read everything in it and it was really helpful.  I wouldn’t have known where to find it actually if it was on the shelves … but when you display it where they can see it … I think I need this.”</a:t>
            </a:r>
          </a:p>
        </p:txBody>
      </p:sp>
      <p:sp>
        <p:nvSpPr>
          <p:cNvPr id="4" name="Slide Number Placeholder 3"/>
          <p:cNvSpPr>
            <a:spLocks noGrp="1"/>
          </p:cNvSpPr>
          <p:nvPr>
            <p:ph type="sldNum" sz="quarter" idx="10"/>
          </p:nvPr>
        </p:nvSpPr>
        <p:spPr/>
        <p:txBody>
          <a:bodyPr/>
          <a:lstStyle/>
          <a:p>
            <a:fld id="{143D4643-DC07-4B95-A14F-83715E1D6778}" type="slidenum">
              <a:rPr lang="en-GB" smtClean="0"/>
              <a:t>24</a:t>
            </a:fld>
            <a:endParaRPr lang="en-GB"/>
          </a:p>
        </p:txBody>
      </p:sp>
    </p:spTree>
    <p:extLst>
      <p:ext uri="{BB962C8B-B14F-4D97-AF65-F5344CB8AC3E}">
        <p14:creationId xmlns:p14="http://schemas.microsoft.com/office/powerpoint/2010/main" val="177857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25</a:t>
            </a:fld>
            <a:endParaRPr lang="en-GB"/>
          </a:p>
        </p:txBody>
      </p:sp>
    </p:spTree>
    <p:extLst>
      <p:ext uri="{BB962C8B-B14F-4D97-AF65-F5344CB8AC3E}">
        <p14:creationId xmlns:p14="http://schemas.microsoft.com/office/powerpoint/2010/main" val="197225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the last two years, we have established display teams at each campus library and have experimented with different approaches to using physical library displays to engage students. The formation of teams of library staff contributing towards display planning and creation has meant that with limited time and resources, varied and attractive displays can be produced on a regular basis.</a:t>
            </a:r>
          </a:p>
          <a:p>
            <a:endParaRPr lang="en-GB" dirty="0" smtClean="0"/>
          </a:p>
          <a:p>
            <a:r>
              <a:rPr lang="en-GB" dirty="0" smtClean="0"/>
              <a:t>A well planned book display, in the right place, at the right time, can offer a helpful starting point for work, or when inspiration is required. They are a reassuring physical point to go to in an increasingly digital, and potentially isolating, world and can inspire research paths, bringing together disparate elements of a diverse collection to navigate complex topics. </a:t>
            </a:r>
          </a:p>
        </p:txBody>
      </p:sp>
      <p:sp>
        <p:nvSpPr>
          <p:cNvPr id="4" name="Slide Number Placeholder 3"/>
          <p:cNvSpPr>
            <a:spLocks noGrp="1"/>
          </p:cNvSpPr>
          <p:nvPr>
            <p:ph type="sldNum" sz="quarter" idx="10"/>
          </p:nvPr>
        </p:nvSpPr>
        <p:spPr/>
        <p:txBody>
          <a:bodyPr/>
          <a:lstStyle/>
          <a:p>
            <a:fld id="{143D4643-DC07-4B95-A14F-83715E1D6778}" type="slidenum">
              <a:rPr lang="en-GB" smtClean="0"/>
              <a:t>3</a:t>
            </a:fld>
            <a:endParaRPr lang="en-GB" dirty="0"/>
          </a:p>
        </p:txBody>
      </p:sp>
    </p:spTree>
    <p:extLst>
      <p:ext uri="{BB962C8B-B14F-4D97-AF65-F5344CB8AC3E}">
        <p14:creationId xmlns:p14="http://schemas.microsoft.com/office/powerpoint/2010/main" val="35719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smtClean="0">
                <a:solidFill>
                  <a:schemeClr val="tx1"/>
                </a:solidFill>
                <a:effectLst/>
                <a:latin typeface="+mn-lt"/>
                <a:ea typeface="+mn-ea"/>
                <a:cs typeface="+mn-cs"/>
              </a:rPr>
              <a:t>Studies have shown that displays in libraries result in more issues and our own findings back this up, but we’ve noticed that a lot of our students like to use the display books in the Library, perhaps as an alternative to reference items, or simply because it's easier than carrying them home! For us, it doesn’t matter too much whether the items are issued or simply used in the Library - what matters is that the right resources have reached the right people.</a:t>
            </a:r>
            <a:endParaRPr lang="en-GB" b="0" dirty="0" smtClean="0">
              <a:effectLst/>
            </a:endParaRPr>
          </a:p>
          <a:p>
            <a:endParaRPr lang="en-GB" baseline="0" dirty="0" smtClean="0"/>
          </a:p>
          <a:p>
            <a:r>
              <a:rPr lang="en-GB" baseline="0" dirty="0" smtClean="0"/>
              <a:t>Chart – for one campus (pilot) – thick red lines shows books used this year and thick blue line shows borrowed this year</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4</a:t>
            </a:fld>
            <a:endParaRPr lang="en-GB" dirty="0"/>
          </a:p>
        </p:txBody>
      </p:sp>
    </p:spTree>
    <p:extLst>
      <p:ext uri="{BB962C8B-B14F-4D97-AF65-F5344CB8AC3E}">
        <p14:creationId xmlns:p14="http://schemas.microsoft.com/office/powerpoint/2010/main" val="139484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Librarians often speculate on whether students are aware of the wide range of materials - fiction, films, games, travel books etc. - that we carry. A display is the perfect way to highlight the more eclectic areas of the collection.</a:t>
            </a:r>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5</a:t>
            </a:fld>
            <a:endParaRPr lang="en-GB" dirty="0"/>
          </a:p>
        </p:txBody>
      </p:sp>
    </p:spTree>
    <p:extLst>
      <p:ext uri="{BB962C8B-B14F-4D97-AF65-F5344CB8AC3E}">
        <p14:creationId xmlns:p14="http://schemas.microsoft.com/office/powerpoint/2010/main" val="368793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However, our display engagement statistics suggest that whether students are aware of the extent of the collection or not, they are primarily focused on study items. </a:t>
            </a:r>
          </a:p>
          <a:p>
            <a:endParaRPr lang="en-GB" baseline="0" dirty="0" smtClean="0"/>
          </a:p>
          <a:p>
            <a:r>
              <a:rPr lang="en-GB" baseline="0" dirty="0" smtClean="0"/>
              <a:t>Table</a:t>
            </a:r>
          </a:p>
          <a:p>
            <a:endParaRPr lang="en-GB" baseline="0" dirty="0" smtClean="0"/>
          </a:p>
          <a:p>
            <a:r>
              <a:rPr lang="en-GB" baseline="0" dirty="0" smtClean="0"/>
              <a:t>Once we started to discover what kind of displays work, we began focusing our display strategy. We have arrived at a two-tiered approach:</a:t>
            </a:r>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6</a:t>
            </a:fld>
            <a:endParaRPr lang="en-GB" dirty="0"/>
          </a:p>
        </p:txBody>
      </p:sp>
    </p:spTree>
    <p:extLst>
      <p:ext uri="{BB962C8B-B14F-4D97-AF65-F5344CB8AC3E}">
        <p14:creationId xmlns:p14="http://schemas.microsoft.com/office/powerpoint/2010/main" val="358393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Tier</a:t>
            </a:r>
            <a:r>
              <a:rPr lang="en-GB" baseline="0" dirty="0" smtClean="0"/>
              <a:t> 1 – Firstly, the student population as a whole - These displays support students by creating initial awareness of our resources via front of house book displays, offering students instant access to topical and relevant items. We run an ongoing programme modelled around the student lifecycle and university calendar, which is designed to be relevant to all. These sorts of displays encourage our students to think about important events and anticipate resource demand.</a:t>
            </a:r>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7</a:t>
            </a:fld>
            <a:endParaRPr lang="en-GB" dirty="0"/>
          </a:p>
        </p:txBody>
      </p:sp>
    </p:spTree>
    <p:extLst>
      <p:ext uri="{BB962C8B-B14F-4D97-AF65-F5344CB8AC3E}">
        <p14:creationId xmlns:p14="http://schemas.microsoft.com/office/powerpoint/2010/main" val="261258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Tier 2  -Secondly, targeting identified user groups - We also target particular user groups in order to get the right resources to the right people. This includes a dedicated programme of displays and web resources aimed specifically at students on low NSS scoring subjects, where students may perceive library resources to be poor. These types of displays ensure the Library is seen to be visibly responding to these issues, by highlighting the quality resources and subject support we provide. The Library sees a high level of footfall, possibly more than any other area of the University, so we’re an important weapon in keeping student satisfaction high.</a:t>
            </a:r>
          </a:p>
        </p:txBody>
      </p:sp>
      <p:sp>
        <p:nvSpPr>
          <p:cNvPr id="4" name="Slide Number Placeholder 3"/>
          <p:cNvSpPr>
            <a:spLocks noGrp="1"/>
          </p:cNvSpPr>
          <p:nvPr>
            <p:ph type="sldNum" sz="quarter" idx="10"/>
          </p:nvPr>
        </p:nvSpPr>
        <p:spPr/>
        <p:txBody>
          <a:bodyPr/>
          <a:lstStyle/>
          <a:p>
            <a:fld id="{143D4643-DC07-4B95-A14F-83715E1D6778}" type="slidenum">
              <a:rPr lang="en-GB" smtClean="0"/>
              <a:t>8</a:t>
            </a:fld>
            <a:endParaRPr lang="en-GB" dirty="0"/>
          </a:p>
        </p:txBody>
      </p:sp>
    </p:spTree>
    <p:extLst>
      <p:ext uri="{BB962C8B-B14F-4D97-AF65-F5344CB8AC3E}">
        <p14:creationId xmlns:p14="http://schemas.microsoft.com/office/powerpoint/2010/main" val="4009437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retail, cross-merchandising is where products from different areas of the store are displayed together because they compliment each other, for example, beer and snacks (</a:t>
            </a:r>
            <a:r>
              <a:rPr lang="en-GB" dirty="0" err="1" smtClean="0"/>
              <a:t>dotActiv</a:t>
            </a:r>
            <a:r>
              <a:rPr lang="en-GB" dirty="0" smtClean="0"/>
              <a:t>, 2018).</a:t>
            </a:r>
            <a:endParaRPr lang="en-GB" dirty="0"/>
          </a:p>
        </p:txBody>
      </p:sp>
      <p:sp>
        <p:nvSpPr>
          <p:cNvPr id="4" name="Slide Number Placeholder 3"/>
          <p:cNvSpPr>
            <a:spLocks noGrp="1"/>
          </p:cNvSpPr>
          <p:nvPr>
            <p:ph type="sldNum" sz="quarter" idx="10"/>
          </p:nvPr>
        </p:nvSpPr>
        <p:spPr/>
        <p:txBody>
          <a:bodyPr/>
          <a:lstStyle/>
          <a:p>
            <a:fld id="{143D4643-DC07-4B95-A14F-83715E1D6778}" type="slidenum">
              <a:rPr lang="en-GB" smtClean="0"/>
              <a:t>9</a:t>
            </a:fld>
            <a:endParaRPr lang="en-GB"/>
          </a:p>
        </p:txBody>
      </p:sp>
    </p:spTree>
    <p:extLst>
      <p:ext uri="{BB962C8B-B14F-4D97-AF65-F5344CB8AC3E}">
        <p14:creationId xmlns:p14="http://schemas.microsoft.com/office/powerpoint/2010/main" val="396464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B91A3D-1143-4A3C-82CA-FEA1C25D354F}" type="datetimeFigureOut">
              <a:rPr lang="en-GB" smtClean="0"/>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3854824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B91A3D-1143-4A3C-82CA-FEA1C25D354F}" type="datetimeFigureOut">
              <a:rPr lang="en-GB" smtClean="0"/>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149419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B91A3D-1143-4A3C-82CA-FEA1C25D354F}" type="datetimeFigureOut">
              <a:rPr lang="en-GB" smtClean="0"/>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3860934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B91A3D-1143-4A3C-82CA-FEA1C25D354F}" type="datetimeFigureOut">
              <a:rPr lang="en-GB" smtClean="0"/>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243506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B91A3D-1143-4A3C-82CA-FEA1C25D354F}" type="datetimeFigureOut">
              <a:rPr lang="en-GB" smtClean="0"/>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62401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B91A3D-1143-4A3C-82CA-FEA1C25D354F}" type="datetimeFigureOut">
              <a:rPr lang="en-GB" smtClean="0"/>
              <a:t>13/07/2018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397302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B91A3D-1143-4A3C-82CA-FEA1C25D354F}" type="datetimeFigureOut">
              <a:rPr lang="en-GB" smtClean="0"/>
              <a:t>13/07/2018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270825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B91A3D-1143-4A3C-82CA-FEA1C25D354F}" type="datetimeFigureOut">
              <a:rPr lang="en-GB" smtClean="0"/>
              <a:t>13/07/2018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104291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91A3D-1143-4A3C-82CA-FEA1C25D354F}" type="datetimeFigureOut">
              <a:rPr lang="en-GB" smtClean="0"/>
              <a:t>13/07/2018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283937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B91A3D-1143-4A3C-82CA-FEA1C25D354F}" type="datetimeFigureOut">
              <a:rPr lang="en-GB" smtClean="0"/>
              <a:t>13/07/2018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333780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B91A3D-1143-4A3C-82CA-FEA1C25D354F}" type="datetimeFigureOut">
              <a:rPr lang="en-GB" smtClean="0"/>
              <a:t>13/07/2018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4D39DC-1911-4F8B-8F7A-601332E29AA3}" type="slidenum">
              <a:rPr lang="en-GB" smtClean="0"/>
              <a:t>‹#›</a:t>
            </a:fld>
            <a:endParaRPr lang="en-GB"/>
          </a:p>
        </p:txBody>
      </p:sp>
    </p:spTree>
    <p:extLst>
      <p:ext uri="{BB962C8B-B14F-4D97-AF65-F5344CB8AC3E}">
        <p14:creationId xmlns:p14="http://schemas.microsoft.com/office/powerpoint/2010/main" val="407639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91A3D-1143-4A3C-82CA-FEA1C25D354F}" type="datetimeFigureOut">
              <a:rPr lang="en-GB" smtClean="0"/>
              <a:t>13/07/2018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D39DC-1911-4F8B-8F7A-601332E29AA3}" type="slidenum">
              <a:rPr lang="en-GB" smtClean="0"/>
              <a:t>‹#›</a:t>
            </a:fld>
            <a:endParaRPr lang="en-GB"/>
          </a:p>
        </p:txBody>
      </p:sp>
    </p:spTree>
    <p:extLst>
      <p:ext uri="{BB962C8B-B14F-4D97-AF65-F5344CB8AC3E}">
        <p14:creationId xmlns:p14="http://schemas.microsoft.com/office/powerpoint/2010/main" val="338120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www.jeremysaid.com/blog/sell-spontaneous-buyer/" TargetMode="External"/><Relationship Id="rId3" Type="http://schemas.openxmlformats.org/officeDocument/2006/relationships/hyperlink" Target="https://blog.brightpearl.com/double-trouble-how-introducing-cross-merchandising-can-increase-sell-through" TargetMode="External"/><Relationship Id="rId7" Type="http://schemas.openxmlformats.org/officeDocument/2006/relationships/hyperlink" Target="https://www.emeraldinsight.com/doi/10.1108/03074801211226364"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learn.org/articles/What_is_Visual_Merchandising.html" TargetMode="External"/><Relationship Id="rId5" Type="http://schemas.openxmlformats.org/officeDocument/2006/relationships/hyperlink" Target="https://www.dotactiv.com/blog/examples-of-cross-merchandising" TargetMode="External"/><Relationship Id="rId4" Type="http://schemas.openxmlformats.org/officeDocument/2006/relationships/hyperlink" Target="https://www.tandfonline.com/doi/abs/10.1080/08963568.2014.883874" TargetMode="External"/><Relationship Id="rId9" Type="http://schemas.openxmlformats.org/officeDocument/2006/relationships/hyperlink" Target="https://talentegg.ca/incubator/2014/03/17/6-word-add-retail-lingo-dictiona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1504" y="692696"/>
            <a:ext cx="7900090" cy="4752528"/>
          </a:xfrm>
          <a:prstGeom prst="roundRect">
            <a:avLst>
              <a:gd name="adj" fmla="val 6474"/>
            </a:avLst>
          </a:prstGeom>
          <a:effectLst>
            <a:outerShdw blurRad="76200" dist="12700" dir="2700000" sy="-23000" kx="-800400" algn="bl" rotWithShape="0">
              <a:prstClr val="black">
                <a:alpha val="20000"/>
              </a:prstClr>
            </a:outerShdw>
          </a:effectLst>
          <a:scene3d>
            <a:camera prst="perspectiveRelaxedModerately" fov="3600000">
              <a:rot lat="20700871" lon="19333545" rev="1135652"/>
            </a:camera>
            <a:lightRig rig="threePt" dir="t"/>
          </a:scene3d>
        </p:spPr>
      </p:pic>
      <p:sp>
        <p:nvSpPr>
          <p:cNvPr id="2" name="Title 1"/>
          <p:cNvSpPr>
            <a:spLocks noGrp="1"/>
          </p:cNvSpPr>
          <p:nvPr>
            <p:ph type="ctrTitle"/>
          </p:nvPr>
        </p:nvSpPr>
        <p:spPr>
          <a:xfrm>
            <a:off x="4151784" y="5085184"/>
            <a:ext cx="7488832" cy="1451496"/>
          </a:xfrm>
        </p:spPr>
        <p:txBody>
          <a:bodyPr>
            <a:normAutofit fontScale="90000"/>
          </a:bodyPr>
          <a:lstStyle/>
          <a:p>
            <a:r>
              <a:rPr lang="en-GB" dirty="0"/>
              <a:t/>
            </a:r>
            <a:br>
              <a:rPr lang="en-GB" dirty="0"/>
            </a:br>
            <a:r>
              <a:rPr lang="en-GB" dirty="0" smtClean="0"/>
              <a:t/>
            </a:r>
            <a:br>
              <a:rPr lang="en-GB" dirty="0" smtClean="0"/>
            </a:br>
            <a:r>
              <a:rPr lang="en-GB" dirty="0">
                <a:solidFill>
                  <a:schemeClr val="bg1"/>
                </a:solidFill>
                <a:latin typeface="Rockwell" panose="02060603020205020403" pitchFamily="18" charset="0"/>
              </a:rPr>
              <a:t/>
            </a:r>
            <a:br>
              <a:rPr lang="en-GB" dirty="0">
                <a:solidFill>
                  <a:schemeClr val="bg1"/>
                </a:solidFill>
                <a:latin typeface="Rockwell" panose="02060603020205020403" pitchFamily="18" charset="0"/>
              </a:rPr>
            </a:br>
            <a:r>
              <a:rPr lang="en-GB" sz="5300" dirty="0" smtClean="0">
                <a:solidFill>
                  <a:schemeClr val="bg1"/>
                </a:solidFill>
                <a:latin typeface="Rockwell" panose="02060603020205020403" pitchFamily="18" charset="0"/>
              </a:rPr>
              <a:t> </a:t>
            </a:r>
            <a:r>
              <a:rPr lang="en-GB" sz="4900" dirty="0">
                <a:solidFill>
                  <a:schemeClr val="bg1"/>
                </a:solidFill>
                <a:latin typeface="Rockwell" panose="02060603020205020403" pitchFamily="18" charset="0"/>
              </a:rPr>
              <a:t>C</a:t>
            </a:r>
            <a:r>
              <a:rPr lang="en-GB" sz="4900" dirty="0" smtClean="0">
                <a:solidFill>
                  <a:schemeClr val="bg1"/>
                </a:solidFill>
                <a:latin typeface="Rockwell" panose="02060603020205020403" pitchFamily="18" charset="0"/>
              </a:rPr>
              <a:t>reating Book Displays </a:t>
            </a:r>
            <a:r>
              <a:rPr lang="en-GB" sz="4900" dirty="0">
                <a:solidFill>
                  <a:schemeClr val="bg1"/>
                </a:solidFill>
                <a:latin typeface="Rockwell" panose="02060603020205020403" pitchFamily="18" charset="0"/>
              </a:rPr>
              <a:t>at Leeds </a:t>
            </a:r>
            <a:r>
              <a:rPr lang="en-GB" sz="4900" dirty="0">
                <a:solidFill>
                  <a:schemeClr val="bg1"/>
                </a:solidFill>
                <a:effectLst>
                  <a:outerShdw blurRad="50800" dist="38100" dir="2700000" algn="tl" rotWithShape="0">
                    <a:prstClr val="black">
                      <a:alpha val="40000"/>
                    </a:prstClr>
                  </a:outerShdw>
                </a:effectLst>
                <a:latin typeface="Rockwell" panose="02060603020205020403" pitchFamily="18" charset="0"/>
              </a:rPr>
              <a:t>Beckett</a:t>
            </a:r>
            <a:r>
              <a:rPr lang="en-GB" sz="4900" dirty="0">
                <a:solidFill>
                  <a:schemeClr val="bg1"/>
                </a:solidFill>
                <a:latin typeface="Rockwell" panose="02060603020205020403" pitchFamily="18" charset="0"/>
              </a:rPr>
              <a:t> Library</a:t>
            </a:r>
            <a:endParaRPr lang="en-GB" sz="5300" dirty="0">
              <a:solidFill>
                <a:schemeClr val="bg1"/>
              </a:solidFill>
              <a:latin typeface="Rockwell" panose="02060603020205020403" pitchFamily="18" charset="0"/>
            </a:endParaRPr>
          </a:p>
        </p:txBody>
      </p:sp>
      <p:sp>
        <p:nvSpPr>
          <p:cNvPr id="5" name="TextBox 4"/>
          <p:cNvSpPr txBox="1"/>
          <p:nvPr/>
        </p:nvSpPr>
        <p:spPr>
          <a:xfrm>
            <a:off x="1775520" y="188640"/>
            <a:ext cx="8640960" cy="523220"/>
          </a:xfrm>
          <a:prstGeom prst="rect">
            <a:avLst/>
          </a:prstGeom>
          <a:noFill/>
        </p:spPr>
        <p:txBody>
          <a:bodyPr wrap="square" rtlCol="0">
            <a:spAutoFit/>
          </a:bodyPr>
          <a:lstStyle/>
          <a:p>
            <a:pPr algn="ctr"/>
            <a:r>
              <a:rPr lang="en-GB" sz="2800" dirty="0" smtClean="0">
                <a:solidFill>
                  <a:schemeClr val="bg1"/>
                </a:solidFill>
                <a:latin typeface="Rockwell" panose="02060603020205020403" pitchFamily="18" charset="0"/>
              </a:rPr>
              <a:t>Laura Green &amp; Tom Lennox – Leeds Beckett Library</a:t>
            </a:r>
            <a:endParaRPr lang="en-GB" sz="2800"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477178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hqbfhgD8lfdupCIphfyErxh_salqdfTFpYfM3NUgfRefbPtenWvhgASqmJdXKlcKGzuz4uq0cUnOGWCsZnScEZYIvxCJZlzd8A94UFUECchpzaLQr8tTFFJjt_HYZf_1k8FjRa74S976N040Am8sw-MEwbSFMRd3PoNp_fTy0Pfr8kk6VvcRNdLXbgbKslGBP-JNow63LqvLxyBbTlrOgT9o5JVcO3ADoKqtbtJrP3KeIiot5YiGwTya1ZtTyAux_yPGjyHKUA7eUGfrL2yz1YRXjzWuWLE4XeNyYOdx6loVtD9asG0Xwr4h3WZ46hY80YXsBdRQ0iwv46jkqe3E5nvZeRSeLAKig-yraE6EHaMGjRpLU6qP3ewEHvBnmykwRCyLx0HPJMK3QWjUQ8NOHc1Xw_PY6cmIIV10cum00D7wbGwaQURtuB6Ae0jmbvCGthru5fntun0x5IOrNCg63NkzogFpISuB0IwGtttXBBp6xUF4ovFtYc_k7mp5zdM1QuCBbYA4pvmDs1rHLkHkiT9qNjaQjN_kBl6i7q27UFjdOOZcGQeevj_BDNJaklAvZULgreIk3CsIG2v8I9wtmpiGVIAidWmMvWvkQtk_Nj6xNsVcRhB17xVS2r5ppb6JsxswhgKbhkvGTteHbhxZNmZw1LkgxIru=w718-h957-n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400" y="548680"/>
            <a:ext cx="4536504" cy="579360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s://lh3.googleusercontent.com/I4FVf1pmh2LuHsLN_2QYpB7tb7sUv3YOKwMC4nyoRz69VpM6_5zuyfGTTGJh5Hg0kBLkwYoe0S2gqGWJuHMyrA6dny3wi0k2QngaGFRisj74rP7hOa6I-nxUwh1Qy_SnP4Y9hMgpXw_ZOO2w8BACZAlJPsduQZIpNNsqscbavD0TkylJ7feyHl0OJmCXmGBw2q7WCJa52kzwYc2p8aqk7CYZiMplssqXkJHyt4j9X_AnioOtE6HgkeeXBI3gDSbfMuFS069QBCIAlKukGV9lJbKZ2v89CJReow85QpKTy361Fnuyc3KZrNe-l0cI5ziXpBBt5awvk-C9Sjwc-7nsKjveTWjC7Vk8i2KaTssGj1RfYMPkHUFq6Ql9QO7vv2p2z8-8OgFFsxTkXcCifp_Wc53g2g6CmjAOck6skX1I_t3hjaFsXert0Xa7osgOMgJ-CMe0niLnKSwN7aK9ZiB5WT90WX1TcRcgjXekbLn_DCEktO2w8eZJFWNdtZaTx9vmEorI2E0zOQDgLRTK-dNPrAlzGmGUuAlMYB4hFX4IGbsN1JpXcEFD3k5xDXIrBcNpP-kdy83iqDjT8r1W9jCsyu9THK4iW0lctZheACpo=s957-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07968" y="548680"/>
            <a:ext cx="5754620" cy="576064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990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15680" y="548680"/>
            <a:ext cx="5760640" cy="5760640"/>
            <a:chOff x="1055440" y="548680"/>
            <a:chExt cx="10081120" cy="5760640"/>
          </a:xfrm>
          <a:effectLst>
            <a:outerShdw blurRad="50800" dist="38100" dir="2700000" algn="tl" rotWithShape="0">
              <a:prstClr val="black">
                <a:alpha val="40000"/>
              </a:prstClr>
            </a:outerShdw>
          </a:effectLst>
        </p:grpSpPr>
        <p:sp>
          <p:nvSpPr>
            <p:cNvPr id="2" name="Rounded Rectangle 1"/>
            <p:cNvSpPr/>
            <p:nvPr/>
          </p:nvSpPr>
          <p:spPr>
            <a:xfrm>
              <a:off x="1055440" y="548680"/>
              <a:ext cx="10081120" cy="5760640"/>
            </a:xfrm>
            <a:prstGeom prst="roundRect">
              <a:avLst>
                <a:gd name="adj" fmla="val 10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55440" y="620688"/>
              <a:ext cx="10081120" cy="1200329"/>
            </a:xfrm>
            <a:prstGeom prst="rect">
              <a:avLst/>
            </a:prstGeom>
            <a:noFill/>
          </p:spPr>
          <p:txBody>
            <a:bodyPr wrap="square" rtlCol="0">
              <a:spAutoFit/>
            </a:bodyPr>
            <a:lstStyle/>
            <a:p>
              <a:pPr algn="ctr"/>
              <a:r>
                <a:rPr lang="en-GB" sz="3600" dirty="0" smtClean="0">
                  <a:latin typeface="Rockwell" panose="02060603020205020403" pitchFamily="18" charset="0"/>
                </a:rPr>
                <a:t>Lifetime Loans of Issued Display Items 2017/18</a:t>
              </a:r>
              <a:endParaRPr lang="en-GB" sz="3600" dirty="0">
                <a:latin typeface="Rockwell" panose="02060603020205020403" pitchFamily="18" charset="0"/>
              </a:endParaRPr>
            </a:p>
          </p:txBody>
        </p:sp>
      </p:grpSp>
      <p:graphicFrame>
        <p:nvGraphicFramePr>
          <p:cNvPr id="6" name="Chart 5"/>
          <p:cNvGraphicFramePr>
            <a:graphicFrameLocks/>
          </p:cNvGraphicFramePr>
          <p:nvPr>
            <p:extLst>
              <p:ext uri="{D42A27DB-BD31-4B8C-83A1-F6EECF244321}">
                <p14:modId xmlns:p14="http://schemas.microsoft.com/office/powerpoint/2010/main" val="1821184265"/>
              </p:ext>
            </p:extLst>
          </p:nvPr>
        </p:nvGraphicFramePr>
        <p:xfrm>
          <a:off x="3647728" y="1772816"/>
          <a:ext cx="4896544" cy="439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6170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8649" y="692696"/>
            <a:ext cx="8299919" cy="4896544"/>
          </a:xfrm>
          <a:prstGeom prst="roundRect">
            <a:avLst>
              <a:gd name="adj" fmla="val 6889"/>
            </a:avLst>
          </a:prstGeom>
          <a:effectLst>
            <a:outerShdw blurRad="76200" dist="12700" dir="2700000" sy="-23000" kx="-800400" algn="bl" rotWithShape="0">
              <a:prstClr val="black">
                <a:alpha val="20000"/>
              </a:prstClr>
            </a:outerShdw>
          </a:effectLst>
          <a:scene3d>
            <a:camera prst="perspectiveContrastingRightFacing" fov="3000000">
              <a:rot lat="577259" lon="19571133" rev="319057"/>
            </a:camera>
            <a:lightRig rig="threePt" dir="t"/>
          </a:scene3d>
        </p:spPr>
      </p:pic>
    </p:spTree>
    <p:extLst>
      <p:ext uri="{BB962C8B-B14F-4D97-AF65-F5344CB8AC3E}">
        <p14:creationId xmlns:p14="http://schemas.microsoft.com/office/powerpoint/2010/main" val="3249323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1775520" y="548680"/>
            <a:ext cx="3600400" cy="5040560"/>
          </a:xfrm>
          <a:prstGeom prst="roundRect">
            <a:avLst>
              <a:gd name="adj" fmla="val 6807"/>
            </a:avLst>
          </a:prstGeom>
          <a:ln>
            <a:noFill/>
          </a:ln>
          <a:extLst>
            <a:ext uri="{53640926-AAD7-44D8-BBD7-CCE9431645EC}">
              <a14:shadowObscured xmlns:a14="http://schemas.microsoft.com/office/drawing/2010/main"/>
            </a:ext>
          </a:extLst>
        </p:spPr>
      </p:pic>
      <p:pic>
        <p:nvPicPr>
          <p:cNvPr id="3" name="Picture 2" descr="\\cc1-data14\home14\LIS\2_LIS_Departmental_PS\LLI\Statistics_&amp;_Management_Info\Headcounts&amp;Queues_HL\Headcount stats\2015-16\Observations\Week 7 - Apr 16\Headingley\Book display observations\Book display obs AD.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6080" y="548680"/>
            <a:ext cx="3600400" cy="5040560"/>
          </a:xfrm>
          <a:prstGeom prst="roundRect">
            <a:avLst>
              <a:gd name="adj" fmla="val 6807"/>
            </a:avLst>
          </a:prstGeom>
          <a:noFill/>
          <a:ln>
            <a:noFill/>
          </a:ln>
        </p:spPr>
      </p:pic>
      <p:sp>
        <p:nvSpPr>
          <p:cNvPr id="4" name="TextBox 3"/>
          <p:cNvSpPr txBox="1"/>
          <p:nvPr/>
        </p:nvSpPr>
        <p:spPr>
          <a:xfrm>
            <a:off x="1775520" y="5733256"/>
            <a:ext cx="8640960" cy="646331"/>
          </a:xfrm>
          <a:prstGeom prst="rect">
            <a:avLst/>
          </a:prstGeom>
          <a:noFill/>
        </p:spPr>
        <p:txBody>
          <a:bodyPr wrap="square" rtlCol="0">
            <a:spAutoFit/>
          </a:bodyPr>
          <a:lstStyle/>
          <a:p>
            <a:pPr algn="ctr"/>
            <a:r>
              <a:rPr lang="en-GB" dirty="0">
                <a:solidFill>
                  <a:schemeClr val="bg1"/>
                </a:solidFill>
                <a:effectLst>
                  <a:outerShdw blurRad="50800" dist="38100" dir="2700000" algn="tl" rotWithShape="0">
                    <a:prstClr val="black">
                      <a:alpha val="40000"/>
                    </a:prstClr>
                  </a:outerShdw>
                </a:effectLst>
                <a:latin typeface="Rockwell" panose="02060603020205020403" pitchFamily="18" charset="0"/>
              </a:rPr>
              <a:t>Behavioural maps of Ground Floors at the Sheila Silver and Headingley Libraries courtesy of Jenny Morgan, Pippa Wood and Alison Davies</a:t>
            </a:r>
          </a:p>
        </p:txBody>
      </p:sp>
    </p:spTree>
    <p:extLst>
      <p:ext uri="{BB962C8B-B14F-4D97-AF65-F5344CB8AC3E}">
        <p14:creationId xmlns:p14="http://schemas.microsoft.com/office/powerpoint/2010/main" val="28701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rotWithShape="1">
          <a:blip r:embed="rId3" cstate="screen">
            <a:extLst>
              <a:ext uri="{28A0092B-C50C-407E-A947-70E740481C1C}">
                <a14:useLocalDpi xmlns:a14="http://schemas.microsoft.com/office/drawing/2010/main"/>
              </a:ext>
            </a:extLst>
          </a:blip>
          <a:srcRect/>
          <a:stretch/>
        </p:blipFill>
        <p:spPr>
          <a:xfrm rot="5400000">
            <a:off x="3216425" y="549426"/>
            <a:ext cx="2808311" cy="2806822"/>
          </a:xfrm>
          <a:prstGeom prst="roundRect">
            <a:avLst/>
          </a:prstGeom>
          <a:effectLst>
            <a:outerShdw blurRad="50800" dist="38100" dir="2700000" algn="tl" rotWithShape="0">
              <a:prstClr val="black">
                <a:alpha val="40000"/>
              </a:prstClr>
            </a:outerShdw>
          </a:effectLst>
        </p:spPr>
      </p:pic>
      <p:pic>
        <p:nvPicPr>
          <p:cNvPr id="5" name="Picture 4"/>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097490" y="3501008"/>
            <a:ext cx="2806822" cy="2807211"/>
          </a:xfrm>
          <a:prstGeom prst="roundRect">
            <a:avLst/>
          </a:prstGeom>
          <a:effectLst>
            <a:outerShdw blurRad="50800" dist="38100" dir="2700000" algn="tl" rotWithShape="0">
              <a:prstClr val="black">
                <a:alpha val="40000"/>
              </a:prstClr>
            </a:outerShdw>
          </a:effectLst>
        </p:spPr>
      </p:pic>
      <p:pic>
        <p:nvPicPr>
          <p:cNvPr id="6" name="Picture 5"/>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337169" y="548680"/>
            <a:ext cx="2806503" cy="2808312"/>
          </a:xfrm>
          <a:prstGeom prst="round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17169" y="3501008"/>
            <a:ext cx="2807994" cy="2807994"/>
          </a:xfrm>
          <a:prstGeom prst="roundRect">
            <a:avLst/>
          </a:prstGeom>
          <a:effectLst>
            <a:outerShdw blurRad="50800" dist="38100" dir="2700000" algn="tl" rotWithShape="0">
              <a:prstClr val="black">
                <a:alpha val="40000"/>
              </a:prstClr>
            </a:outerShdw>
          </a:effectLst>
        </p:spPr>
      </p:pic>
      <p:pic>
        <p:nvPicPr>
          <p:cNvPr id="8" name="Picture 7"/>
          <p:cNvPicPr>
            <a:picLocks/>
          </p:cNvPicPr>
          <p:nvPr/>
        </p:nvPicPr>
        <p:blipFill rotWithShape="1">
          <a:blip r:embed="rId7" cstate="screen">
            <a:extLst>
              <a:ext uri="{28A0092B-C50C-407E-A947-70E740481C1C}">
                <a14:useLocalDpi xmlns:a14="http://schemas.microsoft.com/office/drawing/2010/main"/>
              </a:ext>
            </a:extLst>
          </a:blip>
          <a:srcRect/>
          <a:stretch/>
        </p:blipFill>
        <p:spPr>
          <a:xfrm rot="5400000">
            <a:off x="6096903" y="549585"/>
            <a:ext cx="2807996" cy="2806822"/>
          </a:xfrm>
          <a:prstGeom prst="roundRect">
            <a:avLst/>
          </a:prstGeom>
          <a:effectLst>
            <a:outerShdw blurRad="50800" dist="38100" dir="2700000" algn="tl" rotWithShape="0">
              <a:prstClr val="black">
                <a:alpha val="40000"/>
              </a:prstClr>
            </a:outerShdw>
          </a:effectLst>
        </p:spPr>
      </p:pic>
      <p:pic>
        <p:nvPicPr>
          <p:cNvPr id="9" name="Picture 8"/>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336849" y="3501008"/>
            <a:ext cx="2806823" cy="2808312"/>
          </a:xfrm>
          <a:prstGeom prst="roundRect">
            <a:avLst/>
          </a:prstGeom>
          <a:effectLst>
            <a:outerShdw blurRad="50800" dist="38100" dir="2700000" algn="tl" rotWithShape="0">
              <a:prstClr val="black">
                <a:alpha val="40000"/>
              </a:prstClr>
            </a:outerShdw>
          </a:effectLst>
        </p:spPr>
      </p:pic>
      <p:pic>
        <p:nvPicPr>
          <p:cNvPr id="3" name="Picture 2"/>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8976641" y="548678"/>
            <a:ext cx="2807992" cy="2808314"/>
          </a:xfrm>
          <a:prstGeom prst="roundRect">
            <a:avLst/>
          </a:prstGeom>
          <a:effectLst>
            <a:outerShdw blurRad="50800" dist="38100" dir="2700000" algn="tl" rotWithShape="0">
              <a:prstClr val="black">
                <a:alpha val="40000"/>
              </a:prstClr>
            </a:outerShdw>
          </a:effectLst>
        </p:spPr>
      </p:pic>
      <p:pic>
        <p:nvPicPr>
          <p:cNvPr id="16" name="Picture 15"/>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8976321" y="3501008"/>
            <a:ext cx="2808312" cy="2807992"/>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7322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194384" y="737320"/>
            <a:ext cx="8141976" cy="5427984"/>
          </a:xfrm>
          <a:prstGeom prst="roundRect">
            <a:avLst>
              <a:gd name="adj" fmla="val 7330"/>
            </a:avLst>
          </a:prstGeom>
          <a:effectLst>
            <a:outerShdw blurRad="76200" dist="12700" dir="2700000" sy="-23000" kx="-800400" algn="bl" rotWithShape="0">
              <a:prstClr val="black">
                <a:alpha val="20000"/>
              </a:prstClr>
            </a:outerShdw>
          </a:effectLst>
          <a:scene3d>
            <a:camera prst="perspectiveLeft" fov="5100000"/>
            <a:lightRig rig="threePt" dir="t"/>
          </a:scene3d>
        </p:spPr>
      </p:pic>
    </p:spTree>
    <p:extLst>
      <p:ext uri="{BB962C8B-B14F-4D97-AF65-F5344CB8AC3E}">
        <p14:creationId xmlns:p14="http://schemas.microsoft.com/office/powerpoint/2010/main" val="2971178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lh3.googleusercontent.com/4_ah7dt-QDKvESztpUPfqBvEXeRJoB0kuCCIMVRs9Uerbtk7s_Zdc-0X0QzE3xasak_qPgSYKofkBocdQhQGWM_HtMzEgYdcOjq5MYT7gNSM1yycxC1Pk1yv4p5y4kDIy2uKwH_GOngsLhmioSFzKu2x8bOuuKPrfnZdZJp446sRz86nqAjkfjo31lwmOhnSqY4q2yngHU4HBvXbkEuBgNoKOKRQcb5lDVIC7GKUUhqCGGJZ5gByXkOutnc_QaWObb-WeYV0tQoHM0Qon150k6aLWLDVJZyxF6X8-4eUJTvdNDYNSKVGAryzm-0bVOU-ccpQJo6Fcrp_CHSPtVyMFE4UD9h8KBShjt-TlNCMZCmSKXs_sohGWfP_Zh_1eooxvjmW0EZgoqGFuFHw-igQ1KbgnePNaF0uFuLPVSZuqXocLkYIIW0plPIbqeJFrNhBbYcorfkeLG-U8y9bnObGQwx4sTQw5o2MlgQucAovroqv2D3bymFeZHzqAkWrlpKkoIt6F24MobTx9ZthUnbD0M6pSORM5PzIy_CAWMFycqkybOWFv3cKUoMS6i_lVox-guqdhQj9wfqyJ6SDD69RiiQEHUZtuzyC3WpXncGtfXwHBBFFNfxuF65W-CU7lrKaNi-Ra3eEcUVszjacwJutRKcjnj3QlPbE=w754-h957-n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361" y="548680"/>
            <a:ext cx="4968552" cy="576064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s://lh3.googleusercontent.com/tmnRKsRXeG6OMRwmVMCJZHejaQTOD_jFFuAD-pSX24AqHEEI8UbdP4uLpCXqNhNLKhLxWCBYkJFZ5T7KFZx8YXQ0Aryx-Wf-TbO2jjPhK4ijUF-lgJKGC2lZ20-63LDQbTsq9d-S0JLZHR7QBXOsOIeLQe369dmHFBLIVxltrJ-NUjE04y1YxZ9Zd5qEUhpWAuTm2q7IgmiCc7mQPisFFFVLZu2jCXBH3hRJ59F9OjoJFYl8-dPl0mUqqQ_sOeDM1tqnLp9mjU5lWvwc0a0HE3WW6EFRm-ORsSZzJ1q9A7x4ejnqfcDBi3uI1vK57buqx4YZ8jnwNxOUdX-5FaiBYGYoHzw0mfhWlXHqPQRNJTYdAMjrAcV-kqkBIY6h2Iy-v_F0-bOd9tfsyrx2S-FvByAMfYRg2uFioKRY_mfQiNdkWtNSlCGnZL3zfa1ABWYbYK5HNzp9iqPX5ZG4nMAHiqZpqBMYtS_y3W_IPjxXIET3cOGSoTDOluqe87OMzMGDrGy5D43LcINbxBOMCY76aW18dwS1_LKr10bcyTuoljCUhPq6qBx1SBxRdFkGadWlG1INb9JePQUvDaDPPuWc77R4vdNIhNa4bLCaR7KhQOR6iI7BjmeXPDgCdiDNd2-XQ3OxzXDL7gDJZw0OQTq1PEt1kEzwYv4=w1237-h957-no"/>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47928" y="548680"/>
            <a:ext cx="6408712" cy="576064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5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lh3.googleusercontent.com/NuxoGta60EMJZmXdyaHVS5Wp1iuiC-Xrq_-VEFnl7VJNM6nqVvYOLTujBjGxtRKEo-gD0Uzn1942-IIhf4-Z4x0YxcSjIOGjx3-_xFqui6wO0gA6GpHaoeegT41Jnd-SzBTc3Ab7ooQ_9feBYpeRo-9GJEDTDKGavoQ--wqMxGCvYETOvK5mKBg7jx726Kn0yKle-ITdc35edtLutS3FHG_ZV5oXG2eAcKi5KKblQ2GzCICCYegDDD1a7CFYtNbOP3WvcJadsFw4Qm0rSLUW2cW9d1KWG0lVA1-wyHQJ_3mg2FTqpdmqhRlxHnFOZP-FxV5QFJxuxoJ4tAIgLxUEf8B-2ZR5K_SPi9GKKPDmhnlOSVDAoAy0McV-54_0sp02YP9eooEUxIqvyUwGlskNGF4u-FtqUzTe1Gj23NAS_Wgjgb4qO-V1FSSjrzbGtjxekQl4Wv88fT2Shsa-4vt4bt0vPMx_0eyTHyeGkFffcgvlmaGC-fovk714q0jCHE_gddDZ6cpmyXTmzNI2Me8TH5KqFF_La7oq1wBXx3_ZNucAMYsx8FFynS5kfk828fVQMd4ge207kFT2jQ5xoAm7EHmgg6jXYLSb5ltdZW-IQMz3EB7D597Uwy4VEeksh9-gTWThBdR744CV8OrlHMv8wDfFdhKCtt14=w813-h957-n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08168" y="538932"/>
            <a:ext cx="4248472" cy="5760640"/>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360" y="548680"/>
            <a:ext cx="7128792" cy="5760640"/>
          </a:xfrm>
          <a:prstGeom prst="roundRect">
            <a:avLst/>
          </a:prstGeom>
        </p:spPr>
      </p:pic>
    </p:spTree>
    <p:extLst>
      <p:ext uri="{BB962C8B-B14F-4D97-AF65-F5344CB8AC3E}">
        <p14:creationId xmlns:p14="http://schemas.microsoft.com/office/powerpoint/2010/main" val="2648995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s://lh3.googleusercontent.com/EpHg3p3yzb0dcoxQCfRpC1p7XS90WcFNbBcSP2IY3zftVkKPYqmPhlaWXyBYTXBPrIpVm8LsebLfMeaofR3vcw5qfSE7Z90O9uCSHXQulNuFIvlmuOp3om4QmJROqPVhqzTjvhZRzi8T_-tM5mwFx-Q3JYdh2BrH0b0OsX5L6HuC_Ee4YNK-nmpgDRUcywdPA0ZT_GCVOkTaQvd6suTbhIhbVfHITWwQpW0wj6w5N6g2OUy-AYeilW5Qqy8Yd2iQA8jH7txVwTJ7511sTE0vkAKCbnUnmVKl4xScFNeVKUrNOacrOJ7XLO5uIxPP3ztVFRDl4h8kNGy7DLeFAPWP3tt9KaqI0fnojpouFCysZgVjPHkQZfKErmHPl0jvq4tiZrdQNN0LqG75I2_AaFeO0jpZh_2xbutY-TdJ8A8A_ghLQlLCLvDxMwAc7uTf4fk4B1r45MUORqpZXgDI3-8BGjLK9vKJUyhfcaAFQYkBgTJetSSanIwtNUdq-SFKZH5iN8ArtkWBZmfCLzrwd5g8WoSQh2JHRuMzkVwzXYhL5G_XcwIBnss1Gh76BOWfIn62AukowB3IkquDFziiGEm-GOFJIQmTh7iKuNxOBf4=s957-n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2"/>
          <a:stretch/>
        </p:blipFill>
        <p:spPr bwMode="auto">
          <a:xfrm>
            <a:off x="839416" y="332656"/>
            <a:ext cx="5040560" cy="302433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https://lh3.googleusercontent.com/hn0cM2OUVYqqm7ICQSnaULPHixcPvuYtyrG-MVTh_XrmRWVMwwOjN0cTkYAUOqHA9DJroLJniPSgkHhsBJ2rPh7NC5n0XRsqIBsSuFkETMOky7lzBObQqc5gLEeAjMlAln_IYUfHyAiWINtksPC77qcvd6Bn1fliMF5RugssbOdd15Lgjw9O_MpS_rsdQwVEMyRvIGxe1HXxZCMKNCG15mPru9AHmmG1TyoiBMWiql0bgaKOIj24YVcDM5TcbrgbcEZCA_Dqm1IrtM5Eoqmq-y08bisY8NG5XNgjwsc-NxiZQeXCeWjINv1L9I_VE-ZLaYebfSz5_O7GW40lDUfxtr6trG6TAwOx9A_yjI8vrf1IiDGdM3zRAqkAiG0q3kICcqs2_1rkWtzZgItE40NPHesCT2kRn7_2fzJtdw0E1T8GoEA1-Uf0aZkrNVkC_vrkQOLSbfeJEB2SuATyNPLWVG93-qPhJ6_PRj5RNSXSL0BdhBlA0xoN_mEBJgQEXoQUPlYkr0TlIDdExE1BephhF1TR_Km9Fam32UJ3RGGhmjTYT0jmYPZ7qtJLaZS-uuCiaOLW0VtDBghOpeCaM9Qpk7-OfvqfMpeyxR8vkZkrndPfVlgFqYRTXj8Uz5RKCqsfcqxiBB_fI4qw9Slm7EDyvKDd0nDjAyM=w957-h958-no"/>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9416" y="3501008"/>
            <a:ext cx="5040560" cy="302433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https://lh3.googleusercontent.com/VAodzd6uvNZmauCqc8KUktDah3atYB5vHPyTUgjOk0MwebdNMd4fnaIT7066CMyz9mDxsAEHVal7O8Io_VPs8pVG-FIcvOQXRAQbAgEM8HEdg9X7-KrRm5h_HmvHEdIdkIVT7IO_u2B6Vdd-BwQXPd6Evx--xoEOFTOAfHxyp0KH2LBqvtb8dhrqkPJ15wlbwVIydOmiPnXDmN-3BTWY1g-8DChu1igrAnqIHR1ln1MqvenVa7iuZwzIpTRAEl3d_x69qU7EeT_gxaMT18x3yK5oWzU391663fctxsfJDLPI-gGR4LeihfLuL5yJgU1_noygvz9Ep9SGdoTZ0GKwWDnWKtEIIQavSc9Hmi-90WT1AtHpdTB3Mi3AvDT0XtHYsv-sRXDjedt8zF9bVPEODyI0ObFgJ48sU_1-rfvEaADkY0CMEi2wSx6MZC_DgLu89wrHaT9ATZmxykic89jey_ZNNJdYUBRmbm93_hMrcM0DfIytkv3t92YEBM_KaNZrE_28mArOeBWv8U-lJN2ZThTBrqWDj6O_cL2nFjxkKef-kqLRtZCgss1H-nQGOJxyZi0redzGI4x2W-avHXLrncE8VrLc5-btF3tuijVSERppsZ26qEWj91a_C6OGjJxWMQiPMGgJwxdvuB1OSXYqg9I5ZD2YG2A4=s957-no"/>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12024" y="332656"/>
            <a:ext cx="5040560" cy="302433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https://lh3.googleusercontent.com/-Sox4XgX-lQ0ctgcvDTN8p5GDsKf0ttwpzdOP9FriEuTK0qK6gRt-pQ9N7PTff-u_FyH8HfX-RjQViMzhkkXwIkJ7hrDVSjYSQhmA9KKA945C-BqfqZOzUMu8U-NmIuCtUhpxQUzKXsi176mdecDK_DJnaQ6-0tUzr6xZhz_DpD3By9sgXWxCLCL5_Qus9RpIML-6ksIEK0MJOzNlfqNdlDzd3Z63ecCZ_TOh3O5q31n_0OFTq_IRHTG8IxgXFBefPtUcmkK61ja1iATPh64HKSM8KyJP2oXVmLKgVlalykEWsGzYEF9QN-PswOqNNtSDwL3xUOq8Tc1HUcZNAUUu7UtaGGLsGgkCq2vt2uwWQNXirZ6td8y6ZxEIMiy6hTxu8oB3va0dNuKzHwA0YBSiYz8ti-ZVuNjFcAy0GxI2qtEd8Cd-rX2MQHTFyfOquFTBfCGDUlONDbIqjn7kiVu8-1xjQTW8CbC45K-gqnweISrYzqCVJuFBCmidiNp7fUnHBKdAlohLgKxrf9orWwF2UUbrERMBUB4V-Yw4is-vjSbCPuQdIuFyJTBJtADBlFDuBSK-tB0Jv2XU3Ng0TQ_aYwwqWX898UbQK2J-X8=s957-n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3"/>
          <a:stretch/>
        </p:blipFill>
        <p:spPr bwMode="auto">
          <a:xfrm>
            <a:off x="6312024" y="3501008"/>
            <a:ext cx="5040560" cy="3038017"/>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568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5624">
            <a:off x="1441504" y="885118"/>
            <a:ext cx="8548262" cy="6178167"/>
          </a:xfrm>
          <a:prstGeom prst="roundRect">
            <a:avLst>
              <a:gd name="adj" fmla="val 7524"/>
            </a:avLst>
          </a:prstGeom>
          <a:effectLst>
            <a:outerShdw blurRad="76200" dist="12700" dir="2700000" sy="-23000" kx="-800400" algn="bl" rotWithShape="0">
              <a:prstClr val="black">
                <a:alpha val="20000"/>
              </a:prstClr>
            </a:outerShdw>
          </a:effectLst>
          <a:scene3d>
            <a:camera prst="perspectiveRelaxedModerately" fov="2400000">
              <a:rot lat="2123552" lon="1482330" rev="914335"/>
            </a:camera>
            <a:lightRig rig="threePt" dir="t"/>
          </a:scene3d>
        </p:spPr>
      </p:pic>
    </p:spTree>
    <p:extLst>
      <p:ext uri="{BB962C8B-B14F-4D97-AF65-F5344CB8AC3E}">
        <p14:creationId xmlns:p14="http://schemas.microsoft.com/office/powerpoint/2010/main" val="276209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55440" y="548680"/>
            <a:ext cx="10081120" cy="5760640"/>
          </a:xfrm>
          <a:prstGeom prst="roundRect">
            <a:avLst/>
          </a:prstGeom>
          <a:solidFill>
            <a:srgbClr val="4858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1055440" y="692696"/>
            <a:ext cx="10081120" cy="1142008"/>
          </a:xfrm>
        </p:spPr>
        <p:txBody>
          <a:bodyPr>
            <a:normAutofit/>
          </a:bodyPr>
          <a:lstStyle/>
          <a:p>
            <a:pPr algn="ctr"/>
            <a:r>
              <a:rPr lang="en-GB" sz="6600" dirty="0" smtClean="0">
                <a:solidFill>
                  <a:schemeClr val="bg1"/>
                </a:solidFill>
                <a:latin typeface="Rockwell" panose="02060603020205020403" pitchFamily="18" charset="0"/>
              </a:rPr>
              <a:t>Impulse</a:t>
            </a:r>
            <a:r>
              <a:rPr lang="en-GB" sz="7200" dirty="0" smtClean="0">
                <a:latin typeface="Rockwell" panose="02060603020205020403" pitchFamily="18" charset="0"/>
              </a:rPr>
              <a:t> </a:t>
            </a:r>
            <a:r>
              <a:rPr lang="en-GB" sz="7200" dirty="0" smtClean="0">
                <a:solidFill>
                  <a:schemeClr val="bg1"/>
                </a:solidFill>
                <a:latin typeface="Rockwell" panose="02060603020205020403" pitchFamily="18" charset="0"/>
              </a:rPr>
              <a:t>Buyer</a:t>
            </a:r>
            <a:endParaRPr lang="en-GB" sz="7200" dirty="0">
              <a:solidFill>
                <a:schemeClr val="bg1"/>
              </a:solidFill>
              <a:latin typeface="Rockwell" panose="02060603020205020403" pitchFamily="18" charset="0"/>
            </a:endParaRPr>
          </a:p>
        </p:txBody>
      </p:sp>
      <p:sp>
        <p:nvSpPr>
          <p:cNvPr id="3" name="Content Placeholder 2"/>
          <p:cNvSpPr>
            <a:spLocks noGrp="1"/>
          </p:cNvSpPr>
          <p:nvPr>
            <p:ph idx="1"/>
          </p:nvPr>
        </p:nvSpPr>
        <p:spPr>
          <a:xfrm>
            <a:off x="1775520" y="1988840"/>
            <a:ext cx="8640960" cy="4176464"/>
          </a:xfrm>
        </p:spPr>
        <p:txBody>
          <a:bodyPr>
            <a:normAutofit/>
          </a:bodyPr>
          <a:lstStyle/>
          <a:p>
            <a:pPr fontAlgn="base"/>
            <a:r>
              <a:rPr lang="en-GB" sz="3600" dirty="0">
                <a:solidFill>
                  <a:srgbClr val="F3C766"/>
                </a:solidFill>
                <a:latin typeface="Rockwell" panose="02060603020205020403" pitchFamily="18" charset="0"/>
              </a:rPr>
              <a:t>They are driven by </a:t>
            </a:r>
            <a:r>
              <a:rPr lang="en-GB" sz="3600" dirty="0" smtClean="0">
                <a:solidFill>
                  <a:srgbClr val="F3C766"/>
                </a:solidFill>
                <a:latin typeface="Rockwell" panose="02060603020205020403" pitchFamily="18" charset="0"/>
              </a:rPr>
              <a:t>emotion</a:t>
            </a:r>
            <a:endParaRPr lang="en-GB" sz="3600" dirty="0">
              <a:solidFill>
                <a:srgbClr val="F3C766"/>
              </a:solidFill>
              <a:latin typeface="Rockwell" panose="02060603020205020403" pitchFamily="18" charset="0"/>
            </a:endParaRPr>
          </a:p>
          <a:p>
            <a:pPr fontAlgn="base"/>
            <a:r>
              <a:rPr lang="en-GB" sz="3600" dirty="0">
                <a:solidFill>
                  <a:srgbClr val="F3C766"/>
                </a:solidFill>
                <a:latin typeface="Rockwell" panose="02060603020205020403" pitchFamily="18" charset="0"/>
              </a:rPr>
              <a:t>They will take </a:t>
            </a:r>
            <a:r>
              <a:rPr lang="en-GB" sz="3600" dirty="0" smtClean="0">
                <a:solidFill>
                  <a:srgbClr val="F3C766"/>
                </a:solidFill>
                <a:latin typeface="Rockwell" panose="02060603020205020403" pitchFamily="18" charset="0"/>
              </a:rPr>
              <a:t>risks</a:t>
            </a:r>
            <a:endParaRPr lang="en-GB" sz="3600" dirty="0">
              <a:solidFill>
                <a:srgbClr val="F3C766"/>
              </a:solidFill>
              <a:latin typeface="Rockwell" panose="02060603020205020403" pitchFamily="18" charset="0"/>
            </a:endParaRPr>
          </a:p>
          <a:p>
            <a:pPr fontAlgn="base"/>
            <a:r>
              <a:rPr lang="en-GB" sz="3600" dirty="0">
                <a:solidFill>
                  <a:srgbClr val="F3C766"/>
                </a:solidFill>
                <a:latin typeface="Rockwell" panose="02060603020205020403" pitchFamily="18" charset="0"/>
              </a:rPr>
              <a:t>They are </a:t>
            </a:r>
            <a:r>
              <a:rPr lang="en-GB" sz="3600" dirty="0" smtClean="0">
                <a:solidFill>
                  <a:srgbClr val="F3C766"/>
                </a:solidFill>
                <a:latin typeface="Rockwell" panose="02060603020205020403" pitchFamily="18" charset="0"/>
              </a:rPr>
              <a:t>competitive</a:t>
            </a:r>
            <a:endParaRPr lang="en-GB" sz="3600" dirty="0">
              <a:solidFill>
                <a:srgbClr val="F3C766"/>
              </a:solidFill>
              <a:latin typeface="Rockwell" panose="02060603020205020403" pitchFamily="18" charset="0"/>
            </a:endParaRPr>
          </a:p>
          <a:p>
            <a:pPr fontAlgn="base"/>
            <a:r>
              <a:rPr lang="en-GB" sz="3600" dirty="0">
                <a:solidFill>
                  <a:srgbClr val="F3C766"/>
                </a:solidFill>
                <a:latin typeface="Rockwell" panose="02060603020205020403" pitchFamily="18" charset="0"/>
              </a:rPr>
              <a:t>They defy </a:t>
            </a:r>
            <a:r>
              <a:rPr lang="en-GB" sz="3600" dirty="0" smtClean="0">
                <a:solidFill>
                  <a:srgbClr val="F3C766"/>
                </a:solidFill>
                <a:latin typeface="Rockwell" panose="02060603020205020403" pitchFamily="18" charset="0"/>
              </a:rPr>
              <a:t>logic</a:t>
            </a:r>
            <a:endParaRPr lang="en-GB" sz="3600" dirty="0">
              <a:solidFill>
                <a:srgbClr val="F3C766"/>
              </a:solidFill>
              <a:latin typeface="Rockwell" panose="02060603020205020403" pitchFamily="18" charset="0"/>
            </a:endParaRPr>
          </a:p>
          <a:p>
            <a:pPr fontAlgn="base"/>
            <a:r>
              <a:rPr lang="en-GB" sz="3600" dirty="0">
                <a:solidFill>
                  <a:srgbClr val="F3C766"/>
                </a:solidFill>
                <a:latin typeface="Rockwell" panose="02060603020205020403" pitchFamily="18" charset="0"/>
              </a:rPr>
              <a:t>They respond </a:t>
            </a:r>
            <a:r>
              <a:rPr lang="en-GB" sz="3600" dirty="0" smtClean="0">
                <a:solidFill>
                  <a:srgbClr val="F3C766"/>
                </a:solidFill>
                <a:latin typeface="Rockwell" panose="02060603020205020403" pitchFamily="18" charset="0"/>
              </a:rPr>
              <a:t>visually</a:t>
            </a:r>
            <a:endParaRPr lang="en-GB" sz="3600" dirty="0">
              <a:solidFill>
                <a:srgbClr val="F3C766"/>
              </a:solidFill>
              <a:latin typeface="Rockwell" panose="02060603020205020403" pitchFamily="18" charset="0"/>
            </a:endParaRPr>
          </a:p>
          <a:p>
            <a:pPr fontAlgn="base"/>
            <a:r>
              <a:rPr lang="en-GB" sz="3600" dirty="0">
                <a:solidFill>
                  <a:srgbClr val="F3C766"/>
                </a:solidFill>
                <a:latin typeface="Rockwell" panose="02060603020205020403" pitchFamily="18" charset="0"/>
              </a:rPr>
              <a:t>They insist on instant </a:t>
            </a:r>
            <a:r>
              <a:rPr lang="en-GB" sz="3600" dirty="0" smtClean="0">
                <a:solidFill>
                  <a:srgbClr val="F3C766"/>
                </a:solidFill>
                <a:latin typeface="Rockwell" panose="02060603020205020403" pitchFamily="18" charset="0"/>
              </a:rPr>
              <a:t>gratification</a:t>
            </a:r>
            <a:endParaRPr lang="en-GB" sz="3600" dirty="0">
              <a:solidFill>
                <a:srgbClr val="F3C766"/>
              </a:solidFill>
              <a:latin typeface="Rockwell" panose="02060603020205020403" pitchFamily="18" charset="0"/>
            </a:endParaRPr>
          </a:p>
          <a:p>
            <a:endParaRPr lang="en-GB" sz="3600" dirty="0">
              <a:solidFill>
                <a:schemeClr val="bg1"/>
              </a:solidFill>
            </a:endParaRPr>
          </a:p>
        </p:txBody>
      </p:sp>
    </p:spTree>
    <p:extLst>
      <p:ext uri="{BB962C8B-B14F-4D97-AF65-F5344CB8AC3E}">
        <p14:creationId xmlns:p14="http://schemas.microsoft.com/office/powerpoint/2010/main" val="2469575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3.googleusercontent.com/ro5j_sq00DojNJkh8ZolZbF6HmIl826ogl990WvL7xAKaPWL8w4n1oq3k2giApjsalTKyzjyAi1RWbWZWtViFanowGEVDrJyQqqPeB5OFRbjXladWyxGaoSjv4NbABqEhTR2gVI2DzUP6C3vtv_rZ1kZL4rBguODnarsrh7bwmI2xca14wL1EIXI39v053uBOO0Mzbj9u_0VDs_8tyBHlb68BVu6wbAQ0FPRdhIEIE_JUgUiTKp2d7SvT4EsV-YmIpUlE8wT5bfrKF-gSDo-MJ0NysNXufdlGUQT2Gs-UtCCAu8-K93pVUA4WL5bA6Ly1wG9RYPSD8pLjN5APgV9dMdVMyzkCwrqhxrt7ic8ToKDTkEoHetgCjTomaKd7KU_lhML-Um4YW0C30LZXbqcCDOv44dWiJAore4tDbzdAf2W2IutbsByRl2fjrIli6nLg69rIvZAmJ1eozSimk8l3nzmZz0puEya68vl1u_MNG80Y3sNoxcrUfVqFXxrnAj82y7Gs800VBQjEwwNXb-QzTTSsMC04EbMeYTEHH6EhllI94yjqar4JbLPU0sAoFWyTMy2EInKvFK4omhlq4yXEtkU7YM1K0WSdSYejxGszVrnavXH5KxOmxV7mXQBYJFRvAT0Y2YTVjTGT_AE-ayFkloRK_fyiyI=w1702-h958-n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5361" y="548680"/>
            <a:ext cx="6408712" cy="2808312"/>
          </a:xfrm>
          <a:prstGeom prst="round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descr="https://lh3.googleusercontent.com/mfcPEygDXdQNiF4NeF3W_9Aw44SMEDQIRY-cQBfeD3XK3WK2KegO8DmwnUycoNSn_IEUdrEa_bkD5SsJel6HpSank_cWVB2ji103z58sLudK3ji_e34hxt3GacpKWa6KGfa6Mi33Ak5gTHlVqXS_BFiv-pmOCouO9ypap_HwaG10RFhcJ-Fh1heRojQ_IhpgVcQM5nikzwlxg-FlgdypSSnNlesY5vPlp8ZBxLXnigZd9t-mz4LSckW-t6dEWOnebrvzw4sZkvtByOIZBhY-cNjxJHn9sGtg-oj4qXzDTozPPIVZu8FBtrgi9_o3O8naylvjPJQguJk5Peu4i_y-Rb8H1MBdpMEvR-Fe9TuZiEL4dyIYYBHsx1d8ijFe-PGVwQkOYLW9K08TvDnHGZwu0Ei7Y98UJUic0WulUHfJTxRx0dskCeqFT3kyCNlrw86gehr4LC88HzHSx3ZGvDpbrVFjMTFtwvv8wjteup7ZvxE3-36I4h6HGtNU9VT3QyTb5byHpAlMW1JOupJ53gZlxw_4Yk0BDAFBUEEVlYj-ARiASUY9bD2-CRAJAgl8VPCezvaAhLa4oyF7SpzbhxINB3xPko60Umy_-ggtchEl2DafDSJP3uCX8dhZF2dsoW5GSOnXx0kSFOauujhqYQFODDW_hkazAFM=w1520-h958-no"/>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8"/>
          <a:stretch/>
        </p:blipFill>
        <p:spPr bwMode="auto">
          <a:xfrm>
            <a:off x="5879976" y="3501008"/>
            <a:ext cx="5976664" cy="2808312"/>
          </a:xfrm>
          <a:prstGeom prst="round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4" name="Picture 6" descr="https://lh3.googleusercontent.com/gcwOfZJmsqCOyUpzs_Vuse3X79zaKZZ0ZAqmbMrbmbc4I24U5dITtfRiXuMY_XaMgiOiOsgAUKBbjhhSuSXSnqzJcCuxHZ0nL_TrcYq8RGeCJ_0Wy_ecOF5AJw9dzdi71zvyu75w7BNsHx8WO66ilu0QbbPkU1N9u_8iUyiwqVyAilIC5XCQg4A2_n2qOyYFYEBCTr_zS1tLpKqoqPR0zhSVig4RPHgmnDEpqGou-Q-oR5OLs871Td4tE9CymyH6evGktxa5A_8R0NJhP1ChOzhGtYpEqBvc1LWJcK4VDBZmRL7DURyX8A4W-B85883O7yIluiCgqq3XugqwKJ7NifOu8YS6xFXS96zkURYXXAo314SxsXejDzZ3ngzfmHLzQ79T-5xZuqlfTJVhIIBiCbfr4xW9yAxQjLEhEcvSkvynj8e3EF4tnKdLcT0A9YstIm_dXGmwgBKzfMNJ8qYb7WT_oi2T0ahjsgSZzzz5ryDfA_AF1Kol7T8hCNgFVNpdLx9W2BcfJYBswCkbYrWlRVPkrURWB1PtkZqywG6aFu4ujwwuX39VAynSmmHvQeJWY0qW3FmFp-_VutXCgZLgAYZ421gZly2f5UVSLkLj48wYas_eg3ZhEG2ptYiJng9hwlvg2k2jCtKqw_qf40hLWZX1CFPOHZY=w1392-h957-no"/>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88088" y="548681"/>
            <a:ext cx="4968552" cy="2808311"/>
          </a:xfrm>
          <a:prstGeom prst="round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6" name="Picture 8" descr="https://lh3.googleusercontent.com/VRx-_XxNdk5A3Go3tmtpQxySmUB9Vaievg9mVepbMuw1NdGUxQ08gPxpXW3XGa16D6FgJlIFcqlvfBH93tFbAL23Pl0jIy6HiPbcAQBUTdhiyjAeoxUOwfkeVnDpo0z4XzO5JyT6gwFQbI66oXiY4kc-sngeqtreDefAZRNgyRY4kYReM8NwPqxGniRqRSBJGPBUnuSVMO2g0Bve4AYtNENj44rFx83cdhXiWea8pLTzsn1ZxAxd2G3VST25pt6hDWpYrOlSkJE1mChEM7iCS_ZvRGSyvc-JFACOvlP0sX6cns21EyPok5wDns5HeI1Jv0FZ7Pa2XFFxGU9w-UEVkO9fdo5As1LPiv2GaggGtiYIjx3Wz00nA7zLERBNEunk-Mu9hme7Atl3Rs7ibHgs--CQOiiV6MpuKWlMnzgh_7Dvhx5Idvn6VDOTb-qgte5T7B-iYagc_mv7AP_5yJlFv2VilGvmf9q9XjlXW1DYGg2NV1zdwubqMrcdetZQ6_AtJY1nqP5c1SvS9IjH5yLsB-MoEcwqH9eugRxgFIaRj6pO_OYEnBWuptUIRyFU1eGrrhXxQOCTbFWC8rVIWbDLyN7Ts9A_TmfB1qJ4WNfMbkDCShsrKnpk2Yl3Qc7EpjfemKh6l9OEhxY8hOp5x6PPXjSp90UA6W8r=w1276-h957-n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
          <a:stretch/>
        </p:blipFill>
        <p:spPr bwMode="auto">
          <a:xfrm>
            <a:off x="335359" y="3501008"/>
            <a:ext cx="5400601" cy="2808312"/>
          </a:xfrm>
          <a:prstGeom prst="round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70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00056" y="548680"/>
            <a:ext cx="5256584" cy="5760640"/>
            <a:chOff x="6456040" y="548680"/>
            <a:chExt cx="5400600" cy="5760640"/>
          </a:xfrm>
          <a:effectLst>
            <a:outerShdw blurRad="50800" dist="38100" dir="2700000" algn="tl" rotWithShape="0">
              <a:prstClr val="black">
                <a:alpha val="40000"/>
              </a:prstClr>
            </a:outerShdw>
          </a:effectLst>
        </p:grpSpPr>
        <p:sp>
          <p:nvSpPr>
            <p:cNvPr id="3" name="Rectangle 2"/>
            <p:cNvSpPr/>
            <p:nvPr/>
          </p:nvSpPr>
          <p:spPr>
            <a:xfrm>
              <a:off x="6456040" y="548680"/>
              <a:ext cx="5400600" cy="5760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descr="https://lh3.googleusercontent.com/fKGmTzDvraT1DbkfXYGHIMvbVsr3_WdmlRZt0WQ1Nrw8nniblC8veXznbmHUYZrx09Ma1Hx0deLnJhoXkcTXC3bGMqIsM3dD4Vl_evKYYn4zu516Q5SRlZ2Bavya2Oc8eJWdfazmeAn9symOJ51FKlTTdZr3P2_aUhlEulBU6croeENhykUj2mjSGRzeduMVFFM7hbN0sm7wods2lp_Le95VD13Cw7p9XFPWYEiB-VYWF0xVMWjgZiM_eiDr-BIDSeAN3evq4Epj1Se6pRVT6qQhT2v2HRjmxg5QNc6_OoeEsQOSm8KXRB5tcs9g9kpt-Qc9tW2tItTlxoYjfUKN8nEmeh1Cua0yedpt1QAi6o9l1RQmeph6qENIE3uINkz_M1Rk3qSfsD8iwJpJ-dc5Kp1IANcWg4Mm_RO9sC-Na0_GhVCBCzHUC8EqK-hn1F4NjgU5o5WChOhMDL4Gdb3kU6657QQLvGGcWyKRy8R6G1waecUtBJrt-rrg3s4ec-qDAEuKX_7PY21pMjQ9eKxOPPSApxYXXtH2UNdZNSSGA5JFcP1IEhQHtf_x1fSM9Ps6BtPog6S9VEWeaYxjWLisK-b03tr-ra3DM252dywynHhF83DWh9jstXz8o8zWF9fJRp07BgriP1rsX7_VaJtmDh9pjaoYZnBg=w737-h750-n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1963" y="1052736"/>
              <a:ext cx="4795731" cy="48965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35360" y="548680"/>
            <a:ext cx="6120680" cy="5760640"/>
            <a:chOff x="5735960" y="548680"/>
            <a:chExt cx="6120680" cy="5760640"/>
          </a:xfrm>
          <a:effectLst>
            <a:outerShdw blurRad="50800" dist="38100" dir="2700000" algn="tl" rotWithShape="0">
              <a:prstClr val="black">
                <a:alpha val="40000"/>
              </a:prstClr>
            </a:outerShdw>
          </a:effectLst>
        </p:grpSpPr>
        <p:pic>
          <p:nvPicPr>
            <p:cNvPr id="9220" name="Picture 4" descr="https://lh3.googleusercontent.com/ygM_clpvZzFO98O_1zYtZzuqg_Psr6jzFkaTldiEoVfm_jG5es9LVD_q3jspw667mAwjqv9G9eH2sR638nF7z9hlNTa5dAMixp051SVRO7YyQvBHPPpYzSGnv1sECU_VD2nVKzcPz9xChe9Riv8LjOQRNGGaywdr_xiQxScwN9XSqJqtdtRSHcTrwFTJcecST8pUETh41igxb0rrGDmoMp0lieugK4lohp94MtmqtYIXycq3YUNmKDn4vT0FzgsbXr3vSjSmceaY0SbgPRMWwdPYtmn6tuhdwCRlRwe3NGsm01bjUvb5KKT3vrhanV9axhjziGLIG9dsU0-P2q63ArNCFV86euZXVJbFtKf6Y_Vh39QleUyqZSCvqdGjff8kSCIxjFEJDKUcKDfx-KxeaEGsKC_-0R90oI9QYcZrSuWQGAKsFHtfksnjeUCUc0pA-BwFIl_6WIZhP5RccfoiDlXFmdjaoynftnQQPf3H9vjbVlNLbMQDAyAuVsLu_QWqz2kbZ6Cmc-pp-fGVf0kxKzHnG4R9KwBriZKEe7w2Dmpo3gym6slEQbAMoOz2TTTUQLnDR4g2LZTm57MOJlbEO3cp9OGW78DIAIsildPRd9seOomrvyzB2RpqkbiW4E-Gz6DL_7J44a6y6t0zwfuP2kZYRBbi3itC=w556-h957-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960" y="548680"/>
              <a:ext cx="3024336" cy="5760640"/>
            </a:xfrm>
            <a:prstGeom prst="roundRect">
              <a:avLst/>
            </a:prstGeom>
            <a:noFill/>
            <a:extLst>
              <a:ext uri="{909E8E84-426E-40DD-AFC4-6F175D3DCCD1}">
                <a14:hiddenFill xmlns:a14="http://schemas.microsoft.com/office/drawing/2010/main">
                  <a:solidFill>
                    <a:srgbClr val="FFFFFF"/>
                  </a:solidFill>
                </a14:hiddenFill>
              </a:ext>
            </a:extLst>
          </p:spPr>
        </p:pic>
        <p:pic>
          <p:nvPicPr>
            <p:cNvPr id="9222" name="Picture 6" descr="https://lh3.googleusercontent.com/sP6yalDevk3MOEX038Ih5D7bQKE8vvOa81R2abo_v4eRkjdLTfHEvTs0jLZkp-c1IiLfqSgdgISNND30SUknhPaQHP7kL1bvuA-B-niJDQqxx4yR2Uk3SvWnk4sgCBZTB1epGYUYC16qCzjbJA6Jqnet-lIHhnUEE8c7dlappghqKGMJYjw3dcwsoz-5XaBIhPYzDbduasAivEkjkmNtSMNvW_g2JSz24cjXfrCxK96mcu0M0yKCbudRfvyUx5huZDodsDeNjO_NBvOYuINb6fF9k-nOkhO3rXbiRR6vZX2REUaOgTTsly7okStXTnN-LZsaMT81LzhVjWI7PSbPE8DTE6Fxe65LRus0MpD0PER3Ws2IeWS4UPl4H1Ckn7KBSbrZNouWNN5pohsAhjFpooXfmStp-_hG_j5dP3W_rSRz2X0jRqGA_t-jmFEqAYoF1IM2cgJ7VSBAn4nGQ3LkAbyDihk6nTK9fK4AZ6C2aYP7mXX7bxqB_D7MUTJUI_RCZL4mmwRWvhU2V76MFF5KU-_0ansIdF3l88fPW2yCj8ewepY873G9VihcAI_dZNf5LQ2qQePT2pq5Fq-l_rhgs7XeY_oELxVmfVPz3qRYJQnlC0xtVxuY3AxLO5-HppcFDrCv3vzTjzDWscEnOjQafL8hG4Vcg4I6=w370-h661-n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04312" y="548680"/>
              <a:ext cx="2952328" cy="5760640"/>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206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400" y="332656"/>
            <a:ext cx="8856984" cy="5905393"/>
          </a:xfrm>
          <a:prstGeom prst="rect">
            <a:avLst/>
          </a:prstGeom>
          <a:effectLst>
            <a:outerShdw blurRad="76200" dist="12700" dir="2700000" sy="-23000" kx="-800400" algn="bl" rotWithShape="0">
              <a:prstClr val="black">
                <a:alpha val="20000"/>
              </a:prstClr>
            </a:outerShdw>
          </a:effectLst>
          <a:scene3d>
            <a:camera prst="perspectiveHeroicExtremeLeftFacing" fov="3600000"/>
            <a:lightRig rig="threePt" dir="t"/>
          </a:scene3d>
        </p:spPr>
      </p:pic>
    </p:spTree>
    <p:extLst>
      <p:ext uri="{BB962C8B-B14F-4D97-AF65-F5344CB8AC3E}">
        <p14:creationId xmlns:p14="http://schemas.microsoft.com/office/powerpoint/2010/main" val="287391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JkNe5hG6Ub26GtYCJXFvvDz_HaaKm8GREpCkIz3SCzpvxxQSxbaSEFdYE6NMaR0mPaoylv1rvyIpcacg2lrpjtm3GE4QH0YmSbvkmpFBPscmytUdH9BM4NM5fFimNr_c7PXvX3iqkBBhlan66J-kv5JBkieirsxPfFEhhwgVOiGfJh7FuOokhD_l5WAg-uimqGNUKY_iPF6qvX5OZ44dP2b9fkrovVOor2_rTj5kkGJgvqWO8_XrHFISfjqKM7h6rOK2ZesYaupu9RNx1x1ScB9RMUDjby6whkUkDQaQ8-57_TYT71MrvXE9EXzS_uf8J0IfDP_L8eRd7pa_7Cl5ojf45hOCiOGLGHr83pOb8DRvLOr-Z6-NZElDFEpinGyECuOUe4JDQdHQndVevgGayHEd2CvqSfn2EaWpvZ01uXnla19Q6cz6UVIe9BrcBpcIoG58qzeLXV5ctUTpk40YpKbvhZ6pE4ef3t0VaDrDidaoNFHj6OY-UhNMcOp0w-zU-ytW1raUSJ3fgNCwyTsUgF89jQaHgxEs5-qrUR7Z78ORT1zYSZvFuYNf0fg5cpr81dtGD8bwxQRwwBbL5QFW2MIgny-ZW18h3QF-CarVgRHyRmV6xb47aojNwXk21HXgdKmr_mHd1x4mq8xTfSBJ8pKxSfQQVR1X=w1276-h957-n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5440" y="548681"/>
            <a:ext cx="10081120" cy="576814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658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5440" y="548680"/>
            <a:ext cx="10081120" cy="5760640"/>
            <a:chOff x="1055440" y="548680"/>
            <a:chExt cx="10081120" cy="5760640"/>
          </a:xfrm>
        </p:grpSpPr>
        <p:sp>
          <p:nvSpPr>
            <p:cNvPr id="2" name="Rounded Rectangle 1"/>
            <p:cNvSpPr/>
            <p:nvPr/>
          </p:nvSpPr>
          <p:spPr>
            <a:xfrm>
              <a:off x="1055440" y="548680"/>
              <a:ext cx="10081120" cy="5760640"/>
            </a:xfrm>
            <a:prstGeom prst="roundRect">
              <a:avLst/>
            </a:prstGeom>
            <a:solidFill>
              <a:srgbClr val="4858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415480" y="692696"/>
              <a:ext cx="9361040" cy="5509200"/>
            </a:xfrm>
            <a:prstGeom prst="rect">
              <a:avLst/>
            </a:prstGeom>
            <a:noFill/>
          </p:spPr>
          <p:txBody>
            <a:bodyPr wrap="square" rtlCol="0">
              <a:spAutoFit/>
            </a:bodyPr>
            <a:lstStyle/>
            <a:p>
              <a:pPr algn="ctr"/>
              <a:r>
                <a:rPr lang="en-GB" sz="3200" b="1" dirty="0">
                  <a:solidFill>
                    <a:schemeClr val="bg1"/>
                  </a:solidFill>
                  <a:latin typeface="Rockwell" panose="02060603020205020403" pitchFamily="18" charset="0"/>
                </a:rPr>
                <a:t> </a:t>
              </a:r>
              <a:r>
                <a:rPr lang="en-GB" sz="3200" dirty="0">
                  <a:solidFill>
                    <a:schemeClr val="bg1"/>
                  </a:solidFill>
                  <a:latin typeface="Rockwell" panose="02060603020205020403" pitchFamily="18" charset="0"/>
                </a:rPr>
                <a:t>“I was just walking past and I saw this </a:t>
              </a:r>
              <a:r>
                <a:rPr lang="en-GB" sz="4800" dirty="0">
                  <a:solidFill>
                    <a:srgbClr val="F3C766"/>
                  </a:solidFill>
                  <a:latin typeface="Rockwell" panose="02060603020205020403" pitchFamily="18" charset="0"/>
                </a:rPr>
                <a:t>book</a:t>
              </a:r>
              <a:r>
                <a:rPr lang="en-GB" sz="3200" dirty="0">
                  <a:solidFill>
                    <a:schemeClr val="bg1"/>
                  </a:solidFill>
                  <a:latin typeface="Rockwell" panose="02060603020205020403" pitchFamily="18" charset="0"/>
                </a:rPr>
                <a:t> ... I still have it, I borrowed it then and took it home and </a:t>
              </a:r>
              <a:r>
                <a:rPr lang="en-GB" sz="4800" dirty="0">
                  <a:solidFill>
                    <a:srgbClr val="F27360"/>
                  </a:solidFill>
                  <a:latin typeface="Rockwell" panose="02060603020205020403" pitchFamily="18" charset="0"/>
                </a:rPr>
                <a:t>read everything </a:t>
              </a:r>
              <a:r>
                <a:rPr lang="en-GB" sz="3200" dirty="0">
                  <a:solidFill>
                    <a:schemeClr val="bg1"/>
                  </a:solidFill>
                  <a:latin typeface="Rockwell" panose="02060603020205020403" pitchFamily="18" charset="0"/>
                </a:rPr>
                <a:t>in it and it was </a:t>
              </a:r>
              <a:r>
                <a:rPr lang="en-GB" sz="4800" dirty="0">
                  <a:solidFill>
                    <a:srgbClr val="9FC2BB"/>
                  </a:solidFill>
                  <a:latin typeface="Rockwell" panose="02060603020205020403" pitchFamily="18" charset="0"/>
                </a:rPr>
                <a:t>really helpful</a:t>
              </a:r>
              <a:r>
                <a:rPr lang="en-GB" sz="3200" dirty="0">
                  <a:solidFill>
                    <a:schemeClr val="bg1"/>
                  </a:solidFill>
                  <a:latin typeface="Rockwell" panose="02060603020205020403" pitchFamily="18" charset="0"/>
                </a:rPr>
                <a:t>.  I wouldn’t have known where to find it actually if it was on the shelves … but when you </a:t>
              </a:r>
              <a:r>
                <a:rPr lang="en-GB" sz="4800" dirty="0">
                  <a:solidFill>
                    <a:srgbClr val="F3C766"/>
                  </a:solidFill>
                  <a:latin typeface="Rockwell" panose="02060603020205020403" pitchFamily="18" charset="0"/>
                </a:rPr>
                <a:t>display</a:t>
              </a:r>
              <a:r>
                <a:rPr lang="en-GB" sz="3200" dirty="0">
                  <a:solidFill>
                    <a:schemeClr val="bg1"/>
                  </a:solidFill>
                  <a:latin typeface="Rockwell" panose="02060603020205020403" pitchFamily="18" charset="0"/>
                </a:rPr>
                <a:t> it where they can see it … I think </a:t>
              </a:r>
              <a:r>
                <a:rPr lang="en-GB" sz="4800" dirty="0">
                  <a:solidFill>
                    <a:srgbClr val="F27360"/>
                  </a:solidFill>
                  <a:latin typeface="Rockwell" panose="02060603020205020403" pitchFamily="18" charset="0"/>
                </a:rPr>
                <a:t>I need this</a:t>
              </a:r>
              <a:r>
                <a:rPr lang="en-GB" sz="3200" dirty="0" smtClean="0">
                  <a:solidFill>
                    <a:schemeClr val="bg1"/>
                  </a:solidFill>
                  <a:latin typeface="Rockwell" panose="02060603020205020403" pitchFamily="18" charset="0"/>
                </a:rPr>
                <a:t>.”</a:t>
              </a:r>
            </a:p>
            <a:p>
              <a:pPr algn="ctr"/>
              <a:endParaRPr lang="en-GB" sz="2400" dirty="0" smtClean="0">
                <a:solidFill>
                  <a:schemeClr val="bg1"/>
                </a:solidFill>
              </a:endParaRPr>
            </a:p>
            <a:p>
              <a:pPr algn="ctr"/>
              <a:r>
                <a:rPr lang="en-GB" sz="2400" dirty="0" smtClean="0">
                  <a:solidFill>
                    <a:srgbClr val="9AAABA"/>
                  </a:solidFill>
                </a:rPr>
                <a:t>Student </a:t>
              </a:r>
              <a:r>
                <a:rPr lang="en-GB" sz="2400" dirty="0">
                  <a:solidFill>
                    <a:srgbClr val="9AAABA"/>
                  </a:solidFill>
                </a:rPr>
                <a:t>feedback captured during a Library interview </a:t>
              </a:r>
              <a:r>
                <a:rPr lang="en-GB" sz="2400" dirty="0" smtClean="0">
                  <a:solidFill>
                    <a:srgbClr val="9AAABA"/>
                  </a:solidFill>
                </a:rPr>
                <a:t>exercise</a:t>
              </a:r>
              <a:endParaRPr lang="en-GB" sz="2400" dirty="0">
                <a:solidFill>
                  <a:srgbClr val="9AAABA"/>
                </a:solidFill>
              </a:endParaRPr>
            </a:p>
          </p:txBody>
        </p:sp>
      </p:grpSp>
    </p:spTree>
    <p:extLst>
      <p:ext uri="{BB962C8B-B14F-4D97-AF65-F5344CB8AC3E}">
        <p14:creationId xmlns:p14="http://schemas.microsoft.com/office/powerpoint/2010/main" val="213535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35360" y="382012"/>
            <a:ext cx="11521280" cy="6124754"/>
          </a:xfrm>
          <a:prstGeom prst="rect">
            <a:avLst/>
          </a:prstGeom>
        </p:spPr>
        <p:txBody>
          <a:bodyPr wrap="square">
            <a:spAutoFit/>
          </a:bodyPr>
          <a:lstStyle/>
          <a:p>
            <a:pPr algn="ctr"/>
            <a:r>
              <a:rPr lang="en-GB" sz="3200" b="1" dirty="0" smtClean="0">
                <a:solidFill>
                  <a:srgbClr val="000000"/>
                </a:solidFill>
              </a:rPr>
              <a:t>References</a:t>
            </a:r>
          </a:p>
          <a:p>
            <a:endParaRPr lang="en-GB" sz="1500" dirty="0"/>
          </a:p>
          <a:p>
            <a:r>
              <a:rPr lang="en-GB" sz="1500" dirty="0">
                <a:solidFill>
                  <a:srgbClr val="000000"/>
                </a:solidFill>
              </a:rPr>
              <a:t>Bright Pearl (2017) </a:t>
            </a:r>
            <a:r>
              <a:rPr lang="en-GB" sz="1500" i="1" dirty="0">
                <a:solidFill>
                  <a:srgbClr val="000000"/>
                </a:solidFill>
              </a:rPr>
              <a:t>Double trouble: how introducing cross-merchandising can increase sell-through</a:t>
            </a:r>
            <a:r>
              <a:rPr lang="en-GB" sz="1500" dirty="0">
                <a:solidFill>
                  <a:srgbClr val="000000"/>
                </a:solidFill>
              </a:rPr>
              <a:t>. Available at: </a:t>
            </a:r>
            <a:r>
              <a:rPr lang="en-GB" sz="1500" u="sng" dirty="0">
                <a:solidFill>
                  <a:srgbClr val="1155CC"/>
                </a:solidFill>
                <a:hlinkClick r:id="rId3"/>
              </a:rPr>
              <a:t>https://blog.brightpearl.com/double-trouble-how-introducing-cross-merchandising-can-increase-sell-through</a:t>
            </a:r>
            <a:r>
              <a:rPr lang="en-GB" sz="1500" dirty="0">
                <a:solidFill>
                  <a:srgbClr val="000000"/>
                </a:solidFill>
              </a:rPr>
              <a:t> (Accessed: 25 June 2018).</a:t>
            </a:r>
            <a:endParaRPr lang="en-GB" sz="1500" dirty="0"/>
          </a:p>
          <a:p>
            <a:r>
              <a:rPr lang="en-GB" sz="1500" dirty="0"/>
              <a:t/>
            </a:r>
            <a:br>
              <a:rPr lang="en-GB" sz="1500" dirty="0"/>
            </a:br>
            <a:r>
              <a:rPr lang="en-GB" sz="1500" dirty="0">
                <a:solidFill>
                  <a:srgbClr val="000000"/>
                </a:solidFill>
              </a:rPr>
              <a:t>Camacho, L., Spackman, A. and </a:t>
            </a:r>
            <a:r>
              <a:rPr lang="en-GB" sz="1500" dirty="0" err="1">
                <a:solidFill>
                  <a:srgbClr val="000000"/>
                </a:solidFill>
              </a:rPr>
              <a:t>Cluff</a:t>
            </a:r>
            <a:r>
              <a:rPr lang="en-GB" sz="1500" dirty="0">
                <a:solidFill>
                  <a:srgbClr val="000000"/>
                </a:solidFill>
              </a:rPr>
              <a:t>, D. (2014)</a:t>
            </a:r>
            <a:r>
              <a:rPr lang="en-GB" sz="1500" i="1" dirty="0">
                <a:solidFill>
                  <a:srgbClr val="000000"/>
                </a:solidFill>
              </a:rPr>
              <a:t> </a:t>
            </a:r>
            <a:r>
              <a:rPr lang="en-GB" sz="1500" i="1" dirty="0" smtClean="0">
                <a:solidFill>
                  <a:srgbClr val="000000"/>
                </a:solidFill>
              </a:rPr>
              <a:t>Face </a:t>
            </a:r>
            <a:r>
              <a:rPr lang="en-GB" sz="1500" i="1" dirty="0">
                <a:solidFill>
                  <a:srgbClr val="000000"/>
                </a:solidFill>
              </a:rPr>
              <a:t>Out: The Effect of Book Displays on Collection </a:t>
            </a:r>
            <a:r>
              <a:rPr lang="en-GB" sz="1500" i="1" dirty="0" smtClean="0">
                <a:solidFill>
                  <a:srgbClr val="000000"/>
                </a:solidFill>
              </a:rPr>
              <a:t>Usage</a:t>
            </a:r>
            <a:r>
              <a:rPr lang="en-GB" sz="1500" dirty="0" smtClean="0">
                <a:solidFill>
                  <a:srgbClr val="000000"/>
                </a:solidFill>
              </a:rPr>
              <a:t>. </a:t>
            </a:r>
            <a:r>
              <a:rPr lang="en-GB" sz="1500" dirty="0">
                <a:solidFill>
                  <a:srgbClr val="000000"/>
                </a:solidFill>
              </a:rPr>
              <a:t>Journal of Business &amp; Finance Librarianship, 19(2), pp.114-124. Available at: </a:t>
            </a:r>
            <a:r>
              <a:rPr lang="en-GB" sz="1500" u="sng" dirty="0">
                <a:solidFill>
                  <a:srgbClr val="1155CC"/>
                </a:solidFill>
                <a:hlinkClick r:id="rId4"/>
              </a:rPr>
              <a:t>https://www.tandfonline.com/doi/abs/10.1080/08963568.2014.883874</a:t>
            </a:r>
            <a:r>
              <a:rPr lang="en-GB" sz="1500" dirty="0">
                <a:solidFill>
                  <a:srgbClr val="000000"/>
                </a:solidFill>
              </a:rPr>
              <a:t> (Accessed 28 June 2018).</a:t>
            </a:r>
            <a:endParaRPr lang="en-GB" sz="1500" dirty="0"/>
          </a:p>
          <a:p>
            <a:r>
              <a:rPr lang="en-GB" sz="1500" dirty="0"/>
              <a:t/>
            </a:r>
            <a:br>
              <a:rPr lang="en-GB" sz="1500" dirty="0"/>
            </a:br>
            <a:r>
              <a:rPr lang="en-GB" sz="1500" dirty="0" err="1">
                <a:solidFill>
                  <a:srgbClr val="000000"/>
                </a:solidFill>
              </a:rPr>
              <a:t>dotActiv</a:t>
            </a:r>
            <a:r>
              <a:rPr lang="en-GB" sz="1500" dirty="0">
                <a:solidFill>
                  <a:srgbClr val="000000"/>
                </a:solidFill>
              </a:rPr>
              <a:t> (2018) </a:t>
            </a:r>
            <a:r>
              <a:rPr lang="en-GB" sz="1500" i="1" dirty="0">
                <a:solidFill>
                  <a:srgbClr val="000000"/>
                </a:solidFill>
              </a:rPr>
              <a:t>9 examples of cross-merchandising</a:t>
            </a:r>
            <a:r>
              <a:rPr lang="en-GB" sz="1500" dirty="0">
                <a:solidFill>
                  <a:srgbClr val="000000"/>
                </a:solidFill>
              </a:rPr>
              <a:t>. Available at: </a:t>
            </a:r>
            <a:r>
              <a:rPr lang="en-GB" sz="1500" u="sng" dirty="0">
                <a:solidFill>
                  <a:srgbClr val="1155CC"/>
                </a:solidFill>
                <a:hlinkClick r:id="rId5"/>
              </a:rPr>
              <a:t>https://www.dotactiv.com/blog/examples-of-cross-merchandising</a:t>
            </a:r>
            <a:r>
              <a:rPr lang="en-GB" sz="1500" dirty="0">
                <a:solidFill>
                  <a:srgbClr val="000000"/>
                </a:solidFill>
              </a:rPr>
              <a:t> (Accessed: 25 June 2018).</a:t>
            </a:r>
            <a:endParaRPr lang="en-GB" sz="1500" dirty="0"/>
          </a:p>
          <a:p>
            <a:r>
              <a:rPr lang="en-GB" sz="1500" dirty="0"/>
              <a:t/>
            </a:r>
            <a:br>
              <a:rPr lang="en-GB" sz="1500" dirty="0"/>
            </a:br>
            <a:r>
              <a:rPr lang="en-GB" sz="1500" dirty="0">
                <a:solidFill>
                  <a:srgbClr val="000000"/>
                </a:solidFill>
              </a:rPr>
              <a:t>Larkin-</a:t>
            </a:r>
            <a:r>
              <a:rPr lang="en-GB" sz="1500" dirty="0" err="1">
                <a:solidFill>
                  <a:srgbClr val="000000"/>
                </a:solidFill>
              </a:rPr>
              <a:t>Lieffers</a:t>
            </a:r>
            <a:r>
              <a:rPr lang="en-GB" sz="1500" dirty="0">
                <a:solidFill>
                  <a:srgbClr val="000000"/>
                </a:solidFill>
              </a:rPr>
              <a:t>, P. A. (2013) </a:t>
            </a:r>
            <a:r>
              <a:rPr lang="en-GB" sz="1500" i="1" dirty="0" smtClean="0">
                <a:solidFill>
                  <a:srgbClr val="000000"/>
                </a:solidFill>
              </a:rPr>
              <a:t>Informational </a:t>
            </a:r>
            <a:r>
              <a:rPr lang="en-GB" sz="1500" i="1" dirty="0">
                <a:solidFill>
                  <a:srgbClr val="000000"/>
                </a:solidFill>
              </a:rPr>
              <a:t>Books, Beginning Readers, and the Importance of Display: The Role of the Public </a:t>
            </a:r>
            <a:r>
              <a:rPr lang="en-GB" sz="1500" i="1" dirty="0" smtClean="0">
                <a:solidFill>
                  <a:srgbClr val="000000"/>
                </a:solidFill>
              </a:rPr>
              <a:t>Library</a:t>
            </a:r>
            <a:r>
              <a:rPr lang="en-GB" sz="1500" dirty="0" smtClean="0">
                <a:solidFill>
                  <a:srgbClr val="000000"/>
                </a:solidFill>
              </a:rPr>
              <a:t>. </a:t>
            </a:r>
            <a:r>
              <a:rPr lang="en-GB" sz="1500" dirty="0">
                <a:solidFill>
                  <a:srgbClr val="000000"/>
                </a:solidFill>
              </a:rPr>
              <a:t>Canadian Journal of Information and Library Science, 1, pp. 24-39.</a:t>
            </a:r>
            <a:endParaRPr lang="en-GB" sz="1500" dirty="0"/>
          </a:p>
          <a:p>
            <a:r>
              <a:rPr lang="en-GB" sz="1500" dirty="0"/>
              <a:t/>
            </a:r>
            <a:br>
              <a:rPr lang="en-GB" sz="1500" dirty="0"/>
            </a:br>
            <a:r>
              <a:rPr lang="en-GB" sz="1500" dirty="0">
                <a:solidFill>
                  <a:srgbClr val="000000"/>
                </a:solidFill>
              </a:rPr>
              <a:t>Learn.org (2018) </a:t>
            </a:r>
            <a:r>
              <a:rPr lang="en-GB" sz="1500" i="1" dirty="0">
                <a:solidFill>
                  <a:srgbClr val="000000"/>
                </a:solidFill>
              </a:rPr>
              <a:t>What is visual merchandising?</a:t>
            </a:r>
            <a:r>
              <a:rPr lang="en-GB" sz="1500" dirty="0">
                <a:solidFill>
                  <a:srgbClr val="000000"/>
                </a:solidFill>
              </a:rPr>
              <a:t> Available at: </a:t>
            </a:r>
            <a:r>
              <a:rPr lang="en-GB" sz="1500" u="sng" dirty="0">
                <a:solidFill>
                  <a:srgbClr val="1155CC"/>
                </a:solidFill>
                <a:hlinkClick r:id="rId6"/>
              </a:rPr>
              <a:t>https://learn.org/articles/What_is_Visual_Merchandising.html</a:t>
            </a:r>
            <a:r>
              <a:rPr lang="en-GB" sz="1500" dirty="0">
                <a:solidFill>
                  <a:srgbClr val="000000"/>
                </a:solidFill>
              </a:rPr>
              <a:t> (Accessed: 25 June 2018). </a:t>
            </a:r>
            <a:endParaRPr lang="en-GB" sz="1500" dirty="0"/>
          </a:p>
          <a:p>
            <a:r>
              <a:rPr lang="en-GB" sz="1500" dirty="0"/>
              <a:t/>
            </a:r>
            <a:br>
              <a:rPr lang="en-GB" sz="1500" dirty="0"/>
            </a:br>
            <a:r>
              <a:rPr lang="en-GB" sz="1500" dirty="0">
                <a:solidFill>
                  <a:srgbClr val="000000"/>
                </a:solidFill>
              </a:rPr>
              <a:t>Maloney, M. M. (2012) </a:t>
            </a:r>
            <a:r>
              <a:rPr lang="en-GB" sz="1500" i="1" dirty="0" smtClean="0">
                <a:solidFill>
                  <a:srgbClr val="000000"/>
                </a:solidFill>
              </a:rPr>
              <a:t>Cultivating </a:t>
            </a:r>
            <a:r>
              <a:rPr lang="en-GB" sz="1500" i="1" dirty="0">
                <a:solidFill>
                  <a:srgbClr val="000000"/>
                </a:solidFill>
              </a:rPr>
              <a:t>community, promoting inclusivity: Collections as fulcrum for targeted </a:t>
            </a:r>
            <a:r>
              <a:rPr lang="en-GB" sz="1500" i="1" dirty="0" smtClean="0">
                <a:solidFill>
                  <a:srgbClr val="000000"/>
                </a:solidFill>
              </a:rPr>
              <a:t>outreach</a:t>
            </a:r>
            <a:r>
              <a:rPr lang="en-GB" sz="1500" dirty="0">
                <a:solidFill>
                  <a:srgbClr val="000000"/>
                </a:solidFill>
              </a:rPr>
              <a:t>.</a:t>
            </a:r>
            <a:r>
              <a:rPr lang="en-GB" sz="1500" dirty="0" smtClean="0">
                <a:solidFill>
                  <a:srgbClr val="000000"/>
                </a:solidFill>
              </a:rPr>
              <a:t> </a:t>
            </a:r>
            <a:r>
              <a:rPr lang="en-GB" sz="1500" dirty="0">
                <a:solidFill>
                  <a:srgbClr val="000000"/>
                </a:solidFill>
              </a:rPr>
              <a:t>New Library World, 113(5/6), pp.281-289. Available at: </a:t>
            </a:r>
            <a:r>
              <a:rPr lang="en-GB" sz="1500" u="sng" dirty="0">
                <a:solidFill>
                  <a:srgbClr val="1155CC"/>
                </a:solidFill>
                <a:hlinkClick r:id="rId7"/>
              </a:rPr>
              <a:t>https://www.emeraldinsight.com/doi/10.1108/03074801211226364</a:t>
            </a:r>
            <a:r>
              <a:rPr lang="en-GB" sz="1500" dirty="0">
                <a:solidFill>
                  <a:srgbClr val="000000"/>
                </a:solidFill>
              </a:rPr>
              <a:t> (Accessed 28 June 2018).</a:t>
            </a:r>
            <a:endParaRPr lang="en-GB" sz="1500" dirty="0"/>
          </a:p>
          <a:p>
            <a:r>
              <a:rPr lang="en-GB" sz="1500" dirty="0"/>
              <a:t/>
            </a:r>
            <a:br>
              <a:rPr lang="en-GB" sz="1500" dirty="0"/>
            </a:br>
            <a:r>
              <a:rPr lang="en-GB" sz="1500" dirty="0">
                <a:solidFill>
                  <a:srgbClr val="000000"/>
                </a:solidFill>
              </a:rPr>
              <a:t>Smith, J. (2015) </a:t>
            </a:r>
            <a:r>
              <a:rPr lang="en-GB" sz="1500" i="1" dirty="0" smtClean="0">
                <a:solidFill>
                  <a:srgbClr val="000000"/>
                </a:solidFill>
              </a:rPr>
              <a:t>How </a:t>
            </a:r>
            <a:r>
              <a:rPr lang="en-GB" sz="1500" i="1" dirty="0">
                <a:solidFill>
                  <a:srgbClr val="000000"/>
                </a:solidFill>
              </a:rPr>
              <a:t>to Sell to The Spontaneous </a:t>
            </a:r>
            <a:r>
              <a:rPr lang="en-GB" sz="1500" i="1" dirty="0" smtClean="0">
                <a:solidFill>
                  <a:srgbClr val="000000"/>
                </a:solidFill>
              </a:rPr>
              <a:t>Buyer.</a:t>
            </a:r>
            <a:r>
              <a:rPr lang="en-GB" sz="1500" dirty="0" smtClean="0">
                <a:solidFill>
                  <a:srgbClr val="000000"/>
                </a:solidFill>
              </a:rPr>
              <a:t> Durham</a:t>
            </a:r>
            <a:r>
              <a:rPr lang="en-GB" sz="1500" dirty="0">
                <a:solidFill>
                  <a:srgbClr val="000000"/>
                </a:solidFill>
              </a:rPr>
              <a:t>, NC: Jeremy Said. Available at: </a:t>
            </a:r>
            <a:r>
              <a:rPr lang="en-GB" sz="1500" u="sng" dirty="0">
                <a:solidFill>
                  <a:srgbClr val="1155CC"/>
                </a:solidFill>
                <a:hlinkClick r:id="rId8"/>
              </a:rPr>
              <a:t>https://www.jeremysaid.com/blog/sell-spontaneous-buyer</a:t>
            </a:r>
            <a:r>
              <a:rPr lang="en-GB" sz="1500" dirty="0">
                <a:solidFill>
                  <a:srgbClr val="000000"/>
                </a:solidFill>
              </a:rPr>
              <a:t> (</a:t>
            </a:r>
            <a:r>
              <a:rPr lang="en-GB" sz="1500" dirty="0" err="1">
                <a:solidFill>
                  <a:srgbClr val="000000"/>
                </a:solidFill>
              </a:rPr>
              <a:t>Accssed</a:t>
            </a:r>
            <a:r>
              <a:rPr lang="en-GB" sz="1500" dirty="0">
                <a:solidFill>
                  <a:srgbClr val="000000"/>
                </a:solidFill>
              </a:rPr>
              <a:t> 28th June 2018)</a:t>
            </a:r>
            <a:endParaRPr lang="en-GB" sz="1500" dirty="0"/>
          </a:p>
          <a:p>
            <a:r>
              <a:rPr lang="en-GB" sz="1500" dirty="0"/>
              <a:t/>
            </a:r>
            <a:br>
              <a:rPr lang="en-GB" sz="1500" dirty="0"/>
            </a:br>
            <a:r>
              <a:rPr lang="en-GB" sz="1500" dirty="0" err="1">
                <a:solidFill>
                  <a:srgbClr val="000000"/>
                </a:solidFill>
              </a:rPr>
              <a:t>TalentEgg</a:t>
            </a:r>
            <a:r>
              <a:rPr lang="en-GB" sz="1500" dirty="0">
                <a:solidFill>
                  <a:srgbClr val="000000"/>
                </a:solidFill>
              </a:rPr>
              <a:t> (2018) </a:t>
            </a:r>
            <a:r>
              <a:rPr lang="en-GB" sz="1500" i="1" dirty="0">
                <a:solidFill>
                  <a:srgbClr val="000000"/>
                </a:solidFill>
              </a:rPr>
              <a:t>6 words to add to your retail lingo dictionary</a:t>
            </a:r>
            <a:r>
              <a:rPr lang="en-GB" sz="1500" dirty="0">
                <a:solidFill>
                  <a:srgbClr val="000000"/>
                </a:solidFill>
              </a:rPr>
              <a:t>. Available at: </a:t>
            </a:r>
            <a:r>
              <a:rPr lang="en-GB" sz="1500" u="sng" dirty="0">
                <a:solidFill>
                  <a:srgbClr val="1155CC"/>
                </a:solidFill>
                <a:hlinkClick r:id="rId9"/>
              </a:rPr>
              <a:t>https://talentegg.ca/incubator/2014/03/17/6-word-add-retail-lingo-dictionary</a:t>
            </a:r>
            <a:r>
              <a:rPr lang="en-GB" sz="1500" dirty="0">
                <a:solidFill>
                  <a:srgbClr val="000000"/>
                </a:solidFill>
              </a:rPr>
              <a:t> (Accessed: 25 June 2018).</a:t>
            </a:r>
            <a:endParaRPr lang="en-GB" sz="1500" dirty="0"/>
          </a:p>
        </p:txBody>
      </p:sp>
    </p:spTree>
    <p:extLst>
      <p:ext uri="{BB962C8B-B14F-4D97-AF65-F5344CB8AC3E}">
        <p14:creationId xmlns:p14="http://schemas.microsoft.com/office/powerpoint/2010/main" val="2551993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lh3.googleusercontent.com/LAMM9wq8O_DljAnNE1nEk14QtNfDfjBCGZnNlOimqcoyqE_4fcGJ2VvWvBnG14OxO6EZRACCcL3kWU89JgAWVMYIarj3v4zrr-QnKLF20_4bwqEWru07GN80DFRmiE-MDs-1jHrxZZC2QKtPxxiWNXiZysdOP0YkFjEItSI8kezR3rQss5woFxLbFilMXQ93wyDYNvyaInOnw2yeMaKuHi3Cm2NSxeVk3c5Igv_Y2idHfCmy6Ntg4Ss71mRH6-AF7QAIkod2Zpl7_J9y4YttlfHNL62qWWN8habb-lWkyYuyoaYpDIlF_IVnj9cPKSpDOd7PZYhzzpVvSnWB9RUcLMg2rd4HpaXmw5MmKAG-6K2RnNXGb2VPxgzgwAtIhMB0ahWRpLGLqbyB5e5gUdZftB19kCXyw5zi2bp1-OM2AiD8H_7NX3T81twV0LwanJW4trEu7lyMLQ3aDioUMYBmQFshlTbQkzUnuLgMfOjdJqFBE_eGPreewu76U-YQHrIWpcdXp4VgTdWNFcpk42uQel4MpQiLB2X8xxxliNgFEPn7gmtfuuDjFqT-H3MoceivEDz_dyo6iqFpHdNPiJCyh-isSjaoBHIt0mZytsPZeVIKvEKATfbXUZgEz1F4ANYoSBJAee5kTBLsMreWfYeGPg7lpspUpBWO=w530-h958-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60296" y="548680"/>
            <a:ext cx="3096344" cy="576064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https://lh3.googleusercontent.com/FZIFTbJMIL9UcFDZvEZ4B_ccGUmcXQGNdU-nvmjHrgctfGcADD76azsT75HqFp5ql4kS8Pm6erw6Ojawy7wV5DOSUN966laYAe5tCIfCA2HC3YaQ3w50rCmAnjx5-LhvKY_kW-pPgh7JenQ2XO30CCK8OqrZK28wAFcSsBDisPkdNgQTTK0b3DB7ZX72lSmWvu9TmF8r9Tgt_EiCT6mSOO8rm2iV-ESlvikXE5EjzuL_ite7cTjwKxd-2Ph6tA4g_MT5v_yV42qBuQSap-P9TwAz9K3Dgwlxyekx_9wr0XMsfj66v3MpKlV_fS_EmqGsSPOfxO4Vwmjyc-BHlaGvKX-lIrcJC429fEYIynKR7kCQqQg_VJiO-6OERzhIgRQKB9UFbDxHuFlaJnzNOZWGnpoG0rV6QXm_ZqXjDiZohrdnUI_bMvEsA8Am2talmXdooVa_k6jszupmZynWjBnNO465BgXyw1XIbNtfooQX0kr9ubSvCfwJAekpMgdwZ0n3XSaQQM2sdu90YviMwczDfdBfX0203ajGxRfjAdyqXNRiNtwcqP5zLulee9gzbuOuEG81GZOPqlra6a7cRMXKIrih-0mXVFH-vYEa3ByOccuVXMyYoTL3q4QhiPevuk17fAzJeB_RBTSP6hfD3Xy3h-5ufZeIfqQ=w1288-h957-n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2940" y="533403"/>
            <a:ext cx="8136904" cy="5764333"/>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26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3915" y="548680"/>
            <a:ext cx="9984169" cy="5760640"/>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316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7000"/>
                    </a14:imgEffect>
                  </a14:imgLayer>
                </a14:imgProps>
              </a:ext>
              <a:ext uri="{28A0092B-C50C-407E-A947-70E740481C1C}">
                <a14:useLocalDpi xmlns:a14="http://schemas.microsoft.com/office/drawing/2010/main"/>
              </a:ext>
            </a:extLst>
          </a:blip>
          <a:stretch>
            <a:fillRect/>
          </a:stretch>
        </p:blipFill>
        <p:spPr>
          <a:xfrm rot="20906763">
            <a:off x="1544794" y="389765"/>
            <a:ext cx="8640960" cy="5760640"/>
          </a:xfrm>
          <a:prstGeom prst="roundRect">
            <a:avLst>
              <a:gd name="adj" fmla="val 6023"/>
            </a:avLst>
          </a:prstGeom>
          <a:effectLst>
            <a:outerShdw blurRad="76200" dist="12700" dir="2700000" sy="-23000" kx="-800400" algn="bl" rotWithShape="0">
              <a:prstClr val="black">
                <a:alpha val="20000"/>
              </a:prstClr>
            </a:outerShdw>
          </a:effectLst>
          <a:scene3d>
            <a:camera prst="perspectiveContrastingLeftFacing" fov="2100000">
              <a:rot lat="20212135" lon="943211" rev="21277633"/>
            </a:camera>
            <a:lightRig rig="threePt" dir="t"/>
          </a:scene3d>
        </p:spPr>
      </p:pic>
    </p:spTree>
    <p:extLst>
      <p:ext uri="{BB962C8B-B14F-4D97-AF65-F5344CB8AC3E}">
        <p14:creationId xmlns:p14="http://schemas.microsoft.com/office/powerpoint/2010/main" val="262255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60" y="548680"/>
            <a:ext cx="11521280" cy="5760640"/>
          </a:xfrm>
          <a:prstGeom prst="roundRect">
            <a:avLst>
              <a:gd name="adj" fmla="val 958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97830830"/>
              </p:ext>
            </p:extLst>
          </p:nvPr>
        </p:nvGraphicFramePr>
        <p:xfrm>
          <a:off x="839415" y="1268753"/>
          <a:ext cx="10585176" cy="4824537"/>
        </p:xfrm>
        <a:graphic>
          <a:graphicData uri="http://schemas.openxmlformats.org/drawingml/2006/table">
            <a:tbl>
              <a:tblPr>
                <a:tableStyleId>{2D5ABB26-0587-4C30-8999-92F81FD0307C}</a:tableStyleId>
              </a:tblPr>
              <a:tblGrid>
                <a:gridCol w="1521618">
                  <a:extLst>
                    <a:ext uri="{9D8B030D-6E8A-4147-A177-3AD203B41FA5}">
                      <a16:colId xmlns:a16="http://schemas.microsoft.com/office/drawing/2014/main" val="3917517050"/>
                    </a:ext>
                  </a:extLst>
                </a:gridCol>
                <a:gridCol w="4149013">
                  <a:extLst>
                    <a:ext uri="{9D8B030D-6E8A-4147-A177-3AD203B41FA5}">
                      <a16:colId xmlns:a16="http://schemas.microsoft.com/office/drawing/2014/main" val="3738443395"/>
                    </a:ext>
                  </a:extLst>
                </a:gridCol>
                <a:gridCol w="1663383">
                  <a:extLst>
                    <a:ext uri="{9D8B030D-6E8A-4147-A177-3AD203B41FA5}">
                      <a16:colId xmlns:a16="http://schemas.microsoft.com/office/drawing/2014/main" val="1309368303"/>
                    </a:ext>
                  </a:extLst>
                </a:gridCol>
                <a:gridCol w="1738995">
                  <a:extLst>
                    <a:ext uri="{9D8B030D-6E8A-4147-A177-3AD203B41FA5}">
                      <a16:colId xmlns:a16="http://schemas.microsoft.com/office/drawing/2014/main" val="1687345271"/>
                    </a:ext>
                  </a:extLst>
                </a:gridCol>
                <a:gridCol w="1512167">
                  <a:extLst>
                    <a:ext uri="{9D8B030D-6E8A-4147-A177-3AD203B41FA5}">
                      <a16:colId xmlns:a16="http://schemas.microsoft.com/office/drawing/2014/main" val="2267343544"/>
                    </a:ext>
                  </a:extLst>
                </a:gridCol>
              </a:tblGrid>
              <a:tr h="431757">
                <a:tc>
                  <a:txBody>
                    <a:bodyPr/>
                    <a:lstStyle/>
                    <a:p>
                      <a:pPr algn="l" fontAlgn="b"/>
                      <a:r>
                        <a:rPr lang="en-GB" sz="2000" b="1" u="none" strike="noStrike" dirty="0">
                          <a:solidFill>
                            <a:srgbClr val="485868"/>
                          </a:solidFill>
                          <a:effectLst/>
                          <a:latin typeface="+mn-lt"/>
                        </a:rPr>
                        <a:t>Position</a:t>
                      </a:r>
                      <a:endParaRPr lang="en-GB" sz="2000" b="1" i="0" u="none" strike="noStrike" dirty="0">
                        <a:solidFill>
                          <a:srgbClr val="485868"/>
                        </a:solidFill>
                        <a:effectLst/>
                        <a:latin typeface="+mn-lt"/>
                      </a:endParaRPr>
                    </a:p>
                  </a:txBody>
                  <a:tcPr marL="9525" marR="9525" marT="9525" marB="0" anchor="b"/>
                </a:tc>
                <a:tc>
                  <a:txBody>
                    <a:bodyPr/>
                    <a:lstStyle/>
                    <a:p>
                      <a:pPr algn="l" fontAlgn="b"/>
                      <a:r>
                        <a:rPr lang="en-GB" sz="2000" b="1" u="none" strike="noStrike" dirty="0">
                          <a:solidFill>
                            <a:srgbClr val="485868"/>
                          </a:solidFill>
                          <a:effectLst/>
                          <a:latin typeface="+mn-lt"/>
                        </a:rPr>
                        <a:t>Display Title</a:t>
                      </a:r>
                      <a:endParaRPr lang="en-GB" sz="2000" b="1" i="0" u="none" strike="noStrike" dirty="0">
                        <a:solidFill>
                          <a:srgbClr val="485868"/>
                        </a:solidFill>
                        <a:effectLst/>
                        <a:latin typeface="+mn-lt"/>
                      </a:endParaRPr>
                    </a:p>
                  </a:txBody>
                  <a:tcPr marL="9525" marR="9525" marT="9525" marB="0" anchor="b"/>
                </a:tc>
                <a:tc>
                  <a:txBody>
                    <a:bodyPr/>
                    <a:lstStyle/>
                    <a:p>
                      <a:pPr algn="l" fontAlgn="b"/>
                      <a:r>
                        <a:rPr lang="en-GB" sz="2000" b="1" u="none" strike="noStrike" dirty="0">
                          <a:solidFill>
                            <a:srgbClr val="485868"/>
                          </a:solidFill>
                          <a:effectLst/>
                          <a:latin typeface="+mn-lt"/>
                        </a:rPr>
                        <a:t>Campus</a:t>
                      </a:r>
                      <a:endParaRPr lang="en-GB" sz="2000" b="1" i="0" u="none" strike="noStrike" dirty="0">
                        <a:solidFill>
                          <a:srgbClr val="485868"/>
                        </a:solidFill>
                        <a:effectLst/>
                        <a:latin typeface="+mn-lt"/>
                      </a:endParaRPr>
                    </a:p>
                  </a:txBody>
                  <a:tcPr marL="9525" marR="9525" marT="9525" marB="0" anchor="b"/>
                </a:tc>
                <a:tc>
                  <a:txBody>
                    <a:bodyPr/>
                    <a:lstStyle/>
                    <a:p>
                      <a:pPr algn="l" fontAlgn="b"/>
                      <a:r>
                        <a:rPr lang="en-GB" sz="2000" b="1" u="none" strike="noStrike" dirty="0" smtClean="0">
                          <a:solidFill>
                            <a:srgbClr val="485868"/>
                          </a:solidFill>
                          <a:effectLst/>
                          <a:latin typeface="+mn-lt"/>
                        </a:rPr>
                        <a:t>Items</a:t>
                      </a:r>
                      <a:r>
                        <a:rPr lang="en-GB" sz="2000" b="1" u="none" strike="noStrike" baseline="0" dirty="0" smtClean="0">
                          <a:solidFill>
                            <a:srgbClr val="485868"/>
                          </a:solidFill>
                          <a:effectLst/>
                          <a:latin typeface="+mn-lt"/>
                        </a:rPr>
                        <a:t> Taken</a:t>
                      </a:r>
                      <a:endParaRPr lang="en-GB" sz="2000" b="1" i="0" u="none" strike="noStrike" dirty="0">
                        <a:solidFill>
                          <a:srgbClr val="485868"/>
                        </a:solidFill>
                        <a:effectLst/>
                        <a:latin typeface="+mn-lt"/>
                      </a:endParaRPr>
                    </a:p>
                  </a:txBody>
                  <a:tcPr marL="9525" marR="9525" marT="9525" marB="0" anchor="b"/>
                </a:tc>
                <a:tc>
                  <a:txBody>
                    <a:bodyPr/>
                    <a:lstStyle/>
                    <a:p>
                      <a:pPr algn="l" fontAlgn="b"/>
                      <a:r>
                        <a:rPr lang="en-GB" sz="2000" b="1" u="none" strike="noStrike" dirty="0">
                          <a:solidFill>
                            <a:srgbClr val="485868"/>
                          </a:solidFill>
                          <a:effectLst/>
                          <a:latin typeface="+mn-lt"/>
                        </a:rPr>
                        <a:t>Display Type</a:t>
                      </a:r>
                      <a:endParaRPr lang="en-GB" sz="2000" b="1" i="0" u="none" strike="noStrike" dirty="0">
                        <a:solidFill>
                          <a:srgbClr val="485868"/>
                        </a:solidFill>
                        <a:effectLst/>
                        <a:latin typeface="+mn-lt"/>
                      </a:endParaRPr>
                    </a:p>
                  </a:txBody>
                  <a:tcPr marL="9525" marR="9525" marT="9525" marB="0" anchor="b"/>
                </a:tc>
                <a:extLst>
                  <a:ext uri="{0D108BD9-81ED-4DB2-BD59-A6C34878D82A}">
                    <a16:rowId xmlns:a16="http://schemas.microsoft.com/office/drawing/2014/main" val="1387883051"/>
                  </a:ext>
                </a:extLst>
              </a:tr>
              <a:tr h="292852">
                <a:tc>
                  <a:txBody>
                    <a:bodyPr/>
                    <a:lstStyle/>
                    <a:p>
                      <a:pPr algn="l" fontAlgn="b"/>
                      <a:r>
                        <a:rPr lang="en-GB" sz="1800" u="none" strike="noStrike" dirty="0">
                          <a:solidFill>
                            <a:srgbClr val="D95353"/>
                          </a:solidFill>
                          <a:effectLst/>
                          <a:latin typeface="+mn-lt"/>
                        </a:rPr>
                        <a:t>1</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Help! Dissertation</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Headingley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557</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991257450"/>
                  </a:ext>
                </a:extLst>
              </a:tr>
              <a:tr h="292852">
                <a:tc>
                  <a:txBody>
                    <a:bodyPr/>
                    <a:lstStyle/>
                    <a:p>
                      <a:pPr algn="l" fontAlgn="b"/>
                      <a:r>
                        <a:rPr lang="en-GB" sz="1800" u="none" strike="noStrike" dirty="0">
                          <a:solidFill>
                            <a:srgbClr val="D95353"/>
                          </a:solidFill>
                          <a:effectLst/>
                          <a:latin typeface="+mn-lt"/>
                        </a:rPr>
                        <a:t>2</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Writing Up</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Headingley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280</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3305929246"/>
                  </a:ext>
                </a:extLst>
              </a:tr>
              <a:tr h="292852">
                <a:tc>
                  <a:txBody>
                    <a:bodyPr/>
                    <a:lstStyle/>
                    <a:p>
                      <a:pPr algn="l" fontAlgn="b"/>
                      <a:r>
                        <a:rPr lang="en-GB" sz="1800" u="none" strike="noStrike" dirty="0">
                          <a:solidFill>
                            <a:srgbClr val="D95353"/>
                          </a:solidFill>
                          <a:effectLst/>
                          <a:latin typeface="+mn-lt"/>
                        </a:rPr>
                        <a:t>3</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Dissertation Preparation</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Headingley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279</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4219410059"/>
                  </a:ext>
                </a:extLst>
              </a:tr>
              <a:tr h="292852">
                <a:tc>
                  <a:txBody>
                    <a:bodyPr/>
                    <a:lstStyle/>
                    <a:p>
                      <a:pPr algn="l" fontAlgn="b"/>
                      <a:r>
                        <a:rPr lang="en-GB" sz="1800" u="none" strike="noStrike" dirty="0">
                          <a:solidFill>
                            <a:srgbClr val="D95353"/>
                          </a:solidFill>
                          <a:effectLst/>
                          <a:latin typeface="+mn-lt"/>
                        </a:rPr>
                        <a:t>4</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Dissertation</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City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229</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3686110817"/>
                  </a:ext>
                </a:extLst>
              </a:tr>
              <a:tr h="292852">
                <a:tc>
                  <a:txBody>
                    <a:bodyPr/>
                    <a:lstStyle/>
                    <a:p>
                      <a:pPr algn="l" fontAlgn="b"/>
                      <a:r>
                        <a:rPr lang="en-GB" sz="1800" u="none" strike="noStrike" dirty="0">
                          <a:solidFill>
                            <a:srgbClr val="D95353"/>
                          </a:solidFill>
                          <a:effectLst/>
                          <a:latin typeface="+mn-lt"/>
                        </a:rPr>
                        <a:t>5</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Analysing Data</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Headingley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220</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4173334027"/>
                  </a:ext>
                </a:extLst>
              </a:tr>
              <a:tr h="292852">
                <a:tc>
                  <a:txBody>
                    <a:bodyPr/>
                    <a:lstStyle/>
                    <a:p>
                      <a:pPr algn="l" fontAlgn="b"/>
                      <a:r>
                        <a:rPr lang="en-GB" sz="1800" u="none" strike="noStrike" dirty="0">
                          <a:solidFill>
                            <a:srgbClr val="D95353"/>
                          </a:solidFill>
                          <a:effectLst/>
                          <a:latin typeface="+mn-lt"/>
                        </a:rPr>
                        <a:t>6</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Academic writing/first assignment</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City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131</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826417296"/>
                  </a:ext>
                </a:extLst>
              </a:tr>
              <a:tr h="292852">
                <a:tc>
                  <a:txBody>
                    <a:bodyPr/>
                    <a:lstStyle/>
                    <a:p>
                      <a:pPr algn="l" fontAlgn="b"/>
                      <a:r>
                        <a:rPr lang="en-GB" sz="1800" u="none" strike="noStrike" dirty="0">
                          <a:solidFill>
                            <a:srgbClr val="D95353"/>
                          </a:solidFill>
                          <a:effectLst/>
                          <a:latin typeface="+mn-lt"/>
                        </a:rPr>
                        <a:t>7</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Data analysis</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City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105</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4037386767"/>
                  </a:ext>
                </a:extLst>
              </a:tr>
              <a:tr h="292852">
                <a:tc>
                  <a:txBody>
                    <a:bodyPr/>
                    <a:lstStyle/>
                    <a:p>
                      <a:pPr algn="l" fontAlgn="b"/>
                      <a:r>
                        <a:rPr lang="en-GB" sz="1800" u="none" strike="noStrike" dirty="0">
                          <a:solidFill>
                            <a:srgbClr val="D95353"/>
                          </a:solidFill>
                          <a:effectLst/>
                          <a:latin typeface="+mn-lt"/>
                        </a:rPr>
                        <a:t>8</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Headingley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70</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2019301234"/>
                  </a:ext>
                </a:extLst>
              </a:tr>
              <a:tr h="292852">
                <a:tc>
                  <a:txBody>
                    <a:bodyPr/>
                    <a:lstStyle/>
                    <a:p>
                      <a:pPr algn="l" fontAlgn="b"/>
                      <a:r>
                        <a:rPr lang="en-GB" sz="1800" u="none" strike="noStrike" dirty="0">
                          <a:solidFill>
                            <a:srgbClr val="238D6A"/>
                          </a:solidFill>
                          <a:effectLst/>
                          <a:latin typeface="+mn-lt"/>
                        </a:rPr>
                        <a:t>9</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Psychology</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City</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66</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Subject</a:t>
                      </a:r>
                      <a:endParaRPr lang="en-GB" sz="1800" b="0" i="0" u="none" strike="noStrike" dirty="0">
                        <a:solidFill>
                          <a:srgbClr val="238D6A"/>
                        </a:solidFill>
                        <a:effectLst/>
                        <a:latin typeface="+mn-lt"/>
                      </a:endParaRPr>
                    </a:p>
                  </a:txBody>
                  <a:tcPr marL="9525" marR="9525" marT="9525" marB="0" anchor="b"/>
                </a:tc>
                <a:extLst>
                  <a:ext uri="{0D108BD9-81ED-4DB2-BD59-A6C34878D82A}">
                    <a16:rowId xmlns:a16="http://schemas.microsoft.com/office/drawing/2014/main" val="2744340528"/>
                  </a:ext>
                </a:extLst>
              </a:tr>
              <a:tr h="292852">
                <a:tc>
                  <a:txBody>
                    <a:bodyPr/>
                    <a:lstStyle/>
                    <a:p>
                      <a:pPr algn="l" fontAlgn="b"/>
                      <a:r>
                        <a:rPr lang="en-GB" sz="1800" u="none" strike="noStrike" dirty="0">
                          <a:solidFill>
                            <a:srgbClr val="238D6A"/>
                          </a:solidFill>
                          <a:effectLst/>
                          <a:latin typeface="+mn-lt"/>
                        </a:rPr>
                        <a:t>10</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Sport Business Management</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Headingley</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59</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Subject</a:t>
                      </a:r>
                      <a:endParaRPr lang="en-GB" sz="1800" b="0" i="0" u="none" strike="noStrike" dirty="0">
                        <a:solidFill>
                          <a:srgbClr val="238D6A"/>
                        </a:solidFill>
                        <a:effectLst/>
                        <a:latin typeface="+mn-lt"/>
                      </a:endParaRPr>
                    </a:p>
                  </a:txBody>
                  <a:tcPr marL="9525" marR="9525" marT="9525" marB="0" anchor="b"/>
                </a:tc>
                <a:extLst>
                  <a:ext uri="{0D108BD9-81ED-4DB2-BD59-A6C34878D82A}">
                    <a16:rowId xmlns:a16="http://schemas.microsoft.com/office/drawing/2014/main" val="2704196585"/>
                  </a:ext>
                </a:extLst>
              </a:tr>
              <a:tr h="292852">
                <a:tc>
                  <a:txBody>
                    <a:bodyPr/>
                    <a:lstStyle/>
                    <a:p>
                      <a:pPr algn="l" fontAlgn="b"/>
                      <a:r>
                        <a:rPr lang="en-GB" sz="1800" u="none" strike="noStrike" dirty="0">
                          <a:solidFill>
                            <a:srgbClr val="238D6A"/>
                          </a:solidFill>
                          <a:effectLst/>
                          <a:latin typeface="+mn-lt"/>
                        </a:rPr>
                        <a:t>11</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Marketing</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City</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58</a:t>
                      </a:r>
                      <a:endParaRPr lang="en-GB" sz="1800" b="0" i="0" u="none" strike="noStrike" dirty="0">
                        <a:solidFill>
                          <a:srgbClr val="238D6A"/>
                        </a:solidFill>
                        <a:effectLst/>
                        <a:latin typeface="+mn-lt"/>
                      </a:endParaRPr>
                    </a:p>
                  </a:txBody>
                  <a:tcPr marL="9525" marR="9525" marT="9525" marB="0" anchor="b"/>
                </a:tc>
                <a:tc>
                  <a:txBody>
                    <a:bodyPr/>
                    <a:lstStyle/>
                    <a:p>
                      <a:pPr algn="l" fontAlgn="b"/>
                      <a:r>
                        <a:rPr lang="en-GB" sz="1800" u="none" strike="noStrike" dirty="0">
                          <a:solidFill>
                            <a:srgbClr val="238D6A"/>
                          </a:solidFill>
                          <a:effectLst/>
                          <a:latin typeface="+mn-lt"/>
                        </a:rPr>
                        <a:t>Subject</a:t>
                      </a:r>
                      <a:endParaRPr lang="en-GB" sz="1800" b="0" i="0" u="none" strike="noStrike" dirty="0">
                        <a:solidFill>
                          <a:srgbClr val="238D6A"/>
                        </a:solidFill>
                        <a:effectLst/>
                        <a:latin typeface="+mn-lt"/>
                      </a:endParaRPr>
                    </a:p>
                  </a:txBody>
                  <a:tcPr marL="9525" marR="9525" marT="9525" marB="0" anchor="b"/>
                </a:tc>
                <a:extLst>
                  <a:ext uri="{0D108BD9-81ED-4DB2-BD59-A6C34878D82A}">
                    <a16:rowId xmlns:a16="http://schemas.microsoft.com/office/drawing/2014/main" val="2225019631"/>
                  </a:ext>
                </a:extLst>
              </a:tr>
              <a:tr h="292852">
                <a:tc>
                  <a:txBody>
                    <a:bodyPr/>
                    <a:lstStyle/>
                    <a:p>
                      <a:pPr algn="l" fontAlgn="b"/>
                      <a:r>
                        <a:rPr lang="en-GB" sz="1800" u="none" strike="noStrike" dirty="0">
                          <a:solidFill>
                            <a:srgbClr val="D95353"/>
                          </a:solidFill>
                          <a:effectLst/>
                          <a:latin typeface="+mn-lt"/>
                        </a:rPr>
                        <a:t>12</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Exam Success</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City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56</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1706073890"/>
                  </a:ext>
                </a:extLst>
              </a:tr>
              <a:tr h="292852">
                <a:tc>
                  <a:txBody>
                    <a:bodyPr/>
                    <a:lstStyle/>
                    <a:p>
                      <a:pPr algn="l" fontAlgn="b"/>
                      <a:r>
                        <a:rPr lang="en-GB" sz="1800" u="none" strike="noStrike" dirty="0">
                          <a:solidFill>
                            <a:srgbClr val="6A87A6"/>
                          </a:solidFill>
                          <a:effectLst/>
                          <a:latin typeface="+mn-lt"/>
                        </a:rPr>
                        <a:t>13</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Women's history month</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City</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51</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Awareness</a:t>
                      </a:r>
                      <a:endParaRPr lang="en-GB" sz="1800" b="0" i="0" u="none" strike="noStrike" dirty="0">
                        <a:solidFill>
                          <a:srgbClr val="6A87A6"/>
                        </a:solidFill>
                        <a:effectLst/>
                        <a:latin typeface="+mn-lt"/>
                      </a:endParaRPr>
                    </a:p>
                  </a:txBody>
                  <a:tcPr marL="9525" marR="9525" marT="9525" marB="0" anchor="b"/>
                </a:tc>
                <a:extLst>
                  <a:ext uri="{0D108BD9-81ED-4DB2-BD59-A6C34878D82A}">
                    <a16:rowId xmlns:a16="http://schemas.microsoft.com/office/drawing/2014/main" val="1835163450"/>
                  </a:ext>
                </a:extLst>
              </a:tr>
              <a:tr h="292852">
                <a:tc>
                  <a:txBody>
                    <a:bodyPr/>
                    <a:lstStyle/>
                    <a:p>
                      <a:pPr algn="l" fontAlgn="b"/>
                      <a:r>
                        <a:rPr lang="en-GB" sz="1800" u="none" strike="noStrike" dirty="0">
                          <a:solidFill>
                            <a:srgbClr val="6A87A6"/>
                          </a:solidFill>
                          <a:effectLst/>
                          <a:latin typeface="+mn-lt"/>
                        </a:rPr>
                        <a:t>14</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Focus On Autism</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Headingley</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47</a:t>
                      </a:r>
                      <a:endParaRPr lang="en-GB" sz="1800" b="0" i="0" u="none" strike="noStrike" dirty="0">
                        <a:solidFill>
                          <a:srgbClr val="6A87A6"/>
                        </a:solidFill>
                        <a:effectLst/>
                        <a:latin typeface="+mn-lt"/>
                      </a:endParaRPr>
                    </a:p>
                  </a:txBody>
                  <a:tcPr marL="9525" marR="9525" marT="9525" marB="0" anchor="b"/>
                </a:tc>
                <a:tc>
                  <a:txBody>
                    <a:bodyPr/>
                    <a:lstStyle/>
                    <a:p>
                      <a:pPr algn="l" fontAlgn="b"/>
                      <a:r>
                        <a:rPr lang="en-GB" sz="1800" u="none" strike="noStrike" dirty="0">
                          <a:solidFill>
                            <a:srgbClr val="6A87A6"/>
                          </a:solidFill>
                          <a:effectLst/>
                          <a:latin typeface="+mn-lt"/>
                        </a:rPr>
                        <a:t>Awareness</a:t>
                      </a:r>
                      <a:endParaRPr lang="en-GB" sz="1800" b="0" i="0" u="none" strike="noStrike" dirty="0">
                        <a:solidFill>
                          <a:srgbClr val="6A87A6"/>
                        </a:solidFill>
                        <a:effectLst/>
                        <a:latin typeface="+mn-lt"/>
                      </a:endParaRPr>
                    </a:p>
                  </a:txBody>
                  <a:tcPr marL="9525" marR="9525" marT="9525" marB="0" anchor="b"/>
                </a:tc>
                <a:extLst>
                  <a:ext uri="{0D108BD9-81ED-4DB2-BD59-A6C34878D82A}">
                    <a16:rowId xmlns:a16="http://schemas.microsoft.com/office/drawing/2014/main" val="1009939302"/>
                  </a:ext>
                </a:extLst>
              </a:tr>
              <a:tr h="292852">
                <a:tc>
                  <a:txBody>
                    <a:bodyPr/>
                    <a:lstStyle/>
                    <a:p>
                      <a:pPr algn="l" fontAlgn="b"/>
                      <a:r>
                        <a:rPr lang="en-GB" sz="1800" u="none" strike="noStrike" dirty="0">
                          <a:solidFill>
                            <a:srgbClr val="D95353"/>
                          </a:solidFill>
                          <a:effectLst/>
                          <a:latin typeface="+mn-lt"/>
                        </a:rPr>
                        <a:t>15</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Employability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City</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35</a:t>
                      </a:r>
                      <a:endParaRPr lang="en-GB" sz="1800" b="0" i="0" u="none" strike="noStrike" dirty="0">
                        <a:solidFill>
                          <a:srgbClr val="D95353"/>
                        </a:solidFill>
                        <a:effectLst/>
                        <a:latin typeface="+mn-lt"/>
                      </a:endParaRPr>
                    </a:p>
                  </a:txBody>
                  <a:tcPr marL="9525" marR="9525" marT="9525" marB="0" anchor="b"/>
                </a:tc>
                <a:tc>
                  <a:txBody>
                    <a:bodyPr/>
                    <a:lstStyle/>
                    <a:p>
                      <a:pPr algn="l" fontAlgn="b"/>
                      <a:r>
                        <a:rPr lang="en-GB" sz="1800" u="none" strike="noStrike" dirty="0">
                          <a:solidFill>
                            <a:srgbClr val="D95353"/>
                          </a:solidFill>
                          <a:effectLst/>
                          <a:latin typeface="+mn-lt"/>
                        </a:rPr>
                        <a:t>Study Skills</a:t>
                      </a:r>
                      <a:endParaRPr lang="en-GB" sz="1800" b="0" i="0" u="none" strike="noStrike" dirty="0">
                        <a:solidFill>
                          <a:srgbClr val="D95353"/>
                        </a:solidFill>
                        <a:effectLst/>
                        <a:latin typeface="+mn-lt"/>
                      </a:endParaRPr>
                    </a:p>
                  </a:txBody>
                  <a:tcPr marL="9525" marR="9525" marT="9525" marB="0" anchor="b"/>
                </a:tc>
                <a:extLst>
                  <a:ext uri="{0D108BD9-81ED-4DB2-BD59-A6C34878D82A}">
                    <a16:rowId xmlns:a16="http://schemas.microsoft.com/office/drawing/2014/main" val="2853671777"/>
                  </a:ext>
                </a:extLst>
              </a:tr>
            </a:tbl>
          </a:graphicData>
        </a:graphic>
      </p:graphicFrame>
      <p:sp>
        <p:nvSpPr>
          <p:cNvPr id="8" name="TextBox 7"/>
          <p:cNvSpPr txBox="1"/>
          <p:nvPr/>
        </p:nvSpPr>
        <p:spPr>
          <a:xfrm>
            <a:off x="1055440" y="620688"/>
            <a:ext cx="10009112" cy="707886"/>
          </a:xfrm>
          <a:prstGeom prst="rect">
            <a:avLst/>
          </a:prstGeom>
          <a:noFill/>
        </p:spPr>
        <p:txBody>
          <a:bodyPr wrap="square" rtlCol="0">
            <a:spAutoFit/>
          </a:bodyPr>
          <a:lstStyle/>
          <a:p>
            <a:pPr algn="ctr"/>
            <a:r>
              <a:rPr lang="en-GB" sz="4000" dirty="0" smtClean="0">
                <a:latin typeface="Rockwell" panose="02060603020205020403" pitchFamily="18" charset="0"/>
              </a:rPr>
              <a:t>Most Successful Displays 2017/18</a:t>
            </a:r>
            <a:endParaRPr lang="en-GB" sz="4000" dirty="0">
              <a:latin typeface="Rockwell" panose="02060603020205020403" pitchFamily="18" charset="0"/>
            </a:endParaRPr>
          </a:p>
        </p:txBody>
      </p:sp>
    </p:spTree>
    <p:extLst>
      <p:ext uri="{BB962C8B-B14F-4D97-AF65-F5344CB8AC3E}">
        <p14:creationId xmlns:p14="http://schemas.microsoft.com/office/powerpoint/2010/main" val="327782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2585" y="0"/>
            <a:ext cx="15774585" cy="6858000"/>
          </a:xfrm>
          <a:prstGeom prst="rect">
            <a:avLst/>
          </a:prstGeom>
        </p:spPr>
      </p:pic>
      <p:grpSp>
        <p:nvGrpSpPr>
          <p:cNvPr id="2" name="Group 1"/>
          <p:cNvGrpSpPr/>
          <p:nvPr/>
        </p:nvGrpSpPr>
        <p:grpSpPr>
          <a:xfrm rot="21349963">
            <a:off x="-354034" y="100795"/>
            <a:ext cx="2880002" cy="2911410"/>
            <a:chOff x="3523129" y="1276574"/>
            <a:chExt cx="5040003" cy="5094967"/>
          </a:xfrm>
          <a:solidFill>
            <a:schemeClr val="bg1"/>
          </a:solidFill>
          <a:effectLst>
            <a:outerShdw blurRad="482600" dist="190500" dir="2700000" algn="tl" rotWithShape="0">
              <a:prstClr val="black">
                <a:alpha val="40000"/>
              </a:prstClr>
            </a:outerShdw>
          </a:effectLst>
        </p:grpSpPr>
        <p:grpSp>
          <p:nvGrpSpPr>
            <p:cNvPr id="10" name="Group 9"/>
            <p:cNvGrpSpPr/>
            <p:nvPr/>
          </p:nvGrpSpPr>
          <p:grpSpPr>
            <a:xfrm>
              <a:off x="3523129" y="1276574"/>
              <a:ext cx="5040003" cy="5094967"/>
              <a:chOff x="3523129" y="1276574"/>
              <a:chExt cx="5040003" cy="5094967"/>
            </a:xfrm>
            <a:grpFill/>
          </p:grpSpPr>
          <p:grpSp>
            <p:nvGrpSpPr>
              <p:cNvPr id="8" name="Group 7"/>
              <p:cNvGrpSpPr/>
              <p:nvPr/>
            </p:nvGrpSpPr>
            <p:grpSpPr>
              <a:xfrm>
                <a:off x="3523129" y="1276574"/>
                <a:ext cx="5040003" cy="5094967"/>
                <a:chOff x="3200400" y="555812"/>
                <a:chExt cx="5040003" cy="5094967"/>
              </a:xfrm>
              <a:grpFill/>
            </p:grpSpPr>
            <p:sp>
              <p:nvSpPr>
                <p:cNvPr id="4" name="Rectangle 3"/>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7" name="TextBox 6"/>
                <p:cNvSpPr txBox="1"/>
                <p:nvPr/>
              </p:nvSpPr>
              <p:spPr>
                <a:xfrm>
                  <a:off x="3200403" y="4518554"/>
                  <a:ext cx="5040000" cy="1132225"/>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September</a:t>
                  </a:r>
                  <a:endParaRPr lang="en-GB" sz="3200" dirty="0">
                    <a:solidFill>
                      <a:srgbClr val="F27360"/>
                    </a:solidFill>
                    <a:latin typeface="Rockwell" panose="02060603020205020403" pitchFamily="18" charset="0"/>
                  </a:endParaRPr>
                </a:p>
              </p:txBody>
            </p:sp>
          </p:grpSp>
          <p:sp>
            <p:nvSpPr>
              <p:cNvPr id="9" name="Rectangle 8"/>
              <p:cNvSpPr/>
              <p:nvPr/>
            </p:nvSpPr>
            <p:spPr>
              <a:xfrm>
                <a:off x="3689873" y="1420010"/>
                <a:ext cx="4711850" cy="378587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grpSp>
        <p:pic>
          <p:nvPicPr>
            <p:cNvPr id="1026" name="Picture 2" descr="https://lh3.googleusercontent.com/2MhzhesW6hheD4BqTRt2qfLkRA2Vzl0neCz1OHDpdWKvT0G5NQP5_B1yBL_hUd0mpI50N2YPt09xHS7Fo7k17NahDir-1VvuVP1fsKbU1ftb4CXnB9KQyXIKf4vPcmn6jpei8T2Bxy8CGJJL42KoD2X2HooJrMzBev6RzokqRBHa-isjNYVh2mymRWXQ1iH0K6Rk9xBepbR0EJ1yaaFyG2yxsPTqNeFEWLJj1RgAGBaJAJDa8JJ3WDVbwJQhAczvpYnncNRa0zTG-bi0quYqTfzgC9C9GNJZFoG2jJ_jHTf6Y7rsoXplxT1U0HrGwC9C2NI2_wi8OXMbEPBBGxPjLFq3bzzlM-0GsD6sGeSh5We68LPjIWzx0koSyX8P4_GvdU0rCl3nEQ3vsnIcPimzgP29oXeQoFYUZvKCE3kXXplTfka9K8EiFO-hxk7F7OdkAHALkD8S3sdybYrV7Fyff7c2CbazyBHfhIsg3OxBITXr-okLJK5rbLSdwCIrGpJsKMeYAjVfu2nD3KK73hFPkX3tSJxU-K3XpTYWAC94AjcqmQqYzvBvHbeOxI5yiTBMLAh4bykf4I3ALfrXSVM8sjYyl82-WGsKp9ZSLJo=w1276-h957-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89873" y="1543580"/>
              <a:ext cx="4711850" cy="3765442"/>
            </a:xfrm>
            <a:prstGeom prst="roundRect">
              <a:avLst/>
            </a:prstGeom>
            <a:grpFill/>
            <a:extLst/>
          </p:spPr>
        </p:pic>
      </p:grpSp>
      <p:grpSp>
        <p:nvGrpSpPr>
          <p:cNvPr id="3" name="Group 2"/>
          <p:cNvGrpSpPr/>
          <p:nvPr/>
        </p:nvGrpSpPr>
        <p:grpSpPr>
          <a:xfrm rot="518315">
            <a:off x="2551798" y="399491"/>
            <a:ext cx="2880000" cy="2911411"/>
            <a:chOff x="475129" y="721225"/>
            <a:chExt cx="5040000" cy="5094968"/>
          </a:xfrm>
          <a:solidFill>
            <a:schemeClr val="bg1"/>
          </a:solidFill>
          <a:effectLst>
            <a:outerShdw blurRad="482600" dist="190500" dir="2700000" algn="tl" rotWithShape="0">
              <a:prstClr val="black">
                <a:alpha val="40000"/>
              </a:prstClr>
            </a:outerShdw>
          </a:effectLst>
        </p:grpSpPr>
        <p:grpSp>
          <p:nvGrpSpPr>
            <p:cNvPr id="24" name="Group 23"/>
            <p:cNvGrpSpPr/>
            <p:nvPr/>
          </p:nvGrpSpPr>
          <p:grpSpPr>
            <a:xfrm>
              <a:off x="475129" y="721225"/>
              <a:ext cx="5040000" cy="5094968"/>
              <a:chOff x="3200400" y="555811"/>
              <a:chExt cx="5040000" cy="5094968"/>
            </a:xfrm>
            <a:grpFill/>
          </p:grpSpPr>
          <p:sp>
            <p:nvSpPr>
              <p:cNvPr id="27" name="Rectangle 26"/>
              <p:cNvSpPr/>
              <p:nvPr/>
            </p:nvSpPr>
            <p:spPr>
              <a:xfrm>
                <a:off x="3200400" y="555811"/>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28" name="TextBox 27"/>
              <p:cNvSpPr txBox="1"/>
              <p:nvPr/>
            </p:nvSpPr>
            <p:spPr>
              <a:xfrm>
                <a:off x="3200402" y="4518553"/>
                <a:ext cx="5039998" cy="1132226"/>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October</a:t>
                </a:r>
                <a:endParaRPr lang="en-GB" sz="3200" dirty="0">
                  <a:solidFill>
                    <a:srgbClr val="F27360"/>
                  </a:solidFill>
                  <a:latin typeface="Rockwell" panose="02060603020205020403" pitchFamily="18" charset="0"/>
                </a:endParaRPr>
              </a:p>
            </p:txBody>
          </p:sp>
        </p:grpSp>
        <p:pic>
          <p:nvPicPr>
            <p:cNvPr id="1028" name="Picture 4" descr="https://lh3.googleusercontent.com/e0M4ZBqlT98y0kuUsiPfMVlYkiwwwuKMjCKPTRZdNh1aVc5ZpmNlFL1NvIPvvxE8Uuxab3PaFL18u59YxyScGu8m273O_q5dTpjm5vSQOY9ZXAZ6DMGrN65jdSR2WDS1d6Pl_SaRqPMoa9xJve4tLMG46qZA5YLqs5ksC5iHzMQyifRxKPrElQg1aZ7vxXf_79Beuy6w_zH4K0bf32f4faGowbr_PHFXMkrJuw7h06uFCnvdD_U8i4RpYshWXASDEm3dP3UeSJInMKdwKcU3YYRXF7AaH7EvAsuuEHp0bsPslUgQhIYYQKm5ol3RLJyCLaisfp1d680DrhQwyozDlkgyyueQvEMsONPNPvZxZad_c4IOb35PEmP2BnevkGSOtaX362jxdh0wrQaRQV6-OLY6NU3KszzEGrpYUHPduMb-2NFQsbu4dtMiN-LZPmwQsfH_TxRyeIc_nA2ztlq5zelsIDgdIiEMyBHfyn6hSId8Pr14MasnK0MP-5NfVYsqULw_LVDL_RS0MhHwWAIrISJXrAdcwwhg8_XHvYE_NQILBNxKHmNnPtfV3S6uRn_gHeuGNcVJXqx6TTV7I35jJZyVaDsxPqPT4TnAdcwlPtq7NGzCllmnj5Y9Yg9nrXxcw-VnHx8Vk8FCylDxL1Xcb_c7cdLh73U=w957-h958-n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7001" y="864662"/>
              <a:ext cx="3781917" cy="3987844"/>
            </a:xfrm>
            <a:prstGeom prst="roundRect">
              <a:avLst/>
            </a:prstGeom>
            <a:grpFill/>
            <a:extLst/>
          </p:spPr>
        </p:pic>
      </p:grpSp>
      <p:grpSp>
        <p:nvGrpSpPr>
          <p:cNvPr id="5" name="Group 4"/>
          <p:cNvGrpSpPr/>
          <p:nvPr/>
        </p:nvGrpSpPr>
        <p:grpSpPr>
          <a:xfrm rot="21005164">
            <a:off x="4790275" y="-95264"/>
            <a:ext cx="2880000" cy="2911411"/>
            <a:chOff x="152400" y="776808"/>
            <a:chExt cx="5040000" cy="5094968"/>
          </a:xfrm>
          <a:solidFill>
            <a:schemeClr val="bg1"/>
          </a:solidFill>
          <a:effectLst>
            <a:outerShdw blurRad="482600" dist="190500" dir="2700000" algn="tl" rotWithShape="0">
              <a:prstClr val="black">
                <a:alpha val="40000"/>
              </a:prstClr>
            </a:outerShdw>
          </a:effectLst>
        </p:grpSpPr>
        <p:grpSp>
          <p:nvGrpSpPr>
            <p:cNvPr id="43" name="Group 42"/>
            <p:cNvGrpSpPr/>
            <p:nvPr/>
          </p:nvGrpSpPr>
          <p:grpSpPr>
            <a:xfrm>
              <a:off x="152400" y="776808"/>
              <a:ext cx="5040000" cy="5094968"/>
              <a:chOff x="3200400" y="555812"/>
              <a:chExt cx="5040000" cy="5094968"/>
            </a:xfrm>
            <a:grpFill/>
          </p:grpSpPr>
          <p:sp>
            <p:nvSpPr>
              <p:cNvPr id="45" name="Rectangle 44"/>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46" name="TextBox 45"/>
              <p:cNvSpPr txBox="1"/>
              <p:nvPr/>
            </p:nvSpPr>
            <p:spPr>
              <a:xfrm>
                <a:off x="3200402" y="4518555"/>
                <a:ext cx="5039998" cy="1132225"/>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November</a:t>
                </a:r>
                <a:endParaRPr lang="en-GB" sz="3200" dirty="0">
                  <a:solidFill>
                    <a:srgbClr val="F27360"/>
                  </a:solidFill>
                  <a:latin typeface="Rockwell" panose="02060603020205020403" pitchFamily="18" charset="0"/>
                </a:endParaRPr>
              </a:p>
            </p:txBody>
          </p:sp>
        </p:grpSp>
        <p:pic>
          <p:nvPicPr>
            <p:cNvPr id="1030" name="Picture 6" descr="https://lh3.googleusercontent.com/AzVTfjbMvqVm7q-IeiTbL5m__yicvTJkmVE-GKJJOmODYzia38j6JRDsyJ7CfVAGCbXi5KmoadRIDgS1N9MqE_Cgk2ftkKaumTP9Dc45z2uBjHnWOkxbmUvoCHt9W7b25sB2hZHQ_PW_l0tWXmoZnfSGlXUWu-p7F8QrotTMb0eFRW6AjfkTtLiF4g_JJRDquh3LVE4tN2c4lOHDs5IXU4yYY6oTN7xUbmgwZVOG87uQkA643MLZ_-C4hUOa4vHDRhnGCSE5Fng-R_PDEMCvhWqokN4idAVCVcYzULhWZJ6Z_qvPkLhJjQwGf6fRHj2uXnjO-HTl0wL6NPrYOKJYalubkHk2PTAfPB-B9u8AdcRvbx4Xs-jM49N7zCxUc1zUt0o3fy1_OEmVDscxQmv5NVwVRyvmfWSSLQSPWZoHBaRgZaceM0ZCKms5wfkzG2kLNG_RisTx75IsI6z79eGEriFH4LtPZOIaOSdtMSUTvrVN9l-tBMWhhjXQQIPkPjkYqJGuagxD684GvTaLEF62mWIJ7ieGr6jiUHROuHw26pKGI6Ru02JnYS6MYGeuVpA4no2tvttTKx5gNKL61wubaX4C7lfd9X4I4NH7q5wwKjiX4v7YZROZoguPPS9wNS78exF95UCBbsHQgQEzOvcWvyFWmGmH32w=s958-n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2280" y="920244"/>
              <a:ext cx="3785869" cy="3961020"/>
            </a:xfrm>
            <a:prstGeom prst="roundRect">
              <a:avLst/>
            </a:prstGeom>
            <a:grpFill/>
            <a:extLst/>
          </p:spPr>
        </p:pic>
      </p:grpSp>
      <p:grpSp>
        <p:nvGrpSpPr>
          <p:cNvPr id="6" name="Group 5"/>
          <p:cNvGrpSpPr/>
          <p:nvPr/>
        </p:nvGrpSpPr>
        <p:grpSpPr>
          <a:xfrm rot="1658992">
            <a:off x="7435375" y="-107689"/>
            <a:ext cx="2880003" cy="2911411"/>
            <a:chOff x="134470" y="639932"/>
            <a:chExt cx="5040004" cy="5094968"/>
          </a:xfrm>
          <a:solidFill>
            <a:schemeClr val="bg1"/>
          </a:solidFill>
          <a:effectLst>
            <a:outerShdw blurRad="482600" dist="190500" dir="2700000" algn="tl" rotWithShape="0">
              <a:prstClr val="black">
                <a:alpha val="40000"/>
              </a:prstClr>
            </a:outerShdw>
          </a:effectLst>
        </p:grpSpPr>
        <p:grpSp>
          <p:nvGrpSpPr>
            <p:cNvPr id="52" name="Group 51"/>
            <p:cNvGrpSpPr/>
            <p:nvPr/>
          </p:nvGrpSpPr>
          <p:grpSpPr>
            <a:xfrm>
              <a:off x="134470" y="639932"/>
              <a:ext cx="5040004" cy="5094968"/>
              <a:chOff x="3200400" y="555812"/>
              <a:chExt cx="5040004" cy="5094968"/>
            </a:xfrm>
            <a:grpFill/>
          </p:grpSpPr>
          <p:sp>
            <p:nvSpPr>
              <p:cNvPr id="54" name="Rectangle 53"/>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55" name="TextBox 54"/>
              <p:cNvSpPr txBox="1"/>
              <p:nvPr/>
            </p:nvSpPr>
            <p:spPr>
              <a:xfrm>
                <a:off x="3200404" y="4518555"/>
                <a:ext cx="5040000" cy="1132225"/>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December</a:t>
                </a:r>
                <a:endParaRPr lang="en-GB" sz="3200" dirty="0">
                  <a:solidFill>
                    <a:srgbClr val="F27360"/>
                  </a:solidFill>
                  <a:latin typeface="Rockwell" panose="02060603020205020403" pitchFamily="18" charset="0"/>
                </a:endParaRPr>
              </a:p>
            </p:txBody>
          </p:sp>
        </p:grpSp>
        <p:pic>
          <p:nvPicPr>
            <p:cNvPr id="1032" name="Picture 8" descr="https://lh3.googleusercontent.com/-bJS3h7fIqU5s9OZyqbkFJzN4-XAiibRKZPOSmwMR6HVvLl1Yr_UBMFvWi7rDBgub5-1yI90pJR82dl631S_d4WRqsnamV8JfGJCnMDiur6Z-qteEH0yWQ7pk2KcpBF41s5A5oTTkdeLXbDHwVp8MSVq9-tXM7qRdN3q56Xqt_Q2xWg84_R09GIzToIrJWKrkdFear3B890OK0pHgzfyDgaBp0cDTg_Rl_DWkpmjRLTrBH4ah3lFc86e3pgH1lJpyyJsoiPYI2Yvwu8PXjqfB5EAfMj3_nncYn2M6F19gCz2dnfHaJ-CUFdWjR4idH0JmREW2BlM4U8yDN1HBQztc4j9-lHMujmKk4Zry2N-71qeS_jofbE8aMYIgJCwggR3QF4Oltahqf4Ac75CwSZxCyq_gw9bWccLJ5X3omdc4pdxUs-c8q0PlNKxJ3YW51Bt_dpmoFS_725NxfG0Fgoyi1hvd3C6AF2FopZ2kko7HwpEVXHeJr1SeYu_H3UhbIO6xulTcCuWjjcfzV0F_1gVE_QrXvp5SdYGGnrM3c0-umHiNxysefjJI1ZqoGXtF6aAafYlpYOPRjxLnUQ7ABdXoLAN8IuZpDDIkNMndZ0uiP3zE--gJqYYDafgn3P9S3SpIpXOpW4wuXsWIWFjkqgoErBTthl28VNZ=w718-h957-n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162" y="788015"/>
              <a:ext cx="2842236" cy="3956373"/>
            </a:xfrm>
            <a:prstGeom prst="roundRect">
              <a:avLst/>
            </a:prstGeom>
            <a:grpFill/>
            <a:extLst/>
          </p:spPr>
        </p:pic>
      </p:grpSp>
      <p:grpSp>
        <p:nvGrpSpPr>
          <p:cNvPr id="11" name="Group 10"/>
          <p:cNvGrpSpPr/>
          <p:nvPr/>
        </p:nvGrpSpPr>
        <p:grpSpPr>
          <a:xfrm rot="20423478">
            <a:off x="9314461" y="890865"/>
            <a:ext cx="2880000" cy="2911410"/>
            <a:chOff x="268940" y="1276574"/>
            <a:chExt cx="5040001" cy="5094967"/>
          </a:xfrm>
          <a:solidFill>
            <a:schemeClr val="bg1"/>
          </a:solidFill>
          <a:effectLst>
            <a:outerShdw blurRad="482600" dist="190500" dir="2700000" algn="tl" rotWithShape="0">
              <a:prstClr val="black">
                <a:alpha val="40000"/>
              </a:prstClr>
            </a:outerShdw>
          </a:effectLst>
        </p:grpSpPr>
        <p:grpSp>
          <p:nvGrpSpPr>
            <p:cNvPr id="63" name="Group 62"/>
            <p:cNvGrpSpPr/>
            <p:nvPr/>
          </p:nvGrpSpPr>
          <p:grpSpPr>
            <a:xfrm>
              <a:off x="268940" y="1276574"/>
              <a:ext cx="5040001" cy="5094967"/>
              <a:chOff x="3200399" y="555812"/>
              <a:chExt cx="5040001" cy="5094967"/>
            </a:xfrm>
            <a:grpFill/>
          </p:grpSpPr>
          <p:sp>
            <p:nvSpPr>
              <p:cNvPr id="65" name="Rectangle 64"/>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66" name="TextBox 65"/>
              <p:cNvSpPr txBox="1"/>
              <p:nvPr/>
            </p:nvSpPr>
            <p:spPr>
              <a:xfrm>
                <a:off x="3200399" y="4518553"/>
                <a:ext cx="5040000" cy="1132226"/>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January</a:t>
                </a:r>
                <a:endParaRPr lang="en-GB" sz="3200" dirty="0">
                  <a:solidFill>
                    <a:srgbClr val="F27360"/>
                  </a:solidFill>
                  <a:latin typeface="Rockwell" panose="02060603020205020403" pitchFamily="18" charset="0"/>
                </a:endParaRPr>
              </a:p>
            </p:txBody>
          </p:sp>
        </p:grpSp>
        <p:pic>
          <p:nvPicPr>
            <p:cNvPr id="1034" name="Picture 10" descr="https://lh3.googleusercontent.com/WEw_Ja2MRzCqFBLflHrEAqZDulp0CzC6Tcsf8HpXNPMTh_g4viQnBYSu6NB4zgWckTy-aNk4Hu6kuDRF2eZDg7QSimX537mWzNKOECahEw8uHrEE6IYZaY7inAL5Lbd0oA_06Vx8e4qHJumM4ykadHHb3yWh5IQWsVYToZ3aU5s2Yld_ZXKM2kSLZHneyxUQVdy8sBe4_a8SRM9kfssgN0HRkWKr-v0Q8VtPsTk1KcZKqhh7LixJAvsfW_rLQFe7fPTmK1xltw4RS84apWC9ksGY7ZNiuU1wCPnsIInFM4_zvbo06l6OTcrzsX8YkzWf-WlTazKeEMk-1b3eVVeWO1x-XXWGgs_qQw3MJjsO5GqlrJVZmmEuaPL1UAITIVq36lwOk8PySrT_rHFvTHGMhrokNkLrY6j1BQJyqWZTN6hkY-aKuMS58ZP5FpfShlPEZwJjHY9SbKr6amQ6x0PIbAegmQpxnM-sWG9fLtBFvDiRBLzdSM9YBnHrvR3SF8caATa4NwFJk2gFYHhVAYphk7Xe2Sq-O9WOMylVY5oRBTb0ibta4xZPC6fdh8wxjXrHT8mpmrT1NifDy4ENqzUguDEKGqhMTrmnCp67hAYqKi1RVvPYgbmAJTDPcaMUXDHxeXCANo2R3YKfBMlLLKEbwRVLNOqK3Gc=w1288-h957-n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2580" y="1563445"/>
              <a:ext cx="4704956" cy="3817585"/>
            </a:xfrm>
            <a:prstGeom prst="roundRect">
              <a:avLst/>
            </a:prstGeom>
            <a:grpFill/>
            <a:extLst/>
          </p:spPr>
        </p:pic>
      </p:grpSp>
      <p:grpSp>
        <p:nvGrpSpPr>
          <p:cNvPr id="57" name="Group 56"/>
          <p:cNvGrpSpPr/>
          <p:nvPr/>
        </p:nvGrpSpPr>
        <p:grpSpPr>
          <a:xfrm rot="19791707">
            <a:off x="7972076" y="3787659"/>
            <a:ext cx="2880000" cy="2911410"/>
            <a:chOff x="268941" y="1276574"/>
            <a:chExt cx="5040000" cy="5094968"/>
          </a:xfrm>
          <a:solidFill>
            <a:schemeClr val="bg1"/>
          </a:solidFill>
          <a:effectLst>
            <a:outerShdw blurRad="482600" dist="190500" dir="2700000" algn="tl" rotWithShape="0">
              <a:prstClr val="black">
                <a:alpha val="40000"/>
              </a:prstClr>
            </a:outerShdw>
          </a:effectLst>
        </p:grpSpPr>
        <p:grpSp>
          <p:nvGrpSpPr>
            <p:cNvPr id="58" name="Group 57"/>
            <p:cNvGrpSpPr/>
            <p:nvPr/>
          </p:nvGrpSpPr>
          <p:grpSpPr>
            <a:xfrm>
              <a:off x="268941" y="1276574"/>
              <a:ext cx="5040000" cy="5094968"/>
              <a:chOff x="3200400" y="555812"/>
              <a:chExt cx="5040000" cy="5094968"/>
            </a:xfrm>
            <a:grpFill/>
          </p:grpSpPr>
          <p:sp>
            <p:nvSpPr>
              <p:cNvPr id="67" name="Rectangle 64"/>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68" name="TextBox 67"/>
              <p:cNvSpPr txBox="1"/>
              <p:nvPr/>
            </p:nvSpPr>
            <p:spPr>
              <a:xfrm>
                <a:off x="3200401" y="4518554"/>
                <a:ext cx="5039998" cy="1132226"/>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February</a:t>
                </a:r>
                <a:endParaRPr lang="en-GB" sz="3200" dirty="0">
                  <a:solidFill>
                    <a:srgbClr val="F27360"/>
                  </a:solidFill>
                  <a:latin typeface="Rockwell" panose="02060603020205020403" pitchFamily="18" charset="0"/>
                </a:endParaRPr>
              </a:p>
            </p:txBody>
          </p:sp>
        </p:grpSp>
        <p:pic>
          <p:nvPicPr>
            <p:cNvPr id="60" name="Picture 1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363464" y="1563445"/>
              <a:ext cx="2863188" cy="3817585"/>
            </a:xfrm>
            <a:prstGeom prst="roundRect">
              <a:avLst/>
            </a:prstGeom>
            <a:grpFill/>
            <a:extLst/>
          </p:spPr>
        </p:pic>
      </p:grpSp>
      <p:grpSp>
        <p:nvGrpSpPr>
          <p:cNvPr id="69" name="Group 68"/>
          <p:cNvGrpSpPr/>
          <p:nvPr/>
        </p:nvGrpSpPr>
        <p:grpSpPr>
          <a:xfrm rot="553265">
            <a:off x="5356202" y="3778110"/>
            <a:ext cx="2880002" cy="2911411"/>
            <a:chOff x="268941" y="1276574"/>
            <a:chExt cx="5040002" cy="5094968"/>
          </a:xfrm>
          <a:solidFill>
            <a:schemeClr val="bg1"/>
          </a:solidFill>
          <a:effectLst>
            <a:outerShdw blurRad="482600" dist="190500" dir="2700000" algn="tl" rotWithShape="0">
              <a:prstClr val="black">
                <a:alpha val="40000"/>
              </a:prstClr>
            </a:outerShdw>
          </a:effectLst>
        </p:grpSpPr>
        <p:grpSp>
          <p:nvGrpSpPr>
            <p:cNvPr id="70" name="Group 69"/>
            <p:cNvGrpSpPr/>
            <p:nvPr/>
          </p:nvGrpSpPr>
          <p:grpSpPr>
            <a:xfrm>
              <a:off x="268941" y="1276574"/>
              <a:ext cx="5040002" cy="5094968"/>
              <a:chOff x="3200400" y="555812"/>
              <a:chExt cx="5040002" cy="5094968"/>
            </a:xfrm>
            <a:grpFill/>
          </p:grpSpPr>
          <p:sp>
            <p:nvSpPr>
              <p:cNvPr id="72" name="Rectangle 64"/>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73" name="TextBox 72"/>
              <p:cNvSpPr txBox="1"/>
              <p:nvPr/>
            </p:nvSpPr>
            <p:spPr>
              <a:xfrm>
                <a:off x="3200403" y="4518555"/>
                <a:ext cx="5039999" cy="1132225"/>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March</a:t>
                </a:r>
                <a:endParaRPr lang="en-GB" sz="3200" dirty="0">
                  <a:solidFill>
                    <a:srgbClr val="F27360"/>
                  </a:solidFill>
                  <a:latin typeface="Rockwell" panose="02060603020205020403" pitchFamily="18" charset="0"/>
                </a:endParaRPr>
              </a:p>
            </p:txBody>
          </p:sp>
        </p:grpSp>
        <p:pic>
          <p:nvPicPr>
            <p:cNvPr id="71" name="Picture 10"/>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113466" y="1563443"/>
              <a:ext cx="3493718" cy="3817584"/>
            </a:xfrm>
            <a:prstGeom prst="roundRect">
              <a:avLst/>
            </a:prstGeom>
            <a:grpFill/>
            <a:extLst/>
          </p:spPr>
        </p:pic>
      </p:grpSp>
      <p:grpSp>
        <p:nvGrpSpPr>
          <p:cNvPr id="74" name="Group 73"/>
          <p:cNvGrpSpPr/>
          <p:nvPr/>
        </p:nvGrpSpPr>
        <p:grpSpPr>
          <a:xfrm rot="1263078">
            <a:off x="2919697" y="3771332"/>
            <a:ext cx="2880000" cy="2911410"/>
            <a:chOff x="268941" y="1276574"/>
            <a:chExt cx="5040000" cy="5094967"/>
          </a:xfrm>
          <a:solidFill>
            <a:schemeClr val="bg1"/>
          </a:solidFill>
          <a:effectLst>
            <a:outerShdw blurRad="482600" dist="190500" dir="2700000" algn="tl" rotWithShape="0">
              <a:prstClr val="black">
                <a:alpha val="40000"/>
              </a:prstClr>
            </a:outerShdw>
          </a:effectLst>
        </p:grpSpPr>
        <p:grpSp>
          <p:nvGrpSpPr>
            <p:cNvPr id="75" name="Group 74"/>
            <p:cNvGrpSpPr/>
            <p:nvPr/>
          </p:nvGrpSpPr>
          <p:grpSpPr>
            <a:xfrm>
              <a:off x="268941" y="1276574"/>
              <a:ext cx="5040000" cy="5094967"/>
              <a:chOff x="3200400" y="555812"/>
              <a:chExt cx="5040000" cy="5094967"/>
            </a:xfrm>
            <a:grpFill/>
          </p:grpSpPr>
          <p:sp>
            <p:nvSpPr>
              <p:cNvPr id="77" name="Rectangle 64"/>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78" name="TextBox 77"/>
              <p:cNvSpPr txBox="1"/>
              <p:nvPr/>
            </p:nvSpPr>
            <p:spPr>
              <a:xfrm>
                <a:off x="3200402" y="4518554"/>
                <a:ext cx="5039998" cy="1132225"/>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April</a:t>
                </a:r>
                <a:endParaRPr lang="en-GB" sz="3200" dirty="0">
                  <a:solidFill>
                    <a:srgbClr val="F27360"/>
                  </a:solidFill>
                  <a:latin typeface="Rockwell" panose="02060603020205020403" pitchFamily="18" charset="0"/>
                </a:endParaRPr>
              </a:p>
            </p:txBody>
          </p:sp>
        </p:grpSp>
        <p:pic>
          <p:nvPicPr>
            <p:cNvPr id="76" name="Picture 10"/>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92343" y="1571067"/>
              <a:ext cx="4569833" cy="3837733"/>
            </a:xfrm>
            <a:prstGeom prst="roundRect">
              <a:avLst/>
            </a:prstGeom>
            <a:grpFill/>
            <a:extLst/>
          </p:spPr>
        </p:pic>
      </p:grpSp>
      <p:grpSp>
        <p:nvGrpSpPr>
          <p:cNvPr id="79" name="Group 78"/>
          <p:cNvGrpSpPr/>
          <p:nvPr/>
        </p:nvGrpSpPr>
        <p:grpSpPr>
          <a:xfrm rot="20648507">
            <a:off x="151376" y="3527888"/>
            <a:ext cx="2880000" cy="2911410"/>
            <a:chOff x="268941" y="1276574"/>
            <a:chExt cx="5040000" cy="5094968"/>
          </a:xfrm>
          <a:solidFill>
            <a:schemeClr val="bg1"/>
          </a:solidFill>
          <a:effectLst>
            <a:outerShdw blurRad="482600" dist="190500" dir="2700000" algn="tl" rotWithShape="0">
              <a:prstClr val="black">
                <a:alpha val="40000"/>
              </a:prstClr>
            </a:outerShdw>
          </a:effectLst>
        </p:grpSpPr>
        <p:grpSp>
          <p:nvGrpSpPr>
            <p:cNvPr id="80" name="Group 79"/>
            <p:cNvGrpSpPr/>
            <p:nvPr/>
          </p:nvGrpSpPr>
          <p:grpSpPr>
            <a:xfrm>
              <a:off x="268941" y="1276574"/>
              <a:ext cx="5040000" cy="5094968"/>
              <a:chOff x="3200400" y="555812"/>
              <a:chExt cx="5040000" cy="5094968"/>
            </a:xfrm>
            <a:grpFill/>
          </p:grpSpPr>
          <p:sp>
            <p:nvSpPr>
              <p:cNvPr id="82" name="Rectangle 64"/>
              <p:cNvSpPr/>
              <p:nvPr/>
            </p:nvSpPr>
            <p:spPr>
              <a:xfrm>
                <a:off x="3200400" y="555812"/>
                <a:ext cx="5040000" cy="504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27360"/>
                  </a:solidFill>
                </a:endParaRPr>
              </a:p>
            </p:txBody>
          </p:sp>
          <p:sp>
            <p:nvSpPr>
              <p:cNvPr id="83" name="TextBox 82"/>
              <p:cNvSpPr txBox="1"/>
              <p:nvPr/>
            </p:nvSpPr>
            <p:spPr>
              <a:xfrm>
                <a:off x="3200400" y="4518554"/>
                <a:ext cx="5040000" cy="1132226"/>
              </a:xfrm>
              <a:prstGeom prst="roundRect">
                <a:avLst/>
              </a:prstGeom>
              <a:noFill/>
              <a:ln>
                <a:noFill/>
              </a:ln>
            </p:spPr>
            <p:txBody>
              <a:bodyPr wrap="square" rtlCol="0">
                <a:spAutoFit/>
              </a:bodyPr>
              <a:lstStyle/>
              <a:p>
                <a:pPr algn="ctr"/>
                <a:r>
                  <a:rPr lang="en-GB" sz="3200" dirty="0" smtClean="0">
                    <a:solidFill>
                      <a:srgbClr val="F27360"/>
                    </a:solidFill>
                    <a:latin typeface="Rockwell" panose="02060603020205020403" pitchFamily="18" charset="0"/>
                  </a:rPr>
                  <a:t>May</a:t>
                </a:r>
                <a:endParaRPr lang="en-GB" sz="3200" dirty="0">
                  <a:solidFill>
                    <a:srgbClr val="F27360"/>
                  </a:solidFill>
                  <a:latin typeface="Rockwell" panose="02060603020205020403" pitchFamily="18" charset="0"/>
                </a:endParaRPr>
              </a:p>
            </p:txBody>
          </p:sp>
        </p:grpSp>
        <p:pic>
          <p:nvPicPr>
            <p:cNvPr id="81" name="Picture 10"/>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92963" y="1711529"/>
              <a:ext cx="4569833" cy="3456441"/>
            </a:xfrm>
            <a:prstGeom prst="roundRect">
              <a:avLst/>
            </a:prstGeom>
            <a:grpFill/>
            <a:extLst/>
          </p:spPr>
        </p:pic>
      </p:grpSp>
    </p:spTree>
    <p:extLst>
      <p:ext uri="{BB962C8B-B14F-4D97-AF65-F5344CB8AC3E}">
        <p14:creationId xmlns:p14="http://schemas.microsoft.com/office/powerpoint/2010/main" val="1733637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2585" y="0"/>
            <a:ext cx="15774585" cy="6858000"/>
          </a:xfrm>
          <a:prstGeom prst="rect">
            <a:avLst/>
          </a:prstGeom>
        </p:spPr>
      </p:pic>
      <p:pic>
        <p:nvPicPr>
          <p:cNvPr id="12290" name="Picture 2" descr="https://lh3.googleusercontent.com/eRnDBgNJ2fccIflOrqnm5Eb7dTtabzJbIXYktXtkIlmAx8l1U4WVPV1MrgAeGHyeBAGT5gRPWiBRWPsg0jWpRGII__tN3fRi7hRXfdENcpw-mCATPUooPiOu8c6J3pDPdOLY9F8PqeUzXhmxHZx8wWOW_ITagmbNlXIMcI142qE3EZVWwcyNJ3Sg5mPNvSF2rQbKsxhVnGZ8fJMBG03nUr3cY0q9GxF48oJmmikAZWFiUd84SP51UsGynKsQsZ9GxhIzUgvwB_3L3ETO0KV3klrc_vjEWTqZaOPyCW8-gWfe0gkGTNZ-jdBPKotk6Ifzk9Wi0wnsfIm8dc95qUq-HPjYidgnRrr3jRNpbHBT7O4dUWJneV80BH4WIb1wefRBrABbFSAF3hwdqbHcppPS4MVZ7fGkCKJ8fFT0byaleFjNuI-Ei545l4zQroGfBt-UHIJIjhg7h8xmX2AGo3Akd8ijq75EWSGwXyohWDsVeEmCSKyidWpufEmjMS3_ox-nnQIp9gzyI45FVCK7HEkZsRe60I0YMtLJRJCPyhzAxrbvwdQbhKOhyE9vUzl4oMp8_bgHWr1BtdLcJ3R2xJjcCwG2uo2Uid36FpqY59_HiIRHAvCzgnV2ButWpBGW6MXdC-0527pgk13b428wWJm9x6MNpgAMyde2=s908-n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360" y="548680"/>
            <a:ext cx="5688632" cy="576064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2" name="Picture 4" descr="https://lh3.googleusercontent.com/8xWrvX6wgEsxLPhWzVdOLtdFf3cr0JgffHXI1z2XxyRnh1i_dYWLHuF7KtBLpGGWd4nlEZ9D0WtW80oWia71g0g05QJfL_RYHsMNHhpvs0KvV058Pv1X52fniJrcYCfXPS2Yt0oRg8vjQFqvRjOiq2j5cpfvNnQdRBWnqDadJt-PNbsVJgyTm-en3EVJPdOnBpYO86Tvv5B1hw7eW9d6x7XM_V8qAeFwTv_1TM-SP__jUE_U14nHYB9WDVub_B8y2CIM6GoHbRDmPSuI6qDiM6ZxooZaZ5OWqHoVnBUOG7p64FTpP9ZnskuDyUMvub6BmZrBGRnYfBe9sogIwWQADe5gmCscw8lbYpHwpJvJFzL_K22Yf6Pnc29xEwQ_XhJYCaGTVn2wHTTp-RwUVFOTpkgyYMu0orktRQZeVXdGFEDrR3v99eXaTHK3P6zd8QmTk8Q-kBa3XzQTTrHLmQuT-TkcH7HVuQyOi-I8Urt4OQ6Bk0V9i8nZPZFdut7Oq7pV5JPIAsWEFQ-ThsYNprYh_7EkkBCMwyRXssDj6h0UvfEvEYF45gQMeuvJ8Q2wvzuNQj5Vg9s7X1ZkmkXYebQokkCKKjSz1a5FzPKICQt5EFU3R_5yrTCEmGbhpCLWFROYeTMcFkV9eAB1xwntWxXDDT16YIjTCiTC=w1211-h908-no"/>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68008" y="548680"/>
            <a:ext cx="5676553" cy="576064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05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1584" y="836712"/>
            <a:ext cx="8640960" cy="5760640"/>
          </a:xfrm>
          <a:prstGeom prst="roundRect">
            <a:avLst>
              <a:gd name="adj" fmla="val 6396"/>
            </a:avLst>
          </a:prstGeom>
          <a:effectLst>
            <a:outerShdw blurRad="76200" dist="12700" dir="2700000" sy="-23000" kx="-800400" algn="bl" rotWithShape="0">
              <a:prstClr val="black">
                <a:alpha val="20000"/>
              </a:prstClr>
            </a:outerShdw>
          </a:effectLst>
          <a:scene3d>
            <a:camera prst="perspectiveBelow" fov="3000000">
              <a:rot lat="1344646" lon="19926116" rev="20825733"/>
            </a:camera>
            <a:lightRig rig="threePt" dir="t"/>
          </a:scene3d>
        </p:spPr>
      </p:pic>
    </p:spTree>
    <p:extLst>
      <p:ext uri="{BB962C8B-B14F-4D97-AF65-F5344CB8AC3E}">
        <p14:creationId xmlns:p14="http://schemas.microsoft.com/office/powerpoint/2010/main" val="955793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3228</Words>
  <Application>Microsoft Office PowerPoint</Application>
  <PresentationFormat>Widescreen</PresentationFormat>
  <Paragraphs>211</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Rockwell</vt:lpstr>
      <vt:lpstr>Office Theme</vt:lpstr>
      <vt:lpstr>    Creating Book Displays at Leeds Beckett Library</vt:lpstr>
      <vt:lpstr>Impulse Buyer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Leeds Beckett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Lennox, Tom</dc:creator>
  <cp:lastModifiedBy>Loughran, Helen</cp:lastModifiedBy>
  <cp:revision>144</cp:revision>
  <dcterms:created xsi:type="dcterms:W3CDTF">2018-06-25T10:03:37Z</dcterms:created>
  <dcterms:modified xsi:type="dcterms:W3CDTF">2018-07-13T08:45:21Z</dcterms:modified>
</cp:coreProperties>
</file>