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CB1CE0-7C34-4D81-88A7-3039F3C80D4C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3916A2-79EB-414C-9937-6A7C5F1095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495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This presentation will cover how we identify the skills needed to deliver excellent customer service in The Hive and Worcestershire </a:t>
            </a:r>
            <a:r>
              <a:rPr lang="en-GB" sz="120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LIbraries</a:t>
            </a:r>
            <a:r>
              <a:rPr lang="en-GB" sz="12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and how we have developed and trained our staff to be able to do this consistently and with confidence.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3916A2-79EB-414C-9937-6A7C5F10952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368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DC2CF-13BC-3B37-1BA4-CBBCAC3B3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B1EE0C-B6BC-E078-EB7F-AF3C86CA8D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8474D-9503-8BFF-CC1E-BDB278170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F6D7-9BBC-4884-B6D8-3E9734975DA6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C9C83-1281-B3CA-EB91-C7EDDAEC5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32C5A-B2D3-ABA8-C217-4A983A457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5A0DE-2B56-410F-872E-8F2A6DBC8C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554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A0781-8D0F-ACB1-B8C3-D6D43E05A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623576-4448-16B7-2A8B-E64F3AF7F3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18100-2829-6E81-0AFE-A7A2A214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F6D7-9BBC-4884-B6D8-3E9734975DA6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A7464-6ECC-6FFA-A9F1-6BA376194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47549-5A50-FABD-C2D5-3E22B490E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5A0DE-2B56-410F-872E-8F2A6DBC8C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34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8F95ED-247B-4E82-9999-35AFF326E0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DE82BE-D1E6-4987-DB62-91060BFF6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BD82B-3251-606D-FF9C-5F507FC2D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F6D7-9BBC-4884-B6D8-3E9734975DA6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7925D-3603-F460-4F85-C19BC9EC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6031D-0FFF-249D-3C79-A2BE9403A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5A0DE-2B56-410F-872E-8F2A6DBC8C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281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1B941-94BD-8049-13D8-FF28A5B43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78AE1-28B9-2366-87D9-83DEE1560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07EB3-3CED-44A7-9FB3-E4A897213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F6D7-9BBC-4884-B6D8-3E9734975DA6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B746-7D43-C99B-954C-A81CE7DEF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D158C-07A3-7595-87B2-D2BD3DEE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5A0DE-2B56-410F-872E-8F2A6DBC8C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088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C0AE5-D92C-CD9A-2317-D40BF3B11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97FA6-1D01-9067-B9DD-C14BD59EE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16D01-DECD-97B8-7220-25FB2CB5B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F6D7-9BBC-4884-B6D8-3E9734975DA6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5FB14-EA15-459D-3EA0-9BB665945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81180-0EB9-4852-F588-0B0DF71BD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5A0DE-2B56-410F-872E-8F2A6DBC8C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069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7E9E2-1029-49A5-AB95-F14AEC957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D4730-0544-3763-FE84-DA13E56FD5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67F2A-895C-89D0-174D-888FF77F5D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9E100-4191-D1E7-F55F-4A0420AD4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F6D7-9BBC-4884-B6D8-3E9734975DA6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63FACE-A85E-F95F-57EE-1E6DF6F84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ADBEA5-190C-83F6-C1D4-685A1D2B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5A0DE-2B56-410F-872E-8F2A6DBC8C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621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2D7A-D166-AFA0-EF1E-D2F1F2BBA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CBB571-079F-9462-7562-F4CC380C0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045DC5-5315-A6DB-BB81-C2C8DFAEE9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B51CC1-F214-152D-889C-46F75DCCA2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C3DC05-29E5-BE86-D5F5-A331DF13C4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A31A96-3B18-7EAC-21C2-D08B21F13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F6D7-9BBC-4884-B6D8-3E9734975DA6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C0BF47-56FE-F931-CC97-D929BD4BA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D5DFC9-DC66-FA4E-37BA-72009DF87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5A0DE-2B56-410F-872E-8F2A6DBC8C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204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29D72-BAB9-B544-7449-274C9D988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9F4A29-0AE8-B9D8-7FDE-6074D66E0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F6D7-9BBC-4884-B6D8-3E9734975DA6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635FB5-75B4-9559-9CC7-8F30F1ACA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03DA38-FA73-033F-C99D-87BEB7BDE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5A0DE-2B56-410F-872E-8F2A6DBC8C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415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713661-A4F1-1B9E-A7C9-C1226F35C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F6D7-9BBC-4884-B6D8-3E9734975DA6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DCF53E-777A-B7CF-A05A-4B96B8201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234AD-00CD-C60D-58B4-703B226EC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5A0DE-2B56-410F-872E-8F2A6DBC8C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816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3A3B0-3A0F-6B68-F67D-C7365884B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2CF07-E529-7C30-7B7E-C4A2634C2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D4F9D1-E56D-D939-DCB9-BFED19FDE0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F4E58F-290A-918F-E213-0C106918F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F6D7-9BBC-4884-B6D8-3E9734975DA6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CD26B-C594-93F7-A467-CDD056C6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AD5BF-D345-1EDF-3936-BD0BC95AE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5A0DE-2B56-410F-872E-8F2A6DBC8C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180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69834-E2EC-390D-9F40-B50BD89F1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4E0C02-2E77-47B1-DF21-3C11A93017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F996F-0149-9A22-2A4F-61E4A14A70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06A3C5-3EA5-F5D7-6FB6-080F126F8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F6D7-9BBC-4884-B6D8-3E9734975DA6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AC1FA-B58B-6369-EBEB-20709B36F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860F5E-29C6-A583-C28D-D58CC95D0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5A0DE-2B56-410F-872E-8F2A6DBC8C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932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5569C-3A55-1B94-C115-8BF924A2D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976E8-8B98-A94C-0FE5-81D1312E5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4EFE4-688B-45A9-00E6-7F44DFB74C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2F6D7-9BBC-4884-B6D8-3E9734975DA6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B7FBC-9026-B295-2093-EBF28C17EF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3C2E6-470F-673A-76EB-80E2273F0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5A0DE-2B56-410F-872E-8F2A6DBC8C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02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1" name="Rectangle 1060">
            <a:extLst>
              <a:ext uri="{FF2B5EF4-FFF2-40B4-BE49-F238E27FC236}">
                <a16:creationId xmlns:a16="http://schemas.microsoft.com/office/drawing/2014/main" id="{0E2F58BF-12E5-4B5A-AD25-4DAAA274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374754-23F4-D52F-9DCE-7E275ABF9D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GB" sz="4800"/>
              <a:t>The Hive</a:t>
            </a:r>
            <a:br>
              <a:rPr lang="en-GB" sz="4800"/>
            </a:br>
            <a:endParaRPr lang="en-GB" sz="4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FDEC78-09E0-B630-BB67-5F07D9B63F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GB" sz="2000" dirty="0"/>
              <a:t>How do we know what we need? </a:t>
            </a:r>
          </a:p>
        </p:txBody>
      </p:sp>
      <p:sp>
        <p:nvSpPr>
          <p:cNvPr id="1063" name="!!accent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65" name="Rectangle 106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28" name="Picture 4" descr="The Hive | Visit Worcestershire">
            <a:extLst>
              <a:ext uri="{FF2B5EF4-FFF2-40B4-BE49-F238E27FC236}">
                <a16:creationId xmlns:a16="http://schemas.microsoft.com/office/drawing/2014/main" id="{AC65E4E5-5385-4F87-79D2-4EBDBD6633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0" r="34666"/>
          <a:stretch/>
        </p:blipFill>
        <p:spPr bwMode="auto">
          <a:xfrm>
            <a:off x="4868487" y="10"/>
            <a:ext cx="732351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532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1" name="Rectangle 8200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3" name="Freeform: Shape 8202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488B4-40A4-6DB8-2EE7-BF7601E45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>
            <a:normAutofit/>
          </a:bodyPr>
          <a:lstStyle/>
          <a:p>
            <a:r>
              <a:rPr lang="en-GB" dirty="0"/>
              <a:t>What are the results?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C71F30-F9FF-570A-B99C-FBCE40102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366" y="2194102"/>
            <a:ext cx="3427001" cy="2654735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98% of people who had used the library again after Covid felt that the standard of face-to-face customer service was either very good or good</a:t>
            </a:r>
          </a:p>
          <a:p>
            <a:r>
              <a:rPr lang="en-GB" sz="2000" dirty="0"/>
              <a:t>Library Services continues to perform excellently in the NSS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3C11B417-37D2-636B-98A5-1D6AC5492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6943" y="1219200"/>
            <a:ext cx="7455245" cy="378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7BBC8C-5535-B98A-108A-016EC7E2BEAA}"/>
              </a:ext>
            </a:extLst>
          </p:cNvPr>
          <p:cNvSpPr txBox="1"/>
          <p:nvPr/>
        </p:nvSpPr>
        <p:spPr>
          <a:xfrm flipH="1">
            <a:off x="4896319" y="5330204"/>
            <a:ext cx="6772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16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“What a fantastic space and facility! Met by a delightful young woman called Amanda, who could not have been more helpful. She kindly guided me to the best floor to do my work, with a friendly manner and a smile.” </a:t>
            </a:r>
            <a:endParaRPr lang="en-GB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BA979C-BF40-67BA-217D-A33233BCE88E}"/>
              </a:ext>
            </a:extLst>
          </p:cNvPr>
          <p:cNvSpPr txBox="1"/>
          <p:nvPr/>
        </p:nvSpPr>
        <p:spPr>
          <a:xfrm>
            <a:off x="218114" y="5330204"/>
            <a:ext cx="43594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“This week the staff have been superb, helping me with several problems. </a:t>
            </a:r>
            <a:r>
              <a:rPr lang="en-GB" sz="14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</a:t>
            </a:r>
            <a:r>
              <a:rPr lang="en-GB" sz="1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am most deeply grateful. Everyone has been so patient, kind and understanding. And I felt at my ease and reassured by their highly professional approach and manner.”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56694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97E674-DB25-326D-F755-248F51FC8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Any Questions?</a:t>
            </a:r>
          </a:p>
        </p:txBody>
      </p:sp>
      <p:pic>
        <p:nvPicPr>
          <p:cNvPr id="5" name="Content Placeholder 4" descr="Wooden blocks with question marks">
            <a:extLst>
              <a:ext uri="{FF2B5EF4-FFF2-40B4-BE49-F238E27FC236}">
                <a16:creationId xmlns:a16="http://schemas.microsoft.com/office/drawing/2014/main" id="{5587B1E1-1498-3BD2-CE4C-C597AD96EB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1164777"/>
            <a:ext cx="6780700" cy="452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22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The Hive prepares for a busy half term">
            <a:extLst>
              <a:ext uri="{FF2B5EF4-FFF2-40B4-BE49-F238E27FC236}">
                <a16:creationId xmlns:a16="http://schemas.microsoft.com/office/drawing/2014/main" id="{F0A7E5A3-D3CE-4E48-97EF-54EAA1030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8" t="9091" r="14447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E7CCF4-A348-3D0C-82A9-E4D9E1178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843534"/>
            <a:ext cx="4183152" cy="1517660"/>
          </a:xfrm>
        </p:spPr>
        <p:txBody>
          <a:bodyPr anchor="b">
            <a:normAutofit/>
          </a:bodyPr>
          <a:lstStyle/>
          <a:p>
            <a:r>
              <a:rPr lang="en-GB" sz="2800" dirty="0"/>
              <a:t>The Hive is a  Partnership</a:t>
            </a: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C2944-7729-C2B7-2409-3F4FFF11C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 fontScale="92500" lnSpcReduction="20000"/>
          </a:bodyPr>
          <a:lstStyle/>
          <a:p>
            <a:r>
              <a:rPr lang="en-GB" sz="1700" dirty="0"/>
              <a:t>The Hive is a partnership between the University of Worcester and Worcestershire County Council </a:t>
            </a:r>
          </a:p>
          <a:p>
            <a:r>
              <a:rPr lang="en-GB" sz="1700" dirty="0"/>
              <a:t>We are collocated with the Worcestershire County Council’s Archive and Archaeology Service</a:t>
            </a:r>
          </a:p>
          <a:p>
            <a:r>
              <a:rPr lang="en-GB" sz="1700" dirty="0"/>
              <a:t>We are also home to the Youth Hub, a further partnership between WCC Learning and Skills team and Department of Work and Pensions to deliver training and employment opportunities from ages 15-24</a:t>
            </a:r>
          </a:p>
          <a:p>
            <a:r>
              <a:rPr lang="en-GB" sz="1700" dirty="0"/>
              <a:t>The Hive and the Library Service is open 7 days a week, 8:30am-10pm.</a:t>
            </a:r>
          </a:p>
        </p:txBody>
      </p:sp>
    </p:spTree>
    <p:extLst>
      <p:ext uri="{BB962C8B-B14F-4D97-AF65-F5344CB8AC3E}">
        <p14:creationId xmlns:p14="http://schemas.microsoft.com/office/powerpoint/2010/main" val="3058447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06" name="Rectangle 3105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ACC16-9DDB-7B19-F10C-3BDB0AACF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09" y="502400"/>
            <a:ext cx="3367171" cy="181806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800" kern="1200">
                <a:latin typeface="+mj-lt"/>
                <a:ea typeface="+mj-ea"/>
                <a:cs typeface="+mj-cs"/>
              </a:rPr>
              <a:t>Children’s Library</a:t>
            </a:r>
          </a:p>
        </p:txBody>
      </p:sp>
      <p:pic>
        <p:nvPicPr>
          <p:cNvPr id="3078" name="Picture 6" descr="The fabulous children's library at The Hive from our Menor furniture range  | School library design, Kids library, Library design">
            <a:extLst>
              <a:ext uri="{FF2B5EF4-FFF2-40B4-BE49-F238E27FC236}">
                <a16:creationId xmlns:a16="http://schemas.microsoft.com/office/drawing/2014/main" id="{F8996EFF-690A-4597-D703-C5B973861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3" b="14626"/>
          <a:stretch/>
        </p:blipFill>
        <p:spPr bwMode="auto">
          <a:xfrm>
            <a:off x="4555236" y="6"/>
            <a:ext cx="7636763" cy="276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8" name="Rectangle 3107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3080" name="Picture 8" descr="The Hive | Worcester">
            <a:extLst>
              <a:ext uri="{FF2B5EF4-FFF2-40B4-BE49-F238E27FC236}">
                <a16:creationId xmlns:a16="http://schemas.microsoft.com/office/drawing/2014/main" id="{88C061CA-726D-ED96-1DF5-8DEFFFE5B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6" r="-1" b="23238"/>
          <a:stretch/>
        </p:blipFill>
        <p:spPr bwMode="auto">
          <a:xfrm>
            <a:off x="-1" y="2826737"/>
            <a:ext cx="4565779" cy="403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2860C-7589-E043-35D3-BD87F3A45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633" y="3455208"/>
            <a:ext cx="5742432" cy="2344708"/>
          </a:xfrm>
        </p:spPr>
        <p:txBody>
          <a:bodyPr anchor="ctr">
            <a:normAutofit/>
          </a:bodyPr>
          <a:lstStyle/>
          <a:p>
            <a:r>
              <a:rPr lang="en-GB" sz="2000"/>
              <a:t>Largest Children’s Library in Europe</a:t>
            </a:r>
          </a:p>
          <a:p>
            <a:r>
              <a:rPr lang="en-GB" sz="2000"/>
              <a:t>Offer school visits to children of all ages - from nursery all the way through to University</a:t>
            </a:r>
          </a:p>
          <a:p>
            <a:r>
              <a:rPr lang="en-GB" sz="2000"/>
              <a:t>Themed storytimes, Bounce and Rhyme sessions and stay and play sessions run throughout the week </a:t>
            </a:r>
          </a:p>
        </p:txBody>
      </p:sp>
      <p:sp>
        <p:nvSpPr>
          <p:cNvPr id="3110" name="Rectangle 3109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5823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842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4" name="Rectangle 41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hree university student women talking and smiling while seated">
            <a:extLst>
              <a:ext uri="{FF2B5EF4-FFF2-40B4-BE49-F238E27FC236}">
                <a16:creationId xmlns:a16="http://schemas.microsoft.com/office/drawing/2014/main" id="{B4DF7FDD-AA8C-5EC5-797E-6CC44912DE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3" r="-1" b="40407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4116" name="Rectangle 41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C489B-0DD3-F291-E69B-5295B6AB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GB" sz="4000" dirty="0"/>
              <a:t>Adult Events and Exhibitions</a:t>
            </a:r>
          </a:p>
        </p:txBody>
      </p:sp>
      <p:sp>
        <p:nvSpPr>
          <p:cNvPr id="4102" name="Content Placeholder 4101">
            <a:extLst>
              <a:ext uri="{FF2B5EF4-FFF2-40B4-BE49-F238E27FC236}">
                <a16:creationId xmlns:a16="http://schemas.microsoft.com/office/drawing/2014/main" id="{3EA5A149-FB86-949A-CB4D-CF873BBCC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1776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 dirty="0"/>
              <a:t>Professorial Lectures</a:t>
            </a:r>
          </a:p>
          <a:p>
            <a:r>
              <a:rPr lang="en-US" sz="2000" dirty="0"/>
              <a:t>Author talks</a:t>
            </a:r>
          </a:p>
          <a:p>
            <a:r>
              <a:rPr lang="en-US" sz="2000" dirty="0"/>
              <a:t>Exhibitions</a:t>
            </a:r>
          </a:p>
          <a:p>
            <a:r>
              <a:rPr lang="en-US" sz="2000" dirty="0"/>
              <a:t>Cultural and artistic events</a:t>
            </a:r>
          </a:p>
          <a:p>
            <a:endParaRPr lang="en-US" sz="2000" dirty="0"/>
          </a:p>
          <a:p>
            <a:r>
              <a:rPr lang="en-US" sz="2000" dirty="0"/>
              <a:t>Library Service at Home</a:t>
            </a:r>
          </a:p>
          <a:p>
            <a:r>
              <a:rPr lang="en-US" sz="2000" dirty="0"/>
              <a:t>Ask for a Book pilot library</a:t>
            </a:r>
          </a:p>
          <a:p>
            <a:r>
              <a:rPr lang="en-US" sz="2000" dirty="0"/>
              <a:t>BIPC Centre</a:t>
            </a:r>
          </a:p>
        </p:txBody>
      </p:sp>
    </p:spTree>
    <p:extLst>
      <p:ext uri="{BB962C8B-B14F-4D97-AF65-F5344CB8AC3E}">
        <p14:creationId xmlns:p14="http://schemas.microsoft.com/office/powerpoint/2010/main" val="1568719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1" name="Rectangle 514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tudent in library, seated on chair at wood table, with folded arms resting on stack of books">
            <a:extLst>
              <a:ext uri="{FF2B5EF4-FFF2-40B4-BE49-F238E27FC236}">
                <a16:creationId xmlns:a16="http://schemas.microsoft.com/office/drawing/2014/main" id="{415CCE96-6EAF-8221-92BC-914E5D8E6A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r="294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5143" name="Rectangle 514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8341CA-6F55-0E42-7340-091D38548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GB" sz="4000"/>
              <a:t>Students</a:t>
            </a:r>
          </a:p>
        </p:txBody>
      </p:sp>
      <p:sp>
        <p:nvSpPr>
          <p:cNvPr id="5136" name="Content Placeholder 5125">
            <a:extLst>
              <a:ext uri="{FF2B5EF4-FFF2-40B4-BE49-F238E27FC236}">
                <a16:creationId xmlns:a16="http://schemas.microsoft.com/office/drawing/2014/main" id="{180FC27A-4EA6-5A9A-DABC-CFF9B0E04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9062" y="2448269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 dirty="0"/>
              <a:t>Student population at University of Worcester is approximately 11,000</a:t>
            </a:r>
          </a:p>
          <a:p>
            <a:r>
              <a:rPr lang="en-US" sz="2000" dirty="0"/>
              <a:t>The Hive is the sole academic library for the University of Worcester</a:t>
            </a:r>
          </a:p>
          <a:p>
            <a:r>
              <a:rPr lang="en-US" sz="2000" dirty="0"/>
              <a:t>Over 850 study spaces </a:t>
            </a:r>
          </a:p>
          <a:p>
            <a:r>
              <a:rPr lang="en-US" sz="2000" dirty="0"/>
              <a:t>Onsite IT student helpers</a:t>
            </a:r>
          </a:p>
          <a:p>
            <a:r>
              <a:rPr lang="en-US" sz="2000" dirty="0"/>
              <a:t>Opportunities for work placements and employment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13691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82498-1BBD-5699-E629-227526F83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GB" sz="4000"/>
              <a:t>Customer Base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B2589-41CB-C7AF-C3A5-7DEAF89BD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en-GB" sz="2000"/>
              <a:t>Extremely wide and diverse</a:t>
            </a:r>
          </a:p>
          <a:p>
            <a:r>
              <a:rPr lang="en-GB" sz="2000"/>
              <a:t>Demand for our staff to be flexible, adaptable to any and all situations</a:t>
            </a:r>
          </a:p>
          <a:p>
            <a:r>
              <a:rPr lang="en-GB" sz="2000"/>
              <a:t>Demand for excellent communication skills</a:t>
            </a:r>
          </a:p>
          <a:p>
            <a:r>
              <a:rPr lang="en-GB" sz="2000"/>
              <a:t>Over 13,500 square feet over 5 floors – team work is essential</a:t>
            </a:r>
          </a:p>
          <a:p>
            <a:r>
              <a:rPr lang="en-GB" sz="2000"/>
              <a:t>Customer focus – proactive customer service is both recruited for and trained</a:t>
            </a:r>
          </a:p>
        </p:txBody>
      </p:sp>
      <p:pic>
        <p:nvPicPr>
          <p:cNvPr id="5" name="Picture 4" descr="Person reading book">
            <a:extLst>
              <a:ext uri="{FF2B5EF4-FFF2-40B4-BE49-F238E27FC236}">
                <a16:creationId xmlns:a16="http://schemas.microsoft.com/office/drawing/2014/main" id="{9E594F61-5C97-3A89-3EFB-2B406DBB86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9" r="21327" b="-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06879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miling work colleagues">
            <a:extLst>
              <a:ext uri="{FF2B5EF4-FFF2-40B4-BE49-F238E27FC236}">
                <a16:creationId xmlns:a16="http://schemas.microsoft.com/office/drawing/2014/main" id="{53971A51-5457-3D11-B97D-9D1D7856A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98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C4818C-B35D-A076-FB8C-62F7C3CD8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GB" sz="2800"/>
              <a:t>What are we looking for when we recruit?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8FAED-4D0F-73B7-C0FA-8669F08BD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452624"/>
            <a:ext cx="4468192" cy="4116988"/>
          </a:xfrm>
        </p:spPr>
        <p:txBody>
          <a:bodyPr anchor="t">
            <a:normAutofit/>
          </a:bodyPr>
          <a:lstStyle/>
          <a:p>
            <a:r>
              <a:rPr lang="en-GB" sz="1600" dirty="0"/>
              <a:t>Passionate about delivering truly excellent customer service</a:t>
            </a:r>
          </a:p>
          <a:p>
            <a:r>
              <a:rPr lang="en-GB" sz="1600" dirty="0"/>
              <a:t>Excellent communicators and listeners</a:t>
            </a:r>
          </a:p>
          <a:p>
            <a:r>
              <a:rPr lang="en-GB" sz="1600" dirty="0"/>
              <a:t>Proactive in promoting our services  - “up selling”</a:t>
            </a:r>
          </a:p>
          <a:p>
            <a:r>
              <a:rPr lang="en-GB" sz="1600" dirty="0"/>
              <a:t>Able to interact with people on all levels without prejudice</a:t>
            </a:r>
          </a:p>
          <a:p>
            <a:r>
              <a:rPr lang="en-GB" sz="1600" dirty="0"/>
              <a:t>Energetic, positive, upbeat and confident</a:t>
            </a:r>
          </a:p>
          <a:p>
            <a:r>
              <a:rPr lang="en-GB" sz="1600" dirty="0"/>
              <a:t>Great team players</a:t>
            </a:r>
          </a:p>
          <a:p>
            <a:r>
              <a:rPr lang="en-GB" sz="1600" dirty="0"/>
              <a:t>Resourceful, resilient, flexible and positive about change</a:t>
            </a:r>
          </a:p>
          <a:p>
            <a:r>
              <a:rPr lang="en-GB" sz="1600" dirty="0"/>
              <a:t>Creative and innovative (desirable)</a:t>
            </a:r>
          </a:p>
          <a:p>
            <a:endParaRPr lang="en-GB" sz="600" dirty="0"/>
          </a:p>
        </p:txBody>
      </p:sp>
    </p:spTree>
    <p:extLst>
      <p:ext uri="{BB962C8B-B14F-4D97-AF65-F5344CB8AC3E}">
        <p14:creationId xmlns:p14="http://schemas.microsoft.com/office/powerpoint/2010/main" val="2736123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80E787-5698-F95C-9A07-3B70C6EA9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GB" sz="4000"/>
              <a:t>How do we identify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C530B-1834-37CF-08AA-A992AACEF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We have changed and developed the recruitment procedure to allow for a group element which allows us to:</a:t>
            </a:r>
          </a:p>
          <a:p>
            <a:pPr lvl="1"/>
            <a:r>
              <a:rPr lang="en-GB" sz="2000" dirty="0"/>
              <a:t>See more people at interview</a:t>
            </a:r>
          </a:p>
          <a:p>
            <a:pPr lvl="1"/>
            <a:r>
              <a:rPr lang="en-GB" sz="2000" dirty="0"/>
              <a:t>Test conclusively for team skills</a:t>
            </a:r>
          </a:p>
          <a:p>
            <a:pPr lvl="1"/>
            <a:r>
              <a:rPr lang="en-GB" sz="2000" dirty="0"/>
              <a:t>Test for confidence in communication</a:t>
            </a:r>
          </a:p>
          <a:p>
            <a:pPr lvl="1"/>
            <a:endParaRPr lang="en-GB" sz="2000" dirty="0"/>
          </a:p>
          <a:p>
            <a:pPr lvl="1"/>
            <a:r>
              <a:rPr lang="en-GB" sz="2000" dirty="0"/>
              <a:t>Followed by a formal interview which has a number of real-life scenarios for candidates to work out.</a:t>
            </a:r>
          </a:p>
        </p:txBody>
      </p:sp>
      <p:pic>
        <p:nvPicPr>
          <p:cNvPr id="6146" name="Picture 2" descr="May be an image of 2 people, book and indoor">
            <a:extLst>
              <a:ext uri="{FF2B5EF4-FFF2-40B4-BE49-F238E27FC236}">
                <a16:creationId xmlns:a16="http://schemas.microsoft.com/office/drawing/2014/main" id="{34E22E97-40EB-88D2-9476-5F6357AEC5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7" r="6480"/>
          <a:stretch/>
        </p:blipFill>
        <p:spPr bwMode="auto">
          <a:xfrm>
            <a:off x="7199440" y="10"/>
            <a:ext cx="4992560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34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2" name="Rectangle 7181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CE8D4D-E750-8911-CD9B-772BEF068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GB" sz="3400"/>
              <a:t>How do we develop staff to deliver excellent customer service?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2FF83-5A68-E247-A031-13CB1C850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en-GB" sz="1900"/>
              <a:t>3 month induction process (3 month and 6 month probation reviews)</a:t>
            </a:r>
          </a:p>
          <a:p>
            <a:r>
              <a:rPr lang="en-GB" sz="1900"/>
              <a:t>6 weekly 1:1s (2 weekly in their first 2 months)</a:t>
            </a:r>
          </a:p>
          <a:p>
            <a:r>
              <a:rPr lang="en-GB" sz="1900"/>
              <a:t>Customer Focus Training</a:t>
            </a:r>
          </a:p>
          <a:p>
            <a:r>
              <a:rPr lang="en-GB" sz="1900"/>
              <a:t>Customer interaction Training (Behaviour and Safeguarding)</a:t>
            </a:r>
          </a:p>
          <a:p>
            <a:r>
              <a:rPr lang="en-GB" sz="1900"/>
              <a:t>Training from First Point and University Student Services as part of induction</a:t>
            </a:r>
          </a:p>
          <a:p>
            <a:r>
              <a:rPr lang="en-GB" sz="1900"/>
              <a:t>Additional training for Team Leaders in de-escalation, safeguarding providing clear escalation route for Library Customer Advisors</a:t>
            </a:r>
          </a:p>
          <a:p>
            <a:endParaRPr lang="en-GB" sz="1900"/>
          </a:p>
        </p:txBody>
      </p:sp>
      <p:pic>
        <p:nvPicPr>
          <p:cNvPr id="7170" name="Picture 2" descr="The Hive library - University Of Worcester">
            <a:extLst>
              <a:ext uri="{FF2B5EF4-FFF2-40B4-BE49-F238E27FC236}">
                <a16:creationId xmlns:a16="http://schemas.microsoft.com/office/drawing/2014/main" id="{C6431323-32B4-1AF3-B242-F8C274873B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2" r="1" b="1"/>
          <a:stretch/>
        </p:blipFill>
        <p:spPr bwMode="auto">
          <a:xfrm>
            <a:off x="7199440" y="10"/>
            <a:ext cx="4992560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4492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617</Words>
  <Application>Microsoft Office PowerPoint</Application>
  <PresentationFormat>Widescreen</PresentationFormat>
  <Paragraphs>63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The Hive </vt:lpstr>
      <vt:lpstr>The Hive is a  Partnership</vt:lpstr>
      <vt:lpstr>Children’s Library</vt:lpstr>
      <vt:lpstr>Adult Events and Exhibitions</vt:lpstr>
      <vt:lpstr>Students</vt:lpstr>
      <vt:lpstr>Customer Base</vt:lpstr>
      <vt:lpstr>What are we looking for when we recruit?</vt:lpstr>
      <vt:lpstr>How do we identify this?</vt:lpstr>
      <vt:lpstr>How do we develop staff to deliver excellent customer service?  </vt:lpstr>
      <vt:lpstr>What are the results?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Hive </dc:title>
  <dc:creator>Jones, Stephanie</dc:creator>
  <cp:lastModifiedBy>Jones, Stephanie</cp:lastModifiedBy>
  <cp:revision>4</cp:revision>
  <dcterms:created xsi:type="dcterms:W3CDTF">2023-03-20T17:47:05Z</dcterms:created>
  <dcterms:modified xsi:type="dcterms:W3CDTF">2023-03-23T08:05:57Z</dcterms:modified>
</cp:coreProperties>
</file>