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  <p:sldId id="266" r:id="rId6"/>
    <p:sldId id="269" r:id="rId7"/>
    <p:sldId id="268" r:id="rId8"/>
    <p:sldId id="267" r:id="rId9"/>
    <p:sldId id="270" r:id="rId10"/>
    <p:sldId id="272" r:id="rId11"/>
    <p:sldId id="271" r:id="rId12"/>
    <p:sldId id="273" r:id="rId13"/>
    <p:sldId id="283" r:id="rId14"/>
    <p:sldId id="285" r:id="rId15"/>
    <p:sldId id="274" r:id="rId16"/>
    <p:sldId id="275" r:id="rId17"/>
    <p:sldId id="276" r:id="rId18"/>
    <p:sldId id="277" r:id="rId19"/>
    <p:sldId id="279" r:id="rId20"/>
    <p:sldId id="278" r:id="rId21"/>
    <p:sldId id="280" r:id="rId22"/>
    <p:sldId id="28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5C58"/>
    <a:srgbClr val="CEC33D"/>
    <a:srgbClr val="C7C397"/>
    <a:srgbClr val="B07480"/>
    <a:srgbClr val="AE39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A493E1-FDE4-5DBA-0771-C4A43461EA70}" v="18" dt="2023-11-20T09:46:35.389"/>
    <p1510:client id="{5099D781-3667-1736-3DF7-01137BB90669}" v="510" dt="2023-11-20T11:39:00.9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99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" y="-8375"/>
            <a:ext cx="12204192" cy="68676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B887F6-8F44-EB45-88EA-87C64AA07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1A861E-7D7E-57DF-EA0B-9B49DC587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676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8488F-7539-B4F3-5666-EBB6EC246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AD10BB-6449-DE73-85E1-736F811CA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89C68-B408-6B63-DDAE-876B9E50D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98C0C-BCD8-4268-B1B1-63019BF6BB25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5054F-5ADE-EB9E-DC11-97F7773B5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0964D-67B3-D0DC-B965-3AE7C04AC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3157-4F56-4FA5-A853-14BEECC0A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783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94F96C-0A65-D7CC-D74E-4BABB474AC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B70ED6-0AAF-BCDA-4BCD-26287F274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95E66-F2E2-0F5A-4C6D-62DC0A447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98C0C-BCD8-4268-B1B1-63019BF6BB25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119EB-6BB0-FB93-B4F1-F7BE75682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173F9-2EA2-FA4C-0473-ADEABEC75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3157-4F56-4FA5-A853-14BEECC0A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674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" y="-8375"/>
            <a:ext cx="12204192" cy="68676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03B74D-66D4-F37A-0E73-0D3F2AEB0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94248-93A7-47BE-E919-824CFD85A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45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" y="-8375"/>
            <a:ext cx="12204192" cy="68676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C3DE6B-FA3A-074A-1CD1-EC47A4432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CEFE5B-A65D-9CC2-C993-5C49AD3AF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Helvetica Neue LT Pro 45 Light" charset="0"/>
                <a:ea typeface="Helvetica Neue LT Pro 45 Light" charset="0"/>
                <a:cs typeface="Helvetica Neue LT Pro 45 Light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535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BB2E0-2A4A-5BC0-CA7D-BE90AAA54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D0CCD-4772-15EC-072F-757875FE6C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F22ABF-957C-8392-1926-3AD5681ECF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47FB6D-B697-04C9-5BF1-69D35E2A8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98C0C-BCD8-4268-B1B1-63019BF6BB25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185E22-D16B-771E-1C76-730AF3981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E654C-5D8C-A5C6-38BE-A3F7B5466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3157-4F56-4FA5-A853-14BEECC0A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24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83832-1739-4E3F-4A65-430EA5172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9113A0-3A8A-DAB1-442F-E9F6364F5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6CECC1-89C7-33E9-FEB3-9F37FFF06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68FC33-6C84-EFC7-7828-EE03D1B151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B6A2DC-95FF-5846-2C4B-798EA787BC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8CD33F-FD06-745B-54FB-8770CA9A3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98C0C-BCD8-4268-B1B1-63019BF6BB25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A12073-C8D3-E6D8-FF65-AF25C65E7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B89501-4376-D04E-E8E1-7C7C6DEF0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3157-4F56-4FA5-A853-14BEECC0A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074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AFAF3-CCCA-8EF4-F4D6-E992BC837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ECEA0C-8FE2-E6F7-70EC-DEEDF3D02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98C0C-BCD8-4268-B1B1-63019BF6BB25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703798-7C6C-3AA9-7E71-DCB04892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CC3FDE-FE8D-5E0E-4DBB-0512F2F5A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3157-4F56-4FA5-A853-14BEECC0A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189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887E0D-E4C5-13C6-7E5B-7E972121B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98C0C-BCD8-4268-B1B1-63019BF6BB25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726FFE-3215-362B-661E-ABA116962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249955-695F-1B57-3CA3-29AC92BD4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3157-4F56-4FA5-A853-14BEECC0A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940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5273D-ECE2-4A55-406F-4E09406E0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45AE5-97C1-D9A2-8F4D-BB490539A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DCB074-D6A2-12EB-D5AB-263739E62B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14BF85-785C-8225-9CC0-DF71E170F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98C0C-BCD8-4268-B1B1-63019BF6BB25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FD47D6-A3D0-424C-8D3A-B5480A16A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E9139C-FD99-78BA-B41C-D074CF947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3157-4F56-4FA5-A853-14BEECC0A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384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949D0-FE1F-F05C-CA13-D090872C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F97C8B-41C6-EA97-4B11-129EFB5B95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F22D83-1BCF-1DAA-6145-E15A27A73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1E0D16-A007-18F7-488E-1C63913F6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98C0C-BCD8-4268-B1B1-63019BF6BB25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AACC5E-8C29-D241-C922-60705D464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5E4249-7883-7B2B-E5BC-69A908385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3157-4F56-4FA5-A853-14BEECC0A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77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86A7CA-2A7A-18C1-C1B9-B28DB63C0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67E7CE-053A-2DBD-FAA3-531C3ADE1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B5ABC-1986-300E-392B-A5D47CBF43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98C0C-BCD8-4268-B1B1-63019BF6BB25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77109-839B-822C-8D0B-1EABE89C6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DD0F5-4EB2-E8BB-932F-27E804C0A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33157-4F56-4FA5-A853-14BEECC0A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175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DIN Condensed" charset="0"/>
          <a:ea typeface="DIN Condensed" charset="0"/>
          <a:cs typeface="DIN Condensed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" y="0"/>
            <a:ext cx="12204192" cy="68676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993" y="326441"/>
            <a:ext cx="3806591" cy="2852737"/>
          </a:xfrm>
        </p:spPr>
        <p:txBody>
          <a:bodyPr/>
          <a:lstStyle/>
          <a:p>
            <a:r>
              <a:rPr lang="en-US">
                <a:latin typeface="DIN Condensed"/>
              </a:rPr>
              <a:t>What can you change in an hour?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019" y="3784397"/>
            <a:ext cx="10515600" cy="274716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latin typeface="Helvetica Neue LT Pro 45 Light"/>
              </a:rPr>
              <a:t>Maria Carnegie</a:t>
            </a:r>
            <a:br>
              <a:rPr lang="en-US" sz="1600" dirty="0">
                <a:latin typeface="Helvetica Neue LT Pro 45 Light"/>
              </a:rPr>
            </a:br>
            <a:r>
              <a:rPr lang="en-US" sz="1600" dirty="0">
                <a:latin typeface="Helvetica Neue LT Pro 45 Light"/>
              </a:rPr>
              <a:t>Head of Customer Services</a:t>
            </a:r>
            <a:br>
              <a:rPr lang="en-US" sz="1600" dirty="0">
                <a:latin typeface="Helvetica Neue LT Pro 45 Light"/>
              </a:rPr>
            </a:br>
            <a:r>
              <a:rPr lang="en-US" sz="1600" dirty="0">
                <a:latin typeface="Helvetica Neue LT Pro 45 Light"/>
              </a:rPr>
              <a:t>University of Durham 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latin typeface="Helvetica Neue LT Pro 45 Light"/>
                <a:cs typeface="Segoe UI"/>
              </a:rPr>
              <a:t>(She/Her)</a:t>
            </a:r>
          </a:p>
          <a:p>
            <a:pPr>
              <a:lnSpc>
                <a:spcPct val="120000"/>
              </a:lnSpc>
            </a:pPr>
            <a:endParaRPr lang="en-US" sz="1600" dirty="0">
              <a:latin typeface="Helvetica Neue LT Pro 45 Light"/>
            </a:endParaRPr>
          </a:p>
          <a:p>
            <a:pPr>
              <a:lnSpc>
                <a:spcPct val="120000"/>
              </a:lnSpc>
            </a:pPr>
            <a:r>
              <a:rPr lang="en-US" sz="1600" dirty="0">
                <a:latin typeface="Helvetica Neue LT Pro 45 Light"/>
              </a:rPr>
              <a:t>Jenny Foster</a:t>
            </a:r>
            <a:br>
              <a:rPr lang="en-US" sz="1600" dirty="0">
                <a:latin typeface="Helvetica Neue LT Pro 45 Light"/>
              </a:rPr>
            </a:br>
            <a:r>
              <a:rPr lang="en-US" sz="1600" dirty="0">
                <a:latin typeface="Helvetica Neue LT Pro 45 Light"/>
              </a:rPr>
              <a:t>Head of Customer Support</a:t>
            </a:r>
            <a:br>
              <a:rPr lang="en-US" sz="1600" dirty="0">
                <a:latin typeface="Helvetica Neue LT Pro 45 Light"/>
              </a:rPr>
            </a:br>
            <a:r>
              <a:rPr lang="en-US" sz="1600" dirty="0">
                <a:latin typeface="Helvetica Neue LT Pro 45 Light"/>
              </a:rPr>
              <a:t>Edge Hill University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latin typeface="Helvetica Neue LT Pro 45 Light"/>
              </a:rPr>
              <a:t>(She/Her)</a:t>
            </a:r>
          </a:p>
          <a:p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124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791" y="696920"/>
            <a:ext cx="10515600" cy="974739"/>
          </a:xfrm>
        </p:spPr>
        <p:txBody>
          <a:bodyPr anchor="t">
            <a:normAutofit fontScale="90000"/>
          </a:bodyPr>
          <a:lstStyle/>
          <a:p>
            <a:r>
              <a:rPr lang="en-US">
                <a:latin typeface="DIN Condensed"/>
              </a:rPr>
              <a:t>Ghosts of changes past? 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0110" y="2048964"/>
            <a:ext cx="10515600" cy="43615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Helvetica Neue LT Pro 45 Light"/>
              </a:rPr>
              <a:t>Quick check questions</a:t>
            </a:r>
            <a:endParaRPr lang="en-US" dirty="0"/>
          </a:p>
          <a:p>
            <a:endParaRPr lang="en-US" dirty="0"/>
          </a:p>
          <a:p>
            <a:pPr marL="342900" indent="-342900">
              <a:buChar char="•"/>
            </a:pPr>
            <a:r>
              <a:rPr lang="en-US" dirty="0">
                <a:latin typeface="Helvetica Neue LT Pro 45 Light"/>
              </a:rPr>
              <a:t>Have past changes met with opposition?</a:t>
            </a:r>
            <a:endParaRPr lang="en-US" dirty="0"/>
          </a:p>
          <a:p>
            <a:pPr marL="342900" indent="-342900">
              <a:buChar char="•"/>
            </a:pPr>
            <a:r>
              <a:rPr lang="en-US" dirty="0">
                <a:latin typeface="Helvetica Neue LT Pro 45 Light"/>
              </a:rPr>
              <a:t>Were past changes understood?</a:t>
            </a:r>
            <a:endParaRPr lang="en-US" dirty="0"/>
          </a:p>
          <a:p>
            <a:pPr marL="342900" indent="-342900">
              <a:buChar char="•"/>
            </a:pPr>
            <a:r>
              <a:rPr lang="en-US" dirty="0">
                <a:latin typeface="Helvetica Neue LT Pro 45 Light"/>
              </a:rPr>
              <a:t>Have recent changes been successful?</a:t>
            </a:r>
            <a:endParaRPr lang="en-US" dirty="0"/>
          </a:p>
          <a:p>
            <a:pPr marL="342900" indent="-342900">
              <a:buChar char="•"/>
            </a:pPr>
            <a:endParaRPr lang="en-US" dirty="0"/>
          </a:p>
          <a:p>
            <a:endParaRPr lang="en-US" dirty="0"/>
          </a:p>
          <a:p>
            <a:endParaRPr lang="en-US" dirty="0">
              <a:latin typeface="Helvetica Neue LT Pro 45 Light"/>
            </a:endParaRPr>
          </a:p>
          <a:p>
            <a:r>
              <a:rPr lang="en-US" dirty="0">
                <a:latin typeface="Helvetica Neue LT Pro 45 Light"/>
              </a:rPr>
              <a:t>What can you put in place to move past the above?</a:t>
            </a:r>
            <a:endParaRPr lang="en-US" dirty="0"/>
          </a:p>
          <a:p>
            <a:pPr marL="342900" indent="-342900">
              <a:buChar char="•"/>
            </a:pPr>
            <a:endParaRPr lang="en-US" dirty="0"/>
          </a:p>
          <a:p>
            <a:pPr marL="342900" indent="-342900">
              <a:buChar char="•"/>
            </a:pPr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Graphic 3" descr="Head with gears with solid fill">
            <a:extLst>
              <a:ext uri="{FF2B5EF4-FFF2-40B4-BE49-F238E27FC236}">
                <a16:creationId xmlns:a16="http://schemas.microsoft.com/office/drawing/2014/main" id="{E1B7C307-9887-F83C-4F9F-94AB802BA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7867" y="3285526"/>
            <a:ext cx="2243470" cy="2243470"/>
          </a:xfrm>
          <a:prstGeom prst="rect">
            <a:avLst/>
          </a:prstGeom>
        </p:spPr>
      </p:pic>
      <p:pic>
        <p:nvPicPr>
          <p:cNvPr id="5" name="Graphic 4" descr="Head with gears with solid fill">
            <a:extLst>
              <a:ext uri="{FF2B5EF4-FFF2-40B4-BE49-F238E27FC236}">
                <a16:creationId xmlns:a16="http://schemas.microsoft.com/office/drawing/2014/main" id="{D6DE0E59-47E2-D71F-5925-E41A2DF103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8983668" y="1986874"/>
            <a:ext cx="2181991" cy="224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175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791" y="696920"/>
            <a:ext cx="10515600" cy="974739"/>
          </a:xfrm>
        </p:spPr>
        <p:txBody>
          <a:bodyPr anchor="t">
            <a:normAutofit/>
          </a:bodyPr>
          <a:lstStyle/>
          <a:p>
            <a:r>
              <a:rPr lang="en-US">
                <a:latin typeface="DIN Condensed"/>
              </a:rPr>
              <a:t>Stakeholder mapping</a:t>
            </a:r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798EB3A-9DE9-E822-E3D1-0BBB991D9F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824901"/>
              </p:ext>
            </p:extLst>
          </p:nvPr>
        </p:nvGraphicFramePr>
        <p:xfrm>
          <a:off x="784411" y="1893794"/>
          <a:ext cx="8215995" cy="3992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1345">
                  <a:extLst>
                    <a:ext uri="{9D8B030D-6E8A-4147-A177-3AD203B41FA5}">
                      <a16:colId xmlns:a16="http://schemas.microsoft.com/office/drawing/2014/main" val="2284161899"/>
                    </a:ext>
                  </a:extLst>
                </a:gridCol>
                <a:gridCol w="1372930">
                  <a:extLst>
                    <a:ext uri="{9D8B030D-6E8A-4147-A177-3AD203B41FA5}">
                      <a16:colId xmlns:a16="http://schemas.microsoft.com/office/drawing/2014/main" val="3550986294"/>
                    </a:ext>
                  </a:extLst>
                </a:gridCol>
                <a:gridCol w="1372930">
                  <a:extLst>
                    <a:ext uri="{9D8B030D-6E8A-4147-A177-3AD203B41FA5}">
                      <a16:colId xmlns:a16="http://schemas.microsoft.com/office/drawing/2014/main" val="2459219182"/>
                    </a:ext>
                  </a:extLst>
                </a:gridCol>
                <a:gridCol w="1372930">
                  <a:extLst>
                    <a:ext uri="{9D8B030D-6E8A-4147-A177-3AD203B41FA5}">
                      <a16:colId xmlns:a16="http://schemas.microsoft.com/office/drawing/2014/main" val="3707276700"/>
                    </a:ext>
                  </a:extLst>
                </a:gridCol>
                <a:gridCol w="1372930">
                  <a:extLst>
                    <a:ext uri="{9D8B030D-6E8A-4147-A177-3AD203B41FA5}">
                      <a16:colId xmlns:a16="http://schemas.microsoft.com/office/drawing/2014/main" val="1198797486"/>
                    </a:ext>
                  </a:extLst>
                </a:gridCol>
                <a:gridCol w="1372930">
                  <a:extLst>
                    <a:ext uri="{9D8B030D-6E8A-4147-A177-3AD203B41FA5}">
                      <a16:colId xmlns:a16="http://schemas.microsoft.com/office/drawing/2014/main" val="3338320009"/>
                    </a:ext>
                  </a:extLst>
                </a:gridCol>
              </a:tblGrid>
              <a:tr h="518272">
                <a:tc>
                  <a:txBody>
                    <a:bodyPr/>
                    <a:lstStyle/>
                    <a:p>
                      <a:endParaRPr lang="en-GB" b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b="1">
                          <a:latin typeface="Helvetica Neue LT Pro 45 Light"/>
                        </a:rPr>
                        <a:t>Anti</a:t>
                      </a:r>
                    </a:p>
                  </a:txBody>
                  <a:tcPr>
                    <a:solidFill>
                      <a:srgbClr val="065C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>
                          <a:latin typeface="Helvetica Neue LT Pro 45 Light"/>
                        </a:rPr>
                        <a:t>Undecided</a:t>
                      </a:r>
                    </a:p>
                  </a:txBody>
                  <a:tcPr>
                    <a:solidFill>
                      <a:srgbClr val="065C5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b="1">
                          <a:latin typeface="Helvetica Neue LT Pro 45 Light"/>
                        </a:rPr>
                        <a:t>Onboard</a:t>
                      </a:r>
                    </a:p>
                  </a:txBody>
                  <a:tcPr>
                    <a:solidFill>
                      <a:srgbClr val="065C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965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b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>
                          <a:latin typeface="Helvetica Neue LT Pro 45 Light"/>
                        </a:rPr>
                        <a:t>Active</a:t>
                      </a:r>
                    </a:p>
                  </a:txBody>
                  <a:tcPr>
                    <a:solidFill>
                      <a:srgbClr val="AE39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>
                          <a:latin typeface="Helvetica Neue LT Pro 45 Light"/>
                        </a:rPr>
                        <a:t>Passive</a:t>
                      </a:r>
                    </a:p>
                  </a:txBody>
                  <a:tcPr>
                    <a:solidFill>
                      <a:srgbClr val="B074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>
                          <a:latin typeface="Helvetica Neue LT Pro 45 Light"/>
                        </a:rPr>
                        <a:t>Open to influence</a:t>
                      </a:r>
                      <a:endParaRPr lang="en-US" b="1">
                        <a:latin typeface="Helvetica Neue LT Pro 45 Ligh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>
                          <a:latin typeface="Helvetica Neue LT Pro 45 Light"/>
                        </a:rPr>
                        <a:t>Passive</a:t>
                      </a:r>
                    </a:p>
                  </a:txBody>
                  <a:tcPr>
                    <a:solidFill>
                      <a:srgbClr val="C7C3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Helvetica Neue LT Pro 45 Light"/>
                        </a:rPr>
                        <a:t>Active</a:t>
                      </a:r>
                    </a:p>
                  </a:txBody>
                  <a:tcPr>
                    <a:solidFill>
                      <a:srgbClr val="CEC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816910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  <a:latin typeface="Helvetica Neue LT Pro 45 Light"/>
                        </a:rPr>
                        <a:t>High</a:t>
                      </a:r>
                    </a:p>
                    <a:p>
                      <a:pPr lvl="0" algn="ctr">
                        <a:buNone/>
                      </a:pPr>
                      <a:endParaRPr lang="en-GB" b="1" dirty="0">
                        <a:solidFill>
                          <a:schemeClr val="bg1"/>
                        </a:solidFill>
                        <a:latin typeface="Helvetica Neue LT Pro 45 Light"/>
                      </a:endParaRPr>
                    </a:p>
                    <a:p>
                      <a:pPr lvl="0" algn="ctr">
                        <a:buNone/>
                      </a:pPr>
                      <a:endParaRPr lang="en-GB" b="1" dirty="0">
                        <a:solidFill>
                          <a:schemeClr val="bg1"/>
                        </a:solidFill>
                        <a:latin typeface="Helvetica Neue LT Pro 45 Light"/>
                      </a:endParaRPr>
                    </a:p>
                    <a:p>
                      <a:pPr lvl="0" algn="ctr">
                        <a:buNone/>
                      </a:pPr>
                      <a:endParaRPr lang="en-GB" b="1" dirty="0">
                        <a:solidFill>
                          <a:schemeClr val="bg1"/>
                        </a:solidFill>
                        <a:latin typeface="Helvetica Neue LT Pro 45 Light"/>
                      </a:endParaRPr>
                    </a:p>
                    <a:p>
                      <a:pPr lvl="0" algn="ctr">
                        <a:buNone/>
                      </a:pPr>
                      <a:r>
                        <a:rPr lang="en-GB" b="1" dirty="0">
                          <a:solidFill>
                            <a:schemeClr val="bg1"/>
                          </a:solidFill>
                          <a:latin typeface="Helvetica Neue LT Pro 45 Light"/>
                        </a:rPr>
                        <a:t>Level of influence</a:t>
                      </a:r>
                      <a:endParaRPr lang="en-GB" dirty="0">
                        <a:latin typeface="Helvetica Neue LT Pro 45 Light"/>
                      </a:endParaRPr>
                    </a:p>
                    <a:p>
                      <a:pPr lvl="0" algn="ctr">
                        <a:buNone/>
                      </a:pPr>
                      <a:endParaRPr lang="en-GB" b="1" dirty="0">
                        <a:solidFill>
                          <a:schemeClr val="bg1"/>
                        </a:solidFill>
                        <a:latin typeface="Helvetica Neue LT Pro 45 Light"/>
                      </a:endParaRPr>
                    </a:p>
                    <a:p>
                      <a:pPr lvl="0" algn="ctr">
                        <a:buNone/>
                      </a:pPr>
                      <a:endParaRPr lang="en-GB" b="1" dirty="0">
                        <a:solidFill>
                          <a:schemeClr val="bg1"/>
                        </a:solidFill>
                        <a:latin typeface="Helvetica Neue LT Pro 45 Light"/>
                      </a:endParaRPr>
                    </a:p>
                    <a:p>
                      <a:pPr lvl="0" algn="ctr">
                        <a:buNone/>
                      </a:pPr>
                      <a:endParaRPr lang="en-GB" b="1" dirty="0">
                        <a:solidFill>
                          <a:schemeClr val="bg1"/>
                        </a:solidFill>
                        <a:latin typeface="Helvetica Neue LT Pro 45 Light"/>
                      </a:endParaRPr>
                    </a:p>
                    <a:p>
                      <a:pPr lvl="0" algn="ctr">
                        <a:buNone/>
                      </a:pPr>
                      <a:r>
                        <a:rPr lang="en-GB" b="1" dirty="0">
                          <a:solidFill>
                            <a:schemeClr val="bg1"/>
                          </a:solidFill>
                          <a:latin typeface="Helvetica Neue LT Pro 45 Light"/>
                        </a:rPr>
                        <a:t>Low</a:t>
                      </a:r>
                      <a:endParaRPr lang="en-GB" dirty="0">
                        <a:latin typeface="Helvetica Neue LT Pro 45 Light"/>
                      </a:endParaRPr>
                    </a:p>
                  </a:txBody>
                  <a:tcPr>
                    <a:solidFill>
                      <a:srgbClr val="065C5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latin typeface="Helvetica Neue LT Pro 45 Light"/>
                      </a:endParaRPr>
                    </a:p>
                  </a:txBody>
                  <a:tcPr>
                    <a:solidFill>
                      <a:srgbClr val="AE39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latin typeface="Helvetica Neue LT Pro 45 Light"/>
                      </a:endParaRPr>
                    </a:p>
                  </a:txBody>
                  <a:tcPr>
                    <a:solidFill>
                      <a:srgbClr val="B074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latin typeface="Helvetica Neue LT Pro 45 Ligh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latin typeface="Helvetica Neue LT Pro 45 Light"/>
                      </a:endParaRPr>
                    </a:p>
                  </a:txBody>
                  <a:tcPr>
                    <a:solidFill>
                      <a:srgbClr val="C7C3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latin typeface="Helvetica Neue LT Pro 45 Light"/>
                      </a:endParaRPr>
                    </a:p>
                  </a:txBody>
                  <a:tcPr>
                    <a:solidFill>
                      <a:srgbClr val="CEC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553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9403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791" y="696920"/>
            <a:ext cx="10697028" cy="974739"/>
          </a:xfrm>
        </p:spPr>
        <p:txBody>
          <a:bodyPr anchor="t">
            <a:normAutofit fontScale="90000"/>
          </a:bodyPr>
          <a:lstStyle/>
          <a:p>
            <a:r>
              <a:rPr lang="en-US">
                <a:latin typeface="DIN Condensed"/>
              </a:rPr>
              <a:t>Activity 2: </a:t>
            </a:r>
            <a:r>
              <a:rPr lang="en-US" sz="5300">
                <a:latin typeface="DIN Condensed"/>
              </a:rPr>
              <a:t>Understanding reactions</a:t>
            </a:r>
            <a:br>
              <a:rPr lang="en-US" sz="5300"/>
            </a:br>
            <a:br>
              <a:rPr lang="en-US"/>
            </a:b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0110" y="2048964"/>
            <a:ext cx="9989458" cy="436159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latin typeface="Helvetica Neue LT Pro 45 Light"/>
              </a:rPr>
              <a:t>Consider the list on the sheet on your table, work in pairs or small groups in your tables.</a:t>
            </a:r>
            <a:endParaRPr lang="en-US" dirty="0"/>
          </a:p>
          <a:p>
            <a:endParaRPr lang="en-US" dirty="0">
              <a:latin typeface="Helvetica Neue LT Pro 45 Light"/>
            </a:endParaRPr>
          </a:p>
          <a:p>
            <a:pPr marL="342900" indent="-342900">
              <a:buChar char="•"/>
            </a:pPr>
            <a:r>
              <a:rPr lang="en-US" dirty="0">
                <a:latin typeface="Helvetica Neue LT Pro 45 Light"/>
              </a:rPr>
              <a:t>Reflect on one or more of the personas</a:t>
            </a:r>
            <a:endParaRPr lang="en-US" dirty="0"/>
          </a:p>
          <a:p>
            <a:pPr marL="342900" indent="-342900">
              <a:buChar char="•"/>
            </a:pPr>
            <a:r>
              <a:rPr lang="en-US" dirty="0">
                <a:latin typeface="Helvetica Neue LT Pro 45 Light"/>
              </a:rPr>
              <a:t>How might you consider their perspective when planning a change that will impact them?</a:t>
            </a:r>
            <a:endParaRPr lang="en-US" dirty="0"/>
          </a:p>
          <a:p>
            <a:pPr marL="342900" indent="-342900">
              <a:buChar char="•"/>
            </a:pPr>
            <a:r>
              <a:rPr lang="en-US" dirty="0">
                <a:latin typeface="Helvetica Neue LT Pro 45 Light"/>
              </a:rPr>
              <a:t>How might they react to the idea of change?</a:t>
            </a:r>
          </a:p>
          <a:p>
            <a:pPr marL="342900" indent="-342900">
              <a:buChar char="•"/>
            </a:pPr>
            <a:r>
              <a:rPr lang="en-US" dirty="0">
                <a:latin typeface="Helvetica Neue LT Pro 45 Light"/>
              </a:rPr>
              <a:t>What could you do differently?</a:t>
            </a:r>
            <a:endParaRPr lang="en-US" dirty="0"/>
          </a:p>
          <a:p>
            <a:pPr marL="342900" indent="-342900">
              <a:buChar char="•"/>
            </a:pPr>
            <a:endParaRPr lang="en-US" dirty="0"/>
          </a:p>
          <a:p>
            <a:r>
              <a:rPr lang="en-US" dirty="0">
                <a:latin typeface="Helvetica Neue LT Pro 45 Light"/>
              </a:rPr>
              <a:t>On the Padlet share one learning point from your group that would have a positive impact</a:t>
            </a:r>
            <a:endParaRPr lang="en-US" dirty="0"/>
          </a:p>
          <a:p>
            <a:endParaRPr lang="en-US" dirty="0"/>
          </a:p>
          <a:p>
            <a:pPr marL="342900" indent="-342900">
              <a:buChar char="•"/>
            </a:pPr>
            <a:endParaRPr lang="en-US" dirty="0"/>
          </a:p>
          <a:p>
            <a:pPr marL="342900" indent="-342900">
              <a:buChar char="•"/>
            </a:pPr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388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791" y="696920"/>
            <a:ext cx="10515600" cy="974739"/>
          </a:xfrm>
        </p:spPr>
        <p:txBody>
          <a:bodyPr anchor="t">
            <a:normAutofit fontScale="90000"/>
          </a:bodyPr>
          <a:lstStyle/>
          <a:p>
            <a:r>
              <a:rPr lang="en-US">
                <a:latin typeface="DIN Condensed"/>
              </a:rPr>
              <a:t>Self awareness and support 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0110" y="2048964"/>
            <a:ext cx="10515600" cy="436159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latin typeface="Helvetica Neue LT Pro 45 Light"/>
              </a:rPr>
              <a:t> Put your own oxygen mask on first</a:t>
            </a:r>
          </a:p>
          <a:p>
            <a:pPr marL="342900" indent="-342900">
              <a:buChar char="•"/>
            </a:pPr>
            <a:endParaRPr lang="en-US" dirty="0">
              <a:latin typeface="Helvetica Neue LT Pro 45 Light"/>
            </a:endParaRPr>
          </a:p>
          <a:p>
            <a:pPr marL="342900" indent="-342900">
              <a:buChar char="•"/>
            </a:pPr>
            <a:r>
              <a:rPr lang="en-US" dirty="0">
                <a:latin typeface="Helvetica Neue LT Pro 45 Light"/>
                <a:cs typeface="Arial"/>
              </a:rPr>
              <a:t>Training or upskilling</a:t>
            </a:r>
          </a:p>
          <a:p>
            <a:pPr marL="342900" indent="-342900">
              <a:buChar char="•"/>
            </a:pPr>
            <a:r>
              <a:rPr lang="en-US" dirty="0">
                <a:latin typeface="Helvetica Neue LT Pro 45 Light"/>
                <a:cs typeface="Arial"/>
              </a:rPr>
              <a:t>Access to a safe external network</a:t>
            </a:r>
          </a:p>
          <a:p>
            <a:pPr marL="342900" indent="-342900">
              <a:buChar char="•"/>
            </a:pPr>
            <a:r>
              <a:rPr lang="en-US" dirty="0">
                <a:latin typeface="Helvetica Neue LT Pro 45 Light"/>
                <a:cs typeface="Arial"/>
              </a:rPr>
              <a:t>Mentoring</a:t>
            </a:r>
          </a:p>
          <a:p>
            <a:pPr marL="342900" indent="-342900">
              <a:buChar char="•"/>
            </a:pPr>
            <a:r>
              <a:rPr lang="en-US" dirty="0">
                <a:latin typeface="Helvetica Neue LT Pro 45 Light"/>
                <a:cs typeface="Arial"/>
              </a:rPr>
              <a:t>Identify critical friends (or just friends!)</a:t>
            </a:r>
            <a:endParaRPr lang="en-US" dirty="0">
              <a:latin typeface="Helvetica Neue LT Pro 45 Light"/>
            </a:endParaRPr>
          </a:p>
          <a:p>
            <a:pPr marL="342900" indent="-342900">
              <a:buChar char="•"/>
            </a:pPr>
            <a:r>
              <a:rPr lang="en-US" dirty="0">
                <a:latin typeface="Helvetica Neue LT Pro 45 Light"/>
                <a:cs typeface="Arial"/>
              </a:rPr>
              <a:t>Ring fence your time</a:t>
            </a:r>
          </a:p>
          <a:p>
            <a:pPr marL="342900" indent="-342900">
              <a:buChar char="•"/>
            </a:pPr>
            <a:r>
              <a:rPr lang="en-US" dirty="0">
                <a:latin typeface="Helvetica Neue LT Pro 45 Light"/>
                <a:cs typeface="Arial"/>
              </a:rPr>
              <a:t>Delegate</a:t>
            </a:r>
          </a:p>
          <a:p>
            <a:pPr marL="342900" indent="-342900">
              <a:buChar char="•"/>
            </a:pPr>
            <a:endParaRPr lang="en-US" dirty="0">
              <a:latin typeface="Helvetica Neue LT Pro 45 Light"/>
            </a:endParaRPr>
          </a:p>
          <a:p>
            <a:pPr marL="342900" indent="-342900">
              <a:buChar char="•"/>
            </a:pPr>
            <a:r>
              <a:rPr lang="en-US" dirty="0">
                <a:latin typeface="Helvetica Neue LT Pro 45 Light"/>
              </a:rPr>
              <a:t>Be prepared for emotive reactions</a:t>
            </a:r>
          </a:p>
          <a:p>
            <a:pPr marL="342900" indent="-342900">
              <a:buChar char="•"/>
            </a:pPr>
            <a:endParaRPr lang="en-US" dirty="0"/>
          </a:p>
          <a:p>
            <a:pPr marL="342900" indent="-342900">
              <a:buChar char="•"/>
            </a:pPr>
            <a:endParaRPr lang="en-US" dirty="0"/>
          </a:p>
          <a:p>
            <a:pPr marL="342900" indent="-342900">
              <a:buChar char="•"/>
            </a:pPr>
            <a:endParaRPr lang="en-US" dirty="0"/>
          </a:p>
          <a:p>
            <a:endParaRPr lang="en-US" dirty="0"/>
          </a:p>
          <a:p>
            <a:pPr marL="342900" indent="-342900">
              <a:buChar char="•"/>
            </a:pPr>
            <a:endParaRPr lang="en-US" dirty="0"/>
          </a:p>
          <a:p>
            <a:pPr marL="342900" indent="-342900">
              <a:buChar char="•"/>
            </a:pPr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Graphic 3" descr="Connections with solid fill">
            <a:extLst>
              <a:ext uri="{FF2B5EF4-FFF2-40B4-BE49-F238E27FC236}">
                <a16:creationId xmlns:a16="http://schemas.microsoft.com/office/drawing/2014/main" id="{D1BA4C7F-1C7A-E05C-116D-57C304711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99499" y="2050312"/>
            <a:ext cx="3156096" cy="31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65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791" y="696920"/>
            <a:ext cx="10515600" cy="974739"/>
          </a:xfrm>
        </p:spPr>
        <p:txBody>
          <a:bodyPr anchor="t">
            <a:normAutofit/>
          </a:bodyPr>
          <a:lstStyle/>
          <a:p>
            <a:r>
              <a:rPr lang="en-US">
                <a:latin typeface="DIN Condensed"/>
              </a:rPr>
              <a:t>Co-creation 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694" y="1625631"/>
            <a:ext cx="10515600" cy="436159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endParaRPr lang="en-GB" sz="1800" dirty="0">
              <a:cs typeface="Calibri"/>
            </a:endParaRPr>
          </a:p>
          <a:p>
            <a:r>
              <a:rPr lang="en-GB" sz="2200" dirty="0">
                <a:latin typeface="Helvetica Neue LT Pro 45 Light"/>
                <a:cs typeface="Calibri"/>
              </a:rPr>
              <a:t>Julie Hodges suggests six areas to consider:</a:t>
            </a:r>
            <a:endParaRPr lang="en-US" sz="2200" dirty="0">
              <a:cs typeface="Calibri"/>
            </a:endParaRPr>
          </a:p>
          <a:p>
            <a:endParaRPr lang="en-GB" sz="1800" dirty="0">
              <a:cs typeface="Calibri"/>
            </a:endParaRPr>
          </a:p>
          <a:p>
            <a:pPr lvl="1" indent="-342900">
              <a:lnSpc>
                <a:spcPct val="120000"/>
              </a:lnSpc>
              <a:buChar char="•"/>
            </a:pPr>
            <a:r>
              <a:rPr lang="en-GB" sz="2600" dirty="0">
                <a:latin typeface="Helvetica Neue LT Pro 45 Light"/>
                <a:cs typeface="Calibri"/>
              </a:rPr>
              <a:t>Co-create</a:t>
            </a:r>
            <a:r>
              <a:rPr lang="en-GB" sz="2600" dirty="0">
                <a:latin typeface="Helvetica Neue LT Pro 45 Light"/>
                <a:cs typeface="Arial"/>
              </a:rPr>
              <a:t> </a:t>
            </a:r>
            <a:endParaRPr lang="en-US" sz="2600" dirty="0">
              <a:latin typeface="Helvetica Neue LT Pro 45 Light"/>
              <a:cs typeface="Arial"/>
            </a:endParaRPr>
          </a:p>
          <a:p>
            <a:pPr lvl="1" indent="-342900">
              <a:lnSpc>
                <a:spcPct val="120000"/>
              </a:lnSpc>
              <a:buChar char="•"/>
            </a:pPr>
            <a:r>
              <a:rPr lang="en-GB" sz="2600" dirty="0">
                <a:latin typeface="Helvetica Neue LT Pro 45 Light"/>
                <a:cs typeface="Arial"/>
              </a:rPr>
              <a:t>Commit </a:t>
            </a:r>
            <a:endParaRPr lang="en-US" sz="2600" dirty="0">
              <a:latin typeface="Helvetica Neue LT Pro 45 Light"/>
              <a:cs typeface="Arial"/>
            </a:endParaRPr>
          </a:p>
          <a:p>
            <a:pPr lvl="1" indent="-342900">
              <a:lnSpc>
                <a:spcPct val="120000"/>
              </a:lnSpc>
              <a:buChar char="•"/>
            </a:pPr>
            <a:r>
              <a:rPr lang="en-GB" sz="2600" dirty="0">
                <a:latin typeface="Helvetica Neue LT Pro 45 Light"/>
                <a:cs typeface="Arial"/>
              </a:rPr>
              <a:t>Collaborate </a:t>
            </a:r>
            <a:endParaRPr lang="en-US" sz="2600" dirty="0">
              <a:latin typeface="Helvetica Neue LT Pro 45 Light"/>
              <a:cs typeface="Arial"/>
            </a:endParaRPr>
          </a:p>
          <a:p>
            <a:pPr lvl="1" indent="-342900">
              <a:lnSpc>
                <a:spcPct val="120000"/>
              </a:lnSpc>
              <a:buChar char="•"/>
            </a:pPr>
            <a:r>
              <a:rPr lang="en-GB" sz="2600" dirty="0">
                <a:latin typeface="Helvetica Neue LT Pro 45 Light"/>
                <a:cs typeface="Arial"/>
              </a:rPr>
              <a:t>Clarify </a:t>
            </a:r>
            <a:endParaRPr lang="en-US" sz="2600" dirty="0">
              <a:latin typeface="Helvetica Neue LT Pro 45 Light"/>
              <a:cs typeface="Arial"/>
            </a:endParaRPr>
          </a:p>
          <a:p>
            <a:pPr lvl="1" indent="-342900">
              <a:lnSpc>
                <a:spcPct val="120000"/>
              </a:lnSpc>
              <a:buChar char="•"/>
            </a:pPr>
            <a:r>
              <a:rPr lang="en-GB" sz="2600" dirty="0">
                <a:latin typeface="Helvetica Neue LT Pro 45 Light"/>
                <a:cs typeface="Arial"/>
              </a:rPr>
              <a:t>Communicate </a:t>
            </a:r>
            <a:endParaRPr lang="en-US" sz="2600" dirty="0">
              <a:latin typeface="Helvetica Neue LT Pro 45 Light"/>
              <a:cs typeface="Arial"/>
            </a:endParaRPr>
          </a:p>
          <a:p>
            <a:pPr lvl="1" indent="-342900">
              <a:lnSpc>
                <a:spcPct val="120000"/>
              </a:lnSpc>
              <a:buChar char="•"/>
            </a:pPr>
            <a:r>
              <a:rPr lang="en-GB" sz="2600" dirty="0">
                <a:latin typeface="Helvetica Neue LT Pro 45 Light"/>
                <a:cs typeface="Arial"/>
              </a:rPr>
              <a:t>Connect</a:t>
            </a:r>
            <a:endParaRPr lang="en-US" sz="2600" dirty="0">
              <a:latin typeface="Helvetica Neue LT Pro 45 Light"/>
              <a:cs typeface="Arial"/>
            </a:endParaRPr>
          </a:p>
          <a:p>
            <a:endParaRPr lang="en-US" sz="2000" dirty="0"/>
          </a:p>
          <a:p>
            <a:r>
              <a:rPr lang="en-GB" sz="2000" dirty="0">
                <a:latin typeface="Helvetica Neue LT Pro 45 Light"/>
              </a:rPr>
              <a:t>Hodges, J (2021) Managing and Leading People through Change (2</a:t>
            </a:r>
            <a:r>
              <a:rPr lang="en-GB" sz="2000" baseline="30000" dirty="0">
                <a:latin typeface="Helvetica Neue LT Pro 45 Light"/>
              </a:rPr>
              <a:t>nd</a:t>
            </a:r>
            <a:r>
              <a:rPr lang="en-GB" sz="2000" dirty="0">
                <a:latin typeface="Helvetica Neue LT Pro 45 Light"/>
              </a:rPr>
              <a:t> ed) Kogan Page</a:t>
            </a:r>
            <a:endParaRPr lang="en-US" sz="2000" dirty="0"/>
          </a:p>
          <a:p>
            <a:pPr marL="342900" indent="-342900">
              <a:buChar char="•"/>
            </a:pPr>
            <a:endParaRPr lang="en-US" dirty="0"/>
          </a:p>
          <a:p>
            <a:endParaRPr lang="en-US" dirty="0"/>
          </a:p>
          <a:p>
            <a:pPr marL="342900" indent="-342900">
              <a:buChar char="•"/>
            </a:pPr>
            <a:endParaRPr lang="en-US" dirty="0"/>
          </a:p>
          <a:p>
            <a:pPr marL="342900" indent="-342900">
              <a:buChar char="•"/>
            </a:pPr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Graphic 4" descr="Boardroom with solid fill">
            <a:extLst>
              <a:ext uri="{FF2B5EF4-FFF2-40B4-BE49-F238E27FC236}">
                <a16:creationId xmlns:a16="http://schemas.microsoft.com/office/drawing/2014/main" id="{4334E70A-BFB9-BB7B-3328-F2FEA5A8E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95730" y="1749057"/>
            <a:ext cx="3749748" cy="374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120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791" y="696920"/>
            <a:ext cx="10515600" cy="974739"/>
          </a:xfrm>
        </p:spPr>
        <p:txBody>
          <a:bodyPr anchor="t">
            <a:normAutofit fontScale="90000"/>
          </a:bodyPr>
          <a:lstStyle/>
          <a:p>
            <a:r>
              <a:rPr lang="en-US">
                <a:latin typeface="DIN Condensed"/>
              </a:rPr>
              <a:t>Moving past barriers 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0110" y="2048964"/>
            <a:ext cx="10515600" cy="43615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har char="•"/>
            </a:pPr>
            <a:endParaRPr lang="en-US"/>
          </a:p>
          <a:p>
            <a:endParaRPr lang="en-US"/>
          </a:p>
          <a:p>
            <a:pPr marL="342900" indent="-342900">
              <a:buChar char="•"/>
            </a:pPr>
            <a:endParaRPr lang="en-US"/>
          </a:p>
          <a:p>
            <a:pPr marL="342900" indent="-342900">
              <a:buChar char="•"/>
            </a:pPr>
            <a:endParaRPr lang="en-US"/>
          </a:p>
          <a:p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B14DE8D0-02AE-8930-C157-87D297373F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395640"/>
              </p:ext>
            </p:extLst>
          </p:nvPr>
        </p:nvGraphicFramePr>
        <p:xfrm>
          <a:off x="5452226" y="1860642"/>
          <a:ext cx="4921267" cy="3397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1267">
                  <a:extLst>
                    <a:ext uri="{9D8B030D-6E8A-4147-A177-3AD203B41FA5}">
                      <a16:colId xmlns:a16="http://schemas.microsoft.com/office/drawing/2014/main" val="23291797"/>
                    </a:ext>
                  </a:extLst>
                </a:gridCol>
              </a:tblGrid>
              <a:tr h="7214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Neue LT Pro 45 Light"/>
                        </a:rPr>
                        <a:t>Covey's Circles of  Influence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9307546"/>
                  </a:ext>
                </a:extLst>
              </a:tr>
              <a:tr h="7815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Helvetica Neue LT Pro 45 Light"/>
                          <a:cs typeface="Segoe UI"/>
                        </a:rPr>
                        <a:t>Within control – focus effort here to problem solve</a:t>
                      </a:r>
                      <a:r>
                        <a:rPr lang="en-US" sz="2400">
                          <a:latin typeface="Helvetica Neue LT Pro 45 Light"/>
                          <a:cs typeface="Segoe UI"/>
                        </a:rPr>
                        <a:t> </a:t>
                      </a:r>
                    </a:p>
                  </a:txBody>
                  <a:tcPr>
                    <a:solidFill>
                      <a:srgbClr val="AE39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905459"/>
                  </a:ext>
                </a:extLst>
              </a:tr>
              <a:tr h="781502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400">
                          <a:latin typeface="Helvetica Neue LT Pro 45 Light"/>
                          <a:cs typeface="Segoe UI"/>
                        </a:rPr>
                        <a:t>Within influence – address issues and explore how to expand </a:t>
                      </a:r>
                    </a:p>
                  </a:txBody>
                  <a:tcPr>
                    <a:solidFill>
                      <a:srgbClr val="CEC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8452"/>
                  </a:ext>
                </a:extLst>
              </a:tr>
              <a:tr h="10306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Helvetica Neue LT Pro 45 Light"/>
                          <a:cs typeface="Segoe UI"/>
                        </a:rPr>
                        <a:t>Concern – acknowledge but avoid focusing on. Escalate if needed</a:t>
                      </a:r>
                    </a:p>
                  </a:txBody>
                  <a:tcPr>
                    <a:solidFill>
                      <a:srgbClr val="065C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215792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B79BCD3F-68A2-2E8D-9C9E-A5DA2A400121}"/>
              </a:ext>
            </a:extLst>
          </p:cNvPr>
          <p:cNvGrpSpPr/>
          <p:nvPr/>
        </p:nvGrpSpPr>
        <p:grpSpPr>
          <a:xfrm>
            <a:off x="793015" y="2119650"/>
            <a:ext cx="3986930" cy="3881615"/>
            <a:chOff x="1059149" y="1967874"/>
            <a:chExt cx="4306722" cy="419296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6D122F7-C8E4-3FDD-1221-C6C7156AE2E2}"/>
                </a:ext>
              </a:extLst>
            </p:cNvPr>
            <p:cNvSpPr/>
            <p:nvPr/>
          </p:nvSpPr>
          <p:spPr>
            <a:xfrm>
              <a:off x="1059149" y="1967874"/>
              <a:ext cx="4306722" cy="4152017"/>
            </a:xfrm>
            <a:prstGeom prst="ellipse">
              <a:avLst/>
            </a:prstGeom>
            <a:solidFill>
              <a:srgbClr val="065C5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FCABFE9-22D8-485D-EBF4-989D98B63E7C}"/>
                </a:ext>
              </a:extLst>
            </p:cNvPr>
            <p:cNvSpPr/>
            <p:nvPr/>
          </p:nvSpPr>
          <p:spPr>
            <a:xfrm>
              <a:off x="1568129" y="2737964"/>
              <a:ext cx="3246346" cy="3415026"/>
            </a:xfrm>
            <a:prstGeom prst="ellipse">
              <a:avLst/>
            </a:prstGeom>
            <a:solidFill>
              <a:srgbClr val="CEC33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0206E39-EAEA-C938-629F-8C6A16B76740}"/>
                </a:ext>
              </a:extLst>
            </p:cNvPr>
            <p:cNvSpPr/>
            <p:nvPr/>
          </p:nvSpPr>
          <p:spPr>
            <a:xfrm>
              <a:off x="2294334" y="3924603"/>
              <a:ext cx="1827771" cy="2236231"/>
            </a:xfrm>
            <a:prstGeom prst="ellipse">
              <a:avLst/>
            </a:prstGeom>
            <a:solidFill>
              <a:srgbClr val="AE395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C18A1D9-1C40-5FE1-F8C8-D9202B93E341}"/>
                </a:ext>
              </a:extLst>
            </p:cNvPr>
            <p:cNvSpPr txBox="1"/>
            <p:nvPr/>
          </p:nvSpPr>
          <p:spPr>
            <a:xfrm>
              <a:off x="2609675" y="2128904"/>
              <a:ext cx="1713390" cy="49869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GB" sz="2400">
                  <a:solidFill>
                    <a:schemeClr val="bg1"/>
                  </a:solidFill>
                  <a:latin typeface="Helvetica Neue LT Pro 45 Light"/>
                </a:rPr>
                <a:t>Concern</a:t>
              </a:r>
              <a:endParaRPr lang="en-GB">
                <a:solidFill>
                  <a:schemeClr val="bg1"/>
                </a:solidFill>
                <a:latin typeface="Helvetica Neue LT Pro 45 Light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3959BC0-E234-0C69-4F45-F2486CEAE3FB}"/>
                </a:ext>
              </a:extLst>
            </p:cNvPr>
            <p:cNvSpPr txBox="1"/>
            <p:nvPr/>
          </p:nvSpPr>
          <p:spPr>
            <a:xfrm>
              <a:off x="2496404" y="3184969"/>
              <a:ext cx="17133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Helvetica Neue LT Pro 45 Light"/>
                </a:rPr>
                <a:t>Influence</a:t>
              </a:r>
              <a:endParaRPr lang="en-GB" dirty="0">
                <a:latin typeface="Helvetica Neue LT Pro 45 Light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170C3E0-6F0B-6C0F-5880-359C22BE7A18}"/>
                </a:ext>
              </a:extLst>
            </p:cNvPr>
            <p:cNvSpPr txBox="1"/>
            <p:nvPr/>
          </p:nvSpPr>
          <p:spPr>
            <a:xfrm>
              <a:off x="2554534" y="4704475"/>
              <a:ext cx="17133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>
                  <a:solidFill>
                    <a:schemeClr val="bg1"/>
                  </a:solidFill>
                  <a:latin typeface="Helvetica Neue LT Pro 45 Light"/>
                </a:rPr>
                <a:t>Control</a:t>
              </a:r>
              <a:endParaRPr lang="en-GB">
                <a:solidFill>
                  <a:schemeClr val="bg1"/>
                </a:solidFill>
                <a:latin typeface="Helvetica Neue LT Pro 45 Ligh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9A7A847-40E0-07C3-E443-0DC1CFA4AA3E}"/>
              </a:ext>
            </a:extLst>
          </p:cNvPr>
          <p:cNvSpPr txBox="1"/>
          <p:nvPr/>
        </p:nvSpPr>
        <p:spPr>
          <a:xfrm>
            <a:off x="4683211" y="6001265"/>
            <a:ext cx="510128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https://humanskills.blog/the-circle-of-influence/</a:t>
            </a:r>
            <a:endParaRPr lang="en-US" sz="240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4150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791" y="696920"/>
            <a:ext cx="10515600" cy="974739"/>
          </a:xfrm>
        </p:spPr>
        <p:txBody>
          <a:bodyPr anchor="t">
            <a:normAutofit fontScale="90000"/>
          </a:bodyPr>
          <a:lstStyle/>
          <a:p>
            <a:r>
              <a:rPr lang="en-US">
                <a:latin typeface="DIN Condensed"/>
              </a:rPr>
              <a:t>Communication 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0110" y="2048964"/>
            <a:ext cx="10515600" cy="43615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har char="•"/>
            </a:pPr>
            <a:endParaRPr lang="en-US" dirty="0"/>
          </a:p>
          <a:p>
            <a:pPr marL="342900" indent="-342900">
              <a:buChar char="•"/>
            </a:pPr>
            <a:r>
              <a:rPr lang="en-US" dirty="0">
                <a:latin typeface="Helvetica Neue LT Pro 45 Light"/>
              </a:rPr>
              <a:t>Relatable</a:t>
            </a:r>
            <a:endParaRPr lang="en-US" dirty="0"/>
          </a:p>
          <a:p>
            <a:pPr marL="342900" indent="-342900">
              <a:buChar char="•"/>
            </a:pPr>
            <a:r>
              <a:rPr lang="en-US" dirty="0">
                <a:latin typeface="Helvetica Neue LT Pro 45 Light"/>
              </a:rPr>
              <a:t>Multi directional</a:t>
            </a:r>
          </a:p>
          <a:p>
            <a:pPr marL="342900" indent="-342900">
              <a:buChar char="•"/>
            </a:pPr>
            <a:r>
              <a:rPr lang="en-US" dirty="0">
                <a:latin typeface="Helvetica Neue LT Pro 45 Light"/>
              </a:rPr>
              <a:t>Accountable to deadline</a:t>
            </a:r>
            <a:endParaRPr lang="en-US" dirty="0"/>
          </a:p>
          <a:p>
            <a:pPr marL="342900" indent="-342900">
              <a:buChar char="•"/>
            </a:pPr>
            <a:r>
              <a:rPr lang="en-US" dirty="0">
                <a:latin typeface="Helvetica Neue LT Pro 45 Light"/>
              </a:rPr>
              <a:t>Reinforce and repeat – think Christmas adverts!</a:t>
            </a:r>
            <a:endParaRPr lang="en-US" dirty="0"/>
          </a:p>
          <a:p>
            <a:pPr marL="342900" indent="-342900">
              <a:buChar char="•"/>
            </a:pPr>
            <a:r>
              <a:rPr lang="en-US" dirty="0">
                <a:latin typeface="Helvetica Neue LT Pro 45 Light"/>
              </a:rPr>
              <a:t>Create source of truth </a:t>
            </a:r>
            <a:endParaRPr lang="en-US" dirty="0"/>
          </a:p>
          <a:p>
            <a:pPr marL="342900" indent="-342900">
              <a:buChar char="•"/>
            </a:pPr>
            <a:r>
              <a:rPr lang="en-US" dirty="0">
                <a:latin typeface="Helvetica Neue LT Pro 45 Light"/>
              </a:rPr>
              <a:t>Identify your influencers</a:t>
            </a:r>
            <a:endParaRPr lang="en-US" dirty="0"/>
          </a:p>
          <a:p>
            <a:endParaRPr lang="en-US" dirty="0"/>
          </a:p>
          <a:p>
            <a:pPr marL="342900" indent="-342900">
              <a:buChar char="•"/>
            </a:pPr>
            <a:endParaRPr lang="en-US" dirty="0"/>
          </a:p>
          <a:p>
            <a:pPr marL="342900" indent="-342900">
              <a:buChar char="•"/>
            </a:pPr>
            <a:endParaRPr lang="en-US" dirty="0"/>
          </a:p>
          <a:p>
            <a:endParaRPr lang="en-US" dirty="0"/>
          </a:p>
          <a:p>
            <a:pPr marL="342900" indent="-342900"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Graphic 3" descr="A group collectively speaking ">
            <a:extLst>
              <a:ext uri="{FF2B5EF4-FFF2-40B4-BE49-F238E27FC236}">
                <a16:creationId xmlns:a16="http://schemas.microsoft.com/office/drawing/2014/main" id="{19F6520C-175D-9913-73A7-57CE37EAA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27334" y="1828800"/>
            <a:ext cx="3191539" cy="319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421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791" y="696920"/>
            <a:ext cx="10515600" cy="974739"/>
          </a:xfrm>
        </p:spPr>
        <p:txBody>
          <a:bodyPr anchor="t">
            <a:normAutofit fontScale="90000"/>
          </a:bodyPr>
          <a:lstStyle/>
          <a:p>
            <a:r>
              <a:rPr lang="en-US">
                <a:latin typeface="DIN Condensed"/>
              </a:rPr>
              <a:t>Activity 3: </a:t>
            </a:r>
            <a:r>
              <a:rPr lang="en-US" sz="5300">
                <a:latin typeface="DIN Condensed"/>
              </a:rPr>
              <a:t>Moving people with you</a:t>
            </a:r>
            <a:br>
              <a:rPr lang="en-US" sz="5300"/>
            </a:br>
            <a:br>
              <a:rPr lang="en-US"/>
            </a:b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0110" y="2048964"/>
            <a:ext cx="10515600" cy="436159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1800">
              <a:cs typeface="Calibri"/>
            </a:endParaRPr>
          </a:p>
          <a:p>
            <a:pPr lvl="1" indent="-342900">
              <a:lnSpc>
                <a:spcPct val="120000"/>
              </a:lnSpc>
              <a:buChar char="•"/>
            </a:pPr>
            <a:endParaRPr lang="en-GB" sz="2600">
              <a:latin typeface="Helvetica Neue LT Pro 45 Light"/>
              <a:cs typeface="Calibri"/>
            </a:endParaRPr>
          </a:p>
          <a:p>
            <a:endParaRPr lang="en-US" sz="2000"/>
          </a:p>
          <a:p>
            <a:pPr marL="342900" indent="-342900">
              <a:buChar char="•"/>
            </a:pPr>
            <a:endParaRPr lang="en-US"/>
          </a:p>
          <a:p>
            <a:endParaRPr lang="en-US"/>
          </a:p>
          <a:p>
            <a:pPr marL="342900" indent="-342900">
              <a:buChar char="•"/>
            </a:pPr>
            <a:endParaRPr lang="en-US"/>
          </a:p>
          <a:p>
            <a:pPr marL="342900" indent="-342900">
              <a:buChar char="•"/>
            </a:pPr>
            <a:endParaRPr lang="en-US"/>
          </a:p>
          <a:p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3F0B55E-965D-C77A-8935-6514581D7B41}"/>
              </a:ext>
            </a:extLst>
          </p:cNvPr>
          <p:cNvSpPr txBox="1">
            <a:spLocks/>
          </p:cNvSpPr>
          <p:nvPr/>
        </p:nvSpPr>
        <p:spPr>
          <a:xfrm>
            <a:off x="862510" y="2201364"/>
            <a:ext cx="10515600" cy="43615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Helvetica Neue LT Pro 45 Light" charset="0"/>
                <a:ea typeface="Helvetica Neue LT Pro 45 Light" charset="0"/>
                <a:cs typeface="Helvetica Neue LT Pro 45 Light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Char char="•"/>
            </a:pPr>
            <a:r>
              <a:rPr lang="en-US" dirty="0">
                <a:latin typeface="Helvetica Neue LT Pro 45 Light"/>
              </a:rPr>
              <a:t>How can you create space for dialogue and shared thinking</a:t>
            </a:r>
            <a:endParaRPr lang="en-US" dirty="0"/>
          </a:p>
          <a:p>
            <a:pPr marL="342900" indent="-342900">
              <a:lnSpc>
                <a:spcPct val="100000"/>
              </a:lnSpc>
              <a:buChar char="•"/>
            </a:pPr>
            <a:r>
              <a:rPr lang="en-US" dirty="0">
                <a:latin typeface="Helvetica Neue LT Pro 45 Light"/>
              </a:rPr>
              <a:t>What might you put in place to enable individuals to raise ideas, questions and concerns?</a:t>
            </a:r>
            <a:endParaRPr lang="en-US" dirty="0"/>
          </a:p>
          <a:p>
            <a:pPr marL="342900" indent="-342900">
              <a:lnSpc>
                <a:spcPct val="100000"/>
              </a:lnSpc>
              <a:buChar char="•"/>
            </a:pPr>
            <a:r>
              <a:rPr lang="en-US" dirty="0">
                <a:latin typeface="Helvetica Neue LT Pro 45 Light"/>
              </a:rPr>
              <a:t>How might you use the frameworks we've discussed to support this?</a:t>
            </a:r>
            <a:endParaRPr lang="en-US" dirty="0"/>
          </a:p>
          <a:p>
            <a:pPr marL="342900" indent="-342900">
              <a:lnSpc>
                <a:spcPct val="100000"/>
              </a:lnSpc>
              <a:buChar char="•"/>
            </a:pPr>
            <a:endParaRPr lang="en-US" dirty="0"/>
          </a:p>
          <a:p>
            <a:pPr marL="342900" indent="-342900">
              <a:lnSpc>
                <a:spcPct val="100000"/>
              </a:lnSpc>
              <a:buChar char="•"/>
            </a:pPr>
            <a:r>
              <a:rPr lang="en-US" dirty="0">
                <a:latin typeface="Helvetica Neue LT Pro 45 Light"/>
              </a:rPr>
              <a:t>Use your flipcharts or work straight into the Padlet</a:t>
            </a:r>
          </a:p>
          <a:p>
            <a:pPr marL="342900" indent="-342900">
              <a:lnSpc>
                <a:spcPct val="100000"/>
              </a:lnSpc>
              <a:buChar char="•"/>
            </a:pPr>
            <a:r>
              <a:rPr lang="en-US" dirty="0">
                <a:latin typeface="Helvetica Neue LT Pro 45 Light"/>
              </a:rPr>
              <a:t>Make sure you add ideas to the Padlet to create an ideas bank</a:t>
            </a:r>
            <a:endParaRPr lang="en-US" dirty="0"/>
          </a:p>
          <a:p>
            <a:endParaRPr lang="en-US" dirty="0"/>
          </a:p>
          <a:p>
            <a:pPr marL="342900" indent="-342900">
              <a:buChar char="•"/>
            </a:pPr>
            <a:endParaRPr lang="en-US" dirty="0"/>
          </a:p>
          <a:p>
            <a:endParaRPr lang="en-US" dirty="0"/>
          </a:p>
          <a:p>
            <a:pPr marL="342900" indent="-342900">
              <a:buChar char="•"/>
            </a:pPr>
            <a:endParaRPr lang="en-US" dirty="0"/>
          </a:p>
          <a:p>
            <a:pPr marL="342900" indent="-342900">
              <a:buChar char="•"/>
            </a:pPr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533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791" y="696920"/>
            <a:ext cx="10515600" cy="974739"/>
          </a:xfrm>
        </p:spPr>
        <p:txBody>
          <a:bodyPr anchor="t">
            <a:normAutofit fontScale="90000"/>
          </a:bodyPr>
          <a:lstStyle/>
          <a:p>
            <a:r>
              <a:rPr lang="en-US">
                <a:latin typeface="DIN Condensed"/>
              </a:rPr>
              <a:t>Things to think about</a:t>
            </a:r>
            <a:br>
              <a:rPr lang="en-US"/>
            </a:b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0110" y="2048964"/>
            <a:ext cx="10515600" cy="43615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har char="•"/>
            </a:pPr>
            <a:endParaRPr lang="en-US"/>
          </a:p>
          <a:p>
            <a:endParaRPr lang="en-US"/>
          </a:p>
          <a:p>
            <a:pPr marL="342900" indent="-342900">
              <a:buChar char="•"/>
            </a:pPr>
            <a:endParaRPr lang="en-US"/>
          </a:p>
          <a:p>
            <a:pPr marL="342900" indent="-342900">
              <a:buChar char="•"/>
            </a:pPr>
            <a:endParaRPr lang="en-US"/>
          </a:p>
          <a:p>
            <a:endParaRPr lang="en-US"/>
          </a:p>
          <a:p>
            <a:pPr marL="342900" indent="-342900">
              <a:buChar char="•"/>
            </a:pP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1A97539-110E-3A41-EE78-B90B7BEBD773}"/>
              </a:ext>
            </a:extLst>
          </p:cNvPr>
          <p:cNvSpPr txBox="1">
            <a:spLocks/>
          </p:cNvSpPr>
          <p:nvPr/>
        </p:nvSpPr>
        <p:spPr>
          <a:xfrm>
            <a:off x="862510" y="2201364"/>
            <a:ext cx="10515600" cy="43615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Helvetica Neue LT Pro 45 Light" charset="0"/>
                <a:ea typeface="Helvetica Neue LT Pro 45 Light" charset="0"/>
                <a:cs typeface="Helvetica Neue LT Pro 45 Light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anose="020B0604020202020204" pitchFamily="34" charset="0"/>
              <a:buChar char="○"/>
            </a:pPr>
            <a:endParaRPr lang="en-GB" sz="1200">
              <a:latin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  <a:p>
            <a:endParaRPr lang="en-US"/>
          </a:p>
          <a:p>
            <a:pPr marL="342900" indent="-342900">
              <a:buChar char="•"/>
            </a:pPr>
            <a:endParaRPr lang="en-US"/>
          </a:p>
          <a:p>
            <a:pPr marL="342900" indent="-342900">
              <a:buChar char="•"/>
            </a:pPr>
            <a:endParaRPr lang="en-US"/>
          </a:p>
          <a:p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133204-0D3C-6515-EA90-A3FD2F8E9052}"/>
              </a:ext>
            </a:extLst>
          </p:cNvPr>
          <p:cNvSpPr txBox="1"/>
          <p:nvPr/>
        </p:nvSpPr>
        <p:spPr>
          <a:xfrm>
            <a:off x="712694" y="1710018"/>
            <a:ext cx="8413376" cy="31631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 dirty="0">
              <a:solidFill>
                <a:srgbClr val="898989"/>
              </a:solidFill>
              <a:latin typeface="Helvetica Neue LT Pro 45 Light"/>
              <a:cs typeface="Arial"/>
            </a:endParaRP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-US" sz="2400" dirty="0">
                <a:solidFill>
                  <a:srgbClr val="898989"/>
                </a:solidFill>
                <a:latin typeface="Helvetica Neue LT Pro 45 Light"/>
                <a:cs typeface="Arial"/>
              </a:rPr>
              <a:t>Communicate, communicate, communicate</a:t>
            </a: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-US" sz="2400" dirty="0">
                <a:solidFill>
                  <a:srgbClr val="898989"/>
                </a:solidFill>
                <a:latin typeface="Helvetica Neue LT Pro 45 Light"/>
                <a:cs typeface="Arial"/>
              </a:rPr>
              <a:t>Put your oxygen mask on first! (look after yourself)</a:t>
            </a: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-US" sz="2400" dirty="0">
                <a:solidFill>
                  <a:srgbClr val="898989"/>
                </a:solidFill>
                <a:latin typeface="Helvetica Neue LT Pro 45 Light"/>
                <a:cs typeface="Arial"/>
              </a:rPr>
              <a:t>Plan time to explore options ​and solutions</a:t>
            </a: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-US" sz="2400" dirty="0">
                <a:solidFill>
                  <a:srgbClr val="898989"/>
                </a:solidFill>
                <a:latin typeface="Helvetica Neue LT Pro 45 Light"/>
                <a:cs typeface="Arial"/>
              </a:rPr>
              <a:t>Be clear how much choice there is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solidFill>
                  <a:srgbClr val="898989"/>
                </a:solidFill>
                <a:latin typeface="Helvetica Neue LT Pro 45 Light"/>
                <a:cs typeface="Arial"/>
              </a:rPr>
              <a:t>Use the positive energies around you</a:t>
            </a:r>
          </a:p>
        </p:txBody>
      </p:sp>
    </p:spTree>
    <p:extLst>
      <p:ext uri="{BB962C8B-B14F-4D97-AF65-F5344CB8AC3E}">
        <p14:creationId xmlns:p14="http://schemas.microsoft.com/office/powerpoint/2010/main" val="981366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791" y="696920"/>
            <a:ext cx="10515600" cy="974739"/>
          </a:xfrm>
        </p:spPr>
        <p:txBody>
          <a:bodyPr anchor="t">
            <a:normAutofit fontScale="90000"/>
          </a:bodyPr>
          <a:lstStyle/>
          <a:p>
            <a:r>
              <a:rPr lang="en-US">
                <a:latin typeface="DIN Condensed"/>
              </a:rPr>
              <a:t>Final thoughts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0110" y="2048964"/>
            <a:ext cx="10515600" cy="43615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har char="•"/>
            </a:pPr>
            <a:endParaRPr lang="en-US"/>
          </a:p>
          <a:p>
            <a:endParaRPr lang="en-US"/>
          </a:p>
          <a:p>
            <a:pPr marL="342900" indent="-342900">
              <a:buChar char="•"/>
            </a:pPr>
            <a:endParaRPr lang="en-US"/>
          </a:p>
          <a:p>
            <a:pPr marL="342900" indent="-342900">
              <a:buChar char="•"/>
            </a:pPr>
            <a:endParaRPr lang="en-US"/>
          </a:p>
          <a:p>
            <a:endParaRPr lang="en-US"/>
          </a:p>
          <a:p>
            <a:pPr marL="342900" indent="-342900">
              <a:buChar char="•"/>
            </a:pP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1A97539-110E-3A41-EE78-B90B7BEBD773}"/>
              </a:ext>
            </a:extLst>
          </p:cNvPr>
          <p:cNvSpPr txBox="1">
            <a:spLocks/>
          </p:cNvSpPr>
          <p:nvPr/>
        </p:nvSpPr>
        <p:spPr>
          <a:xfrm>
            <a:off x="862510" y="2201364"/>
            <a:ext cx="10515600" cy="43615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Helvetica Neue LT Pro 45 Light" charset="0"/>
                <a:ea typeface="Helvetica Neue LT Pro 45 Light" charset="0"/>
                <a:cs typeface="Helvetica Neue LT Pro 45 Light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  <a:p>
            <a:endParaRPr lang="en-US"/>
          </a:p>
          <a:p>
            <a:pPr marL="342900" indent="-342900">
              <a:buChar char="•"/>
            </a:pPr>
            <a:endParaRPr lang="en-US"/>
          </a:p>
          <a:p>
            <a:pPr marL="342900" indent="-342900">
              <a:buChar char="•"/>
            </a:pPr>
            <a:endParaRPr lang="en-US"/>
          </a:p>
          <a:p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BC63E44-38A8-ED88-5741-3D34033F05E8}"/>
              </a:ext>
            </a:extLst>
          </p:cNvPr>
          <p:cNvSpPr txBox="1">
            <a:spLocks/>
          </p:cNvSpPr>
          <p:nvPr/>
        </p:nvSpPr>
        <p:spPr>
          <a:xfrm>
            <a:off x="1014910" y="2353764"/>
            <a:ext cx="10515600" cy="43615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Helvetica Neue LT Pro 45 Light" charset="0"/>
                <a:ea typeface="Helvetica Neue LT Pro 45 Light" charset="0"/>
                <a:cs typeface="Helvetica Neue LT Pro 45 Light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Helvetica Neue LT Pro 45 Light"/>
              </a:rPr>
              <a:t>What one thing would you try with your next change project? </a:t>
            </a:r>
            <a:endParaRPr lang="en-US" dirty="0"/>
          </a:p>
          <a:p>
            <a:pPr marL="342900" indent="-342900">
              <a:buChar char="•"/>
            </a:pPr>
            <a:endParaRPr lang="en-US" dirty="0"/>
          </a:p>
          <a:p>
            <a:pPr marL="342900" indent="-342900">
              <a:buChar char="•"/>
            </a:pPr>
            <a:r>
              <a:rPr lang="en-US" dirty="0">
                <a:latin typeface="Helvetica Neue LT Pro 45 Light"/>
              </a:rPr>
              <a:t>Something that you will do differently</a:t>
            </a:r>
            <a:endParaRPr lang="en-US" dirty="0"/>
          </a:p>
          <a:p>
            <a:pPr marL="342900" indent="-342900">
              <a:buChar char="•"/>
            </a:pPr>
            <a:r>
              <a:rPr lang="en-US" dirty="0">
                <a:latin typeface="Helvetica Neue LT Pro 45 Light"/>
              </a:rPr>
              <a:t>Something that you are going to learn more about</a:t>
            </a:r>
            <a:endParaRPr lang="en-US" dirty="0"/>
          </a:p>
          <a:p>
            <a:pPr marL="342900" indent="-342900">
              <a:buChar char="•"/>
            </a:pPr>
            <a:r>
              <a:rPr lang="en-US" dirty="0">
                <a:latin typeface="Helvetica Neue LT Pro 45 Light"/>
              </a:rPr>
              <a:t>Support that you will identify for yourself </a:t>
            </a:r>
            <a:endParaRPr lang="en-US" dirty="0"/>
          </a:p>
          <a:p>
            <a:pPr marL="342900" indent="-342900">
              <a:buChar char="•"/>
            </a:pPr>
            <a:endParaRPr lang="en-US" dirty="0"/>
          </a:p>
          <a:p>
            <a:pPr marL="342900" indent="-342900">
              <a:buChar char="•"/>
            </a:pPr>
            <a:r>
              <a:rPr lang="en-US" dirty="0">
                <a:latin typeface="Helvetica Neue LT Pro 45 Light"/>
              </a:rPr>
              <a:t>Write down your 'one thing' as your takeaway!</a:t>
            </a:r>
            <a:endParaRPr lang="en-US" dirty="0"/>
          </a:p>
          <a:p>
            <a:endParaRPr lang="en-US" dirty="0"/>
          </a:p>
          <a:p>
            <a:pPr marL="342900" indent="-342900">
              <a:buChar char="•"/>
            </a:pPr>
            <a:endParaRPr lang="en-US" dirty="0"/>
          </a:p>
          <a:p>
            <a:pPr marL="342900" indent="-342900">
              <a:buChar char="•"/>
            </a:pPr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002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791" y="696920"/>
            <a:ext cx="10515600" cy="974739"/>
          </a:xfrm>
        </p:spPr>
        <p:txBody>
          <a:bodyPr anchor="t">
            <a:normAutofit fontScale="90000"/>
          </a:bodyPr>
          <a:lstStyle/>
          <a:p>
            <a:r>
              <a:rPr lang="en-US">
                <a:latin typeface="DIN Condensed"/>
              </a:rPr>
              <a:t>How do you feel about change?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681" y="2030821"/>
            <a:ext cx="10515600" cy="436159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Helvetica Neue LT Pro 45 Light"/>
              </a:rPr>
              <a:t>How did it make you feel?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Helvetica Neue LT Pro 45 Light"/>
              </a:rPr>
              <a:t>Was it easy?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Helvetica Neue LT Pro 45 Light"/>
              </a:rPr>
              <a:t>Did you have to think about it?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 descr="A person with arms crossed">
            <a:extLst>
              <a:ext uri="{FF2B5EF4-FFF2-40B4-BE49-F238E27FC236}">
                <a16:creationId xmlns:a16="http://schemas.microsoft.com/office/drawing/2014/main" id="{BB252D1E-04CC-BEFA-2964-C8DA70477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291" y="1829475"/>
            <a:ext cx="3578054" cy="355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791" y="696920"/>
            <a:ext cx="10515600" cy="974739"/>
          </a:xfrm>
        </p:spPr>
        <p:txBody>
          <a:bodyPr anchor="t">
            <a:normAutofit fontScale="90000"/>
          </a:bodyPr>
          <a:lstStyle/>
          <a:p>
            <a:r>
              <a:rPr lang="en-US"/>
              <a:t>Change as a constant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681" y="2030821"/>
            <a:ext cx="10515600" cy="43615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Helvetica Neue LT Pro 45 Light"/>
              </a:rPr>
              <a:t>Today will be an opportunity to: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Explore reactions to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Reflect and share experiences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Helvetica Neue LT Pro 45 Light"/>
              </a:rPr>
              <a:t>Consider tools for enabling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Helvetica Neue LT Pro 45 Light"/>
              </a:rPr>
              <a:t>Explore how to overcome barriers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Graphic 3" descr="Arrow circle with solid fill">
            <a:extLst>
              <a:ext uri="{FF2B5EF4-FFF2-40B4-BE49-F238E27FC236}">
                <a16:creationId xmlns:a16="http://schemas.microsoft.com/office/drawing/2014/main" id="{9EB6AF1A-FDE9-FF28-8DD4-964B01CE6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10916" y="1607289"/>
            <a:ext cx="3882655" cy="388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61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791" y="696920"/>
            <a:ext cx="10515600" cy="974739"/>
          </a:xfrm>
        </p:spPr>
        <p:txBody>
          <a:bodyPr anchor="t">
            <a:normAutofit fontScale="90000"/>
          </a:bodyPr>
          <a:lstStyle/>
          <a:p>
            <a:r>
              <a:rPr lang="en-US">
                <a:latin typeface="DIN Condensed"/>
              </a:rPr>
              <a:t>Activity 1: Impact of change? 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681" y="2030821"/>
            <a:ext cx="10515600" cy="43615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Helvetica Neue LT Pro 45 Light"/>
              </a:rPr>
              <a:t> </a:t>
            </a:r>
            <a:r>
              <a:rPr lang="en-US" b="1" dirty="0">
                <a:solidFill>
                  <a:schemeClr val="tx1"/>
                </a:solidFill>
                <a:latin typeface="Helvetica Neue LT Pro 45 Light"/>
                <a:cs typeface="Arial"/>
              </a:rPr>
              <a:t>Discussion in small groups/pairs. (5 minutes)</a:t>
            </a:r>
          </a:p>
          <a:p>
            <a:endParaRPr lang="en-US" dirty="0"/>
          </a:p>
          <a:p>
            <a:r>
              <a:rPr lang="en-US" dirty="0">
                <a:latin typeface="Helvetica Neue LT Pro 45 Light"/>
              </a:rPr>
              <a:t>Consider a small-scale change that you have been involved in that didn’t go to plan?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 Neue LT Pro 45 Light"/>
              </a:rPr>
              <a:t>What was the impact on you, individuals or the wider service?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 Neue LT Pro 45 Light"/>
              </a:rPr>
              <a:t>How did people react?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 Neue LT Pro 45 Light"/>
              </a:rPr>
              <a:t>How did it make you feel?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47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791" y="696920"/>
            <a:ext cx="10515600" cy="974739"/>
          </a:xfrm>
        </p:spPr>
        <p:txBody>
          <a:bodyPr anchor="t">
            <a:normAutofit fontScale="90000"/>
          </a:bodyPr>
          <a:lstStyle/>
          <a:p>
            <a:r>
              <a:rPr lang="en-US"/>
              <a:t>Behaviors and Reactions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E746E2-DB08-E984-9A3A-49FDC12C5BDB}"/>
              </a:ext>
            </a:extLst>
          </p:cNvPr>
          <p:cNvSpPr txBox="1"/>
          <p:nvPr/>
        </p:nvSpPr>
        <p:spPr>
          <a:xfrm>
            <a:off x="575027" y="2271888"/>
            <a:ext cx="5831415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7200" dirty="0">
                <a:latin typeface="Helvetica Neue LT Pro 45 Light"/>
                <a:cs typeface="Segoe UI"/>
              </a:rPr>
              <a:t>The view from my hill...</a:t>
            </a:r>
            <a:endParaRPr lang="en-US" sz="7200" dirty="0">
              <a:latin typeface="Helvetica Neue LT Pro 45 Light"/>
              <a:cs typeface="Calibri" panose="020F0502020204030204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CA9586-6979-A003-5F66-125B304EE3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Graphic 3" descr="Hill scene">
            <a:extLst>
              <a:ext uri="{FF2B5EF4-FFF2-40B4-BE49-F238E27FC236}">
                <a16:creationId xmlns:a16="http://schemas.microsoft.com/office/drawing/2014/main" id="{2628B31F-F777-1DDC-D4EC-76B6C39A0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0482" y="1963517"/>
            <a:ext cx="3160971" cy="316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227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791" y="696920"/>
            <a:ext cx="10515600" cy="974739"/>
          </a:xfrm>
        </p:spPr>
        <p:txBody>
          <a:bodyPr anchor="t">
            <a:normAutofit fontScale="90000"/>
          </a:bodyPr>
          <a:lstStyle/>
          <a:p>
            <a:r>
              <a:rPr lang="en-US">
                <a:latin typeface="DIN Condensed"/>
              </a:rPr>
              <a:t>Behaviors and reactions</a:t>
            </a:r>
            <a:br>
              <a:rPr lang="en-US"/>
            </a:br>
            <a:r>
              <a:rPr lang="en-US">
                <a:latin typeface="DIN Condensed"/>
              </a:rPr>
              <a:t>Level 1 </a:t>
            </a:r>
            <a:br>
              <a:rPr lang="en-US"/>
            </a:b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681" y="2030821"/>
            <a:ext cx="10515600" cy="436159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  <a:p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232A0EA-BE72-4B00-D9D6-BC3C2DF4A2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025261"/>
              </p:ext>
            </p:extLst>
          </p:nvPr>
        </p:nvGraphicFramePr>
        <p:xfrm>
          <a:off x="571791" y="2414242"/>
          <a:ext cx="9587274" cy="3459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6819">
                  <a:extLst>
                    <a:ext uri="{9D8B030D-6E8A-4147-A177-3AD203B41FA5}">
                      <a16:colId xmlns:a16="http://schemas.microsoft.com/office/drawing/2014/main" val="3127938796"/>
                    </a:ext>
                  </a:extLst>
                </a:gridCol>
                <a:gridCol w="2204357">
                  <a:extLst>
                    <a:ext uri="{9D8B030D-6E8A-4147-A177-3AD203B41FA5}">
                      <a16:colId xmlns:a16="http://schemas.microsoft.com/office/drawing/2014/main" val="1680645304"/>
                    </a:ext>
                  </a:extLst>
                </a:gridCol>
                <a:gridCol w="2367642">
                  <a:extLst>
                    <a:ext uri="{9D8B030D-6E8A-4147-A177-3AD203B41FA5}">
                      <a16:colId xmlns:a16="http://schemas.microsoft.com/office/drawing/2014/main" val="2927543716"/>
                    </a:ext>
                  </a:extLst>
                </a:gridCol>
                <a:gridCol w="2618456">
                  <a:extLst>
                    <a:ext uri="{9D8B030D-6E8A-4147-A177-3AD203B41FA5}">
                      <a16:colId xmlns:a16="http://schemas.microsoft.com/office/drawing/2014/main" val="1176420792"/>
                    </a:ext>
                  </a:extLst>
                </a:gridCol>
              </a:tblGrid>
              <a:tr h="555460"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Helvetica Neue LT Pro 45 Light"/>
                        </a:rPr>
                        <a:t>Resistance Level</a:t>
                      </a:r>
                    </a:p>
                  </a:txBody>
                  <a:tcPr>
                    <a:solidFill>
                      <a:srgbClr val="AE39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Helvetica Neue LT Pro 45 Light"/>
                        </a:rPr>
                        <a:t>Reason</a:t>
                      </a:r>
                    </a:p>
                  </a:txBody>
                  <a:tcPr>
                    <a:solidFill>
                      <a:srgbClr val="AE39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Helvetica Neue LT Pro 45 Light"/>
                        </a:rPr>
                        <a:t>Reaction</a:t>
                      </a:r>
                    </a:p>
                  </a:txBody>
                  <a:tcPr>
                    <a:solidFill>
                      <a:srgbClr val="AE39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Helvetica Neue LT Pro 45 Light"/>
                        </a:rPr>
                        <a:t>Plan </a:t>
                      </a:r>
                    </a:p>
                  </a:txBody>
                  <a:tcPr>
                    <a:solidFill>
                      <a:srgbClr val="AE39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503696"/>
                  </a:ext>
                </a:extLst>
              </a:tr>
              <a:tr h="2903963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2800" b="1" i="0" dirty="0">
                          <a:effectLst/>
                          <a:latin typeface="Helvetica Neue LT Pro 45 Light"/>
                        </a:rPr>
                        <a:t>“I don’t get it” </a:t>
                      </a:r>
                      <a:endParaRPr lang="en-GB" sz="4000" b="1" i="0" dirty="0">
                        <a:effectLst/>
                        <a:latin typeface="Helvetica Neue LT Pro 45 Light"/>
                      </a:endParaRPr>
                    </a:p>
                  </a:txBody>
                  <a:tcPr anchor="ctr">
                    <a:solidFill>
                      <a:srgbClr val="CEC33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dirty="0">
                        <a:effectLst/>
                        <a:latin typeface="Helvetica Neue LT Pro 45 Light"/>
                      </a:endParaRPr>
                    </a:p>
                    <a:p>
                      <a:pPr marL="0" indent="0" algn="l" rtl="0" fontAlgn="base">
                        <a:buFont typeface="Arial" panose="020B0604020202020204" pitchFamily="34" charset="0"/>
                        <a:buNone/>
                      </a:pPr>
                      <a:r>
                        <a:rPr lang="en-GB" sz="1600" b="0" i="0" dirty="0">
                          <a:effectLst/>
                          <a:latin typeface="Helvetica Neue LT Pro 45 Light"/>
                        </a:rPr>
                        <a:t>Lack of information</a:t>
                      </a:r>
                    </a:p>
                    <a:p>
                      <a:pPr marL="0" indent="0" algn="l" rtl="0" fontAlgn="base">
                        <a:buFont typeface="Arial" panose="020B0604020202020204" pitchFamily="34" charset="0"/>
                        <a:buNone/>
                      </a:pPr>
                      <a:endParaRPr lang="en-GB" sz="2400" b="0" i="0" dirty="0">
                        <a:effectLst/>
                        <a:latin typeface="Helvetica Neue LT Pro 45 Light"/>
                      </a:endParaRPr>
                    </a:p>
                    <a:p>
                      <a:pPr marL="0" indent="0" algn="l" rtl="0" fontAlgn="base">
                        <a:buFont typeface="Arial" panose="020B0604020202020204" pitchFamily="34" charset="0"/>
                        <a:buNone/>
                      </a:pPr>
                      <a:r>
                        <a:rPr lang="en-GB" sz="1600" b="0" i="0" dirty="0">
                          <a:effectLst/>
                          <a:latin typeface="Helvetica Neue LT Pro 45 Light"/>
                        </a:rPr>
                        <a:t>Disagreement over interpretation </a:t>
                      </a:r>
                    </a:p>
                    <a:p>
                      <a:pPr marL="0" indent="0" algn="l" rtl="0" fontAlgn="base">
                        <a:buFont typeface="Arial" panose="020B0604020202020204" pitchFamily="34" charset="0"/>
                        <a:buNone/>
                      </a:pPr>
                      <a:endParaRPr lang="en-GB" sz="2400" b="0" i="0" dirty="0">
                        <a:effectLst/>
                        <a:latin typeface="Helvetica Neue LT Pro 45 Light"/>
                      </a:endParaRPr>
                    </a:p>
                    <a:p>
                      <a:pPr marL="0" indent="0" algn="l" rtl="0" fontAlgn="base">
                        <a:buFont typeface="Arial" panose="020B0604020202020204" pitchFamily="34" charset="0"/>
                        <a:buNone/>
                      </a:pPr>
                      <a:r>
                        <a:rPr lang="en-GB" sz="1600" b="0" i="0" dirty="0">
                          <a:effectLst/>
                          <a:latin typeface="Helvetica Neue LT Pro 45 Light"/>
                        </a:rPr>
                        <a:t>Lack of understanding of drivers for change </a:t>
                      </a:r>
                      <a:endParaRPr lang="en-GB" sz="2400" b="0" i="0" dirty="0">
                        <a:effectLst/>
                        <a:latin typeface="Helvetica Neue LT Pro 45 Light"/>
                      </a:endParaRPr>
                    </a:p>
                  </a:txBody>
                  <a:tcPr>
                    <a:solidFill>
                      <a:srgbClr val="CEC33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dirty="0">
                        <a:effectLst/>
                        <a:latin typeface="Helvetica Neue LT Pro 45 Light"/>
                      </a:endParaRPr>
                    </a:p>
                    <a:p>
                      <a:pPr algn="l" rtl="0" fontAlgn="base"/>
                      <a:r>
                        <a:rPr lang="en-GB" sz="1600" b="0" i="0" dirty="0">
                          <a:effectLst/>
                          <a:latin typeface="Helvetica Neue LT Pro 45 Light"/>
                        </a:rPr>
                        <a:t>Confusion</a:t>
                      </a:r>
                    </a:p>
                    <a:p>
                      <a:pPr algn="l" rtl="0" fontAlgn="base"/>
                      <a:r>
                        <a:rPr lang="en-GB" sz="1600" b="0" i="0" dirty="0">
                          <a:effectLst/>
                          <a:latin typeface="Helvetica Neue LT Pro 45 Light"/>
                        </a:rPr>
                        <a:t> </a:t>
                      </a:r>
                      <a:endParaRPr lang="en-GB" sz="2400" b="0" i="0" dirty="0">
                        <a:effectLst/>
                        <a:latin typeface="Helvetica Neue LT Pro 45 Light"/>
                      </a:endParaRPr>
                    </a:p>
                    <a:p>
                      <a:pPr algn="l" rtl="0" fontAlgn="base"/>
                      <a:r>
                        <a:rPr lang="en-GB" sz="1600" b="0" i="0" dirty="0">
                          <a:effectLst/>
                          <a:latin typeface="Helvetica Neue LT Pro 45 Light"/>
                        </a:rPr>
                        <a:t>Actively encourage resistance from others </a:t>
                      </a:r>
                      <a:endParaRPr lang="en-GB" sz="2400" b="0" i="0" dirty="0">
                        <a:effectLst/>
                        <a:latin typeface="Helvetica Neue LT Pro 45 Light"/>
                      </a:endParaRPr>
                    </a:p>
                  </a:txBody>
                  <a:tcPr>
                    <a:solidFill>
                      <a:srgbClr val="CEC33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dirty="0">
                        <a:effectLst/>
                        <a:latin typeface="Helvetica Neue LT Pro 45 Light"/>
                      </a:endParaRPr>
                    </a:p>
                    <a:p>
                      <a:pPr algn="l" rtl="0" fontAlgn="base"/>
                      <a:r>
                        <a:rPr lang="en-GB" sz="1600" b="0" i="0" dirty="0">
                          <a:effectLst/>
                          <a:latin typeface="Helvetica Neue LT Pro 45 Light"/>
                        </a:rPr>
                        <a:t>Rehearse the what and why </a:t>
                      </a:r>
                      <a:endParaRPr lang="en-GB" sz="2400" b="0" i="0" dirty="0">
                        <a:effectLst/>
                        <a:latin typeface="Helvetica Neue LT Pro 45 Light"/>
                      </a:endParaRPr>
                    </a:p>
                    <a:p>
                      <a:pPr algn="l" rtl="0" fontAlgn="base"/>
                      <a:r>
                        <a:rPr lang="en-GB" sz="1600" b="0" i="0" dirty="0">
                          <a:effectLst/>
                          <a:latin typeface="Helvetica Neue LT Pro 45 Light"/>
                        </a:rPr>
                        <a:t> </a:t>
                      </a:r>
                      <a:endParaRPr lang="en-GB" sz="2400" b="0" i="0" dirty="0">
                        <a:effectLst/>
                        <a:latin typeface="Helvetica Neue LT Pro 45 Light"/>
                      </a:endParaRPr>
                    </a:p>
                    <a:p>
                      <a:pPr algn="l" rtl="0" fontAlgn="base"/>
                      <a:r>
                        <a:rPr lang="en-GB" sz="1600" b="0" i="0" dirty="0">
                          <a:effectLst/>
                          <a:latin typeface="Helvetica Neue LT Pro 45 Light"/>
                        </a:rPr>
                        <a:t>Consider how clear are </a:t>
                      </a:r>
                      <a:r>
                        <a:rPr lang="en-GB" sz="1600" b="1" i="0" dirty="0">
                          <a:effectLst/>
                          <a:latin typeface="Helvetica Neue LT Pro 45 Light"/>
                        </a:rPr>
                        <a:t>you</a:t>
                      </a:r>
                      <a:r>
                        <a:rPr lang="en-GB" sz="1600" b="0" i="0" dirty="0">
                          <a:effectLst/>
                          <a:latin typeface="Helvetica Neue LT Pro 45 Light"/>
                        </a:rPr>
                        <a:t> on the reason for change? </a:t>
                      </a:r>
                      <a:endParaRPr lang="en-GB" sz="2400" b="0" i="0" dirty="0">
                        <a:effectLst/>
                        <a:latin typeface="Helvetica Neue LT Pro 45 Light"/>
                      </a:endParaRPr>
                    </a:p>
                  </a:txBody>
                  <a:tcPr>
                    <a:solidFill>
                      <a:srgbClr val="CEC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64609"/>
                  </a:ext>
                </a:extLst>
              </a:tr>
            </a:tbl>
          </a:graphicData>
        </a:graphic>
      </p:graphicFrame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3E54FC2-81AB-AF3F-59C1-83FD8C7F3A4A}"/>
              </a:ext>
            </a:extLst>
          </p:cNvPr>
          <p:cNvSpPr>
            <a:spLocks noGrp="1"/>
          </p:cNvSpPr>
          <p:nvPr/>
        </p:nvSpPr>
        <p:spPr>
          <a:xfrm>
            <a:off x="1590" y="6009324"/>
            <a:ext cx="10515600" cy="960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Helvetica Neue LT Pro 45 Light" charset="0"/>
                <a:ea typeface="Helvetica Neue LT Pro 45 Light" charset="0"/>
                <a:cs typeface="Helvetica Neue LT Pro 45 Light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har char="•"/>
            </a:pPr>
            <a:endParaRPr lang="en-US" dirty="0"/>
          </a:p>
          <a:p>
            <a:r>
              <a:rPr lang="en-US" sz="1700" dirty="0">
                <a:solidFill>
                  <a:srgbClr val="002A41"/>
                </a:solidFill>
                <a:latin typeface="Helvetica Neue LT Pro 45 Light"/>
              </a:rPr>
              <a:t>Maurer, Rick (2002) Bringing ideas to life. </a:t>
            </a:r>
            <a:r>
              <a:rPr lang="en-US" sz="1700" i="1" dirty="0">
                <a:solidFill>
                  <a:srgbClr val="002A41"/>
                </a:solidFill>
                <a:latin typeface="Helvetica Neue LT Pro 45 Light"/>
              </a:rPr>
              <a:t>The Journal for quality and participation</a:t>
            </a:r>
            <a:r>
              <a:rPr lang="en-US" sz="1700" dirty="0">
                <a:solidFill>
                  <a:srgbClr val="002A41"/>
                </a:solidFill>
                <a:latin typeface="Helvetica Neue LT Pro 45 Light"/>
              </a:rPr>
              <a:t>, Vol.25 (2), p.35</a:t>
            </a:r>
            <a:endParaRPr lang="en-US" sz="17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032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791" y="696920"/>
            <a:ext cx="10515600" cy="974739"/>
          </a:xfrm>
        </p:spPr>
        <p:txBody>
          <a:bodyPr anchor="t">
            <a:normAutofit fontScale="90000"/>
          </a:bodyPr>
          <a:lstStyle/>
          <a:p>
            <a:r>
              <a:rPr lang="en-US">
                <a:latin typeface="DIN Condensed"/>
              </a:rPr>
              <a:t>Behaviors and reactions</a:t>
            </a:r>
            <a:br>
              <a:rPr lang="en-US"/>
            </a:br>
            <a:r>
              <a:rPr lang="en-US">
                <a:latin typeface="DIN Condensed"/>
              </a:rPr>
              <a:t>Level 2</a:t>
            </a:r>
            <a:br>
              <a:rPr lang="en-US"/>
            </a:b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681" y="2030821"/>
            <a:ext cx="10515600" cy="436159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  <a:p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232A0EA-BE72-4B00-D9D6-BC3C2DF4A2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248202"/>
              </p:ext>
            </p:extLst>
          </p:nvPr>
        </p:nvGraphicFramePr>
        <p:xfrm>
          <a:off x="571791" y="2414242"/>
          <a:ext cx="9587273" cy="3572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6819">
                  <a:extLst>
                    <a:ext uri="{9D8B030D-6E8A-4147-A177-3AD203B41FA5}">
                      <a16:colId xmlns:a16="http://schemas.microsoft.com/office/drawing/2014/main" val="3127938796"/>
                    </a:ext>
                  </a:extLst>
                </a:gridCol>
                <a:gridCol w="2240642">
                  <a:extLst>
                    <a:ext uri="{9D8B030D-6E8A-4147-A177-3AD203B41FA5}">
                      <a16:colId xmlns:a16="http://schemas.microsoft.com/office/drawing/2014/main" val="1680645304"/>
                    </a:ext>
                  </a:extLst>
                </a:gridCol>
                <a:gridCol w="2278890">
                  <a:extLst>
                    <a:ext uri="{9D8B030D-6E8A-4147-A177-3AD203B41FA5}">
                      <a16:colId xmlns:a16="http://schemas.microsoft.com/office/drawing/2014/main" val="2927543716"/>
                    </a:ext>
                  </a:extLst>
                </a:gridCol>
                <a:gridCol w="2670922">
                  <a:extLst>
                    <a:ext uri="{9D8B030D-6E8A-4147-A177-3AD203B41FA5}">
                      <a16:colId xmlns:a16="http://schemas.microsoft.com/office/drawing/2014/main" val="1176420792"/>
                    </a:ext>
                  </a:extLst>
                </a:gridCol>
              </a:tblGrid>
              <a:tr h="555460"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Helvetica Neue LT Pro 45 Light"/>
                        </a:rPr>
                        <a:t>Resistance Level</a:t>
                      </a:r>
                    </a:p>
                  </a:txBody>
                  <a:tcPr>
                    <a:solidFill>
                      <a:srgbClr val="AE39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Helvetica Neue LT Pro 45 Light"/>
                        </a:rPr>
                        <a:t>Reason</a:t>
                      </a:r>
                    </a:p>
                  </a:txBody>
                  <a:tcPr>
                    <a:solidFill>
                      <a:srgbClr val="AE39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Helvetica Neue LT Pro 45 Light"/>
                        </a:rPr>
                        <a:t>Reaction</a:t>
                      </a:r>
                    </a:p>
                  </a:txBody>
                  <a:tcPr>
                    <a:solidFill>
                      <a:srgbClr val="AE39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Helvetica Neue LT Pro 45 Light"/>
                        </a:rPr>
                        <a:t>Plan </a:t>
                      </a:r>
                    </a:p>
                  </a:txBody>
                  <a:tcPr>
                    <a:solidFill>
                      <a:srgbClr val="AE39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503696"/>
                  </a:ext>
                </a:extLst>
              </a:tr>
              <a:tr h="2903963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2600" b="0" i="0" dirty="0">
                          <a:effectLst/>
                          <a:latin typeface="Helvetica Neue LT Pro 45 Light"/>
                        </a:rPr>
                        <a:t>“</a:t>
                      </a:r>
                      <a:r>
                        <a:rPr lang="en-GB" sz="2600" b="1" i="0" dirty="0">
                          <a:effectLst/>
                          <a:latin typeface="Helvetica Neue LT Pro 45 Light"/>
                        </a:rPr>
                        <a:t>I don’t like it”</a:t>
                      </a:r>
                      <a:r>
                        <a:rPr lang="en-GB" sz="2600" b="0" i="0" dirty="0">
                          <a:effectLst/>
                          <a:latin typeface="Helvetica Neue LT Pro 45 Light"/>
                        </a:rPr>
                        <a:t> </a:t>
                      </a:r>
                    </a:p>
                  </a:txBody>
                  <a:tcPr anchor="ctr">
                    <a:solidFill>
                      <a:srgbClr val="CEC33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dirty="0">
                        <a:effectLst/>
                        <a:latin typeface="Helvetica Neue LT Pro 45 Light"/>
                      </a:endParaRPr>
                    </a:p>
                    <a:p>
                      <a:pPr marL="0" indent="0" algn="l" rtl="0" fontAlgn="base">
                        <a:buFont typeface="Arial" panose="020B0604020202020204" pitchFamily="34" charset="0"/>
                        <a:buNone/>
                      </a:pPr>
                      <a:r>
                        <a:rPr lang="en-GB" sz="1600" b="0" i="0" dirty="0">
                          <a:effectLst/>
                          <a:latin typeface="Helvetica Neue LT Pro 45 Light"/>
                        </a:rPr>
                        <a:t>Fear – threat to self or values</a:t>
                      </a:r>
                    </a:p>
                    <a:p>
                      <a:pPr marL="0" indent="0" algn="l" rtl="0" fontAlgn="base">
                        <a:buFont typeface="Arial" panose="020B0604020202020204" pitchFamily="34" charset="0"/>
                        <a:buNone/>
                      </a:pPr>
                      <a:endParaRPr lang="en-GB" sz="2400" b="0" i="0" dirty="0">
                        <a:effectLst/>
                        <a:latin typeface="Helvetica Neue LT Pro 45 Light"/>
                      </a:endParaRPr>
                    </a:p>
                    <a:p>
                      <a:pPr marL="0" indent="0" algn="l" rtl="0" fontAlgn="base">
                        <a:buFont typeface="Arial" panose="020B0604020202020204" pitchFamily="34" charset="0"/>
                        <a:buNone/>
                      </a:pPr>
                      <a:r>
                        <a:rPr lang="en-GB" sz="1600" b="0" i="0" dirty="0">
                          <a:effectLst/>
                          <a:latin typeface="Helvetica Neue LT Pro 45 Light"/>
                        </a:rPr>
                        <a:t>Uncertainty and unknowns</a:t>
                      </a:r>
                    </a:p>
                    <a:p>
                      <a:pPr marL="0" indent="0" algn="l" rtl="0" fontAlgn="base">
                        <a:buFont typeface="Arial" panose="020B0604020202020204" pitchFamily="34" charset="0"/>
                        <a:buNone/>
                      </a:pPr>
                      <a:endParaRPr lang="en-GB" sz="1600" b="0" i="0" dirty="0">
                        <a:effectLst/>
                        <a:latin typeface="Helvetica Neue LT Pro 45 Light"/>
                      </a:endParaRPr>
                    </a:p>
                    <a:p>
                      <a:pPr marL="0" indent="0" algn="l" rtl="0" fontAlgn="base">
                        <a:buFont typeface="Arial" panose="020B0604020202020204" pitchFamily="34" charset="0"/>
                        <a:buNone/>
                      </a:pPr>
                      <a:endParaRPr lang="en-GB" sz="1600" b="0" i="0" dirty="0">
                        <a:effectLst/>
                        <a:latin typeface="Helvetica Neue LT Pro 45 Light"/>
                      </a:endParaRPr>
                    </a:p>
                  </a:txBody>
                  <a:tcPr>
                    <a:solidFill>
                      <a:srgbClr val="CEC33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dirty="0">
                        <a:effectLst/>
                        <a:latin typeface="Helvetica Neue LT Pro 45 Light"/>
                      </a:endParaRPr>
                    </a:p>
                    <a:p>
                      <a:pPr algn="l" rtl="0" fontAlgn="base"/>
                      <a:r>
                        <a:rPr lang="en-GB" sz="1600" b="0" i="0" dirty="0">
                          <a:effectLst/>
                          <a:latin typeface="Helvetica Neue LT Pro 45 Light"/>
                        </a:rPr>
                        <a:t>Ignore it</a:t>
                      </a:r>
                    </a:p>
                    <a:p>
                      <a:pPr algn="l" rtl="0" fontAlgn="base"/>
                      <a:endParaRPr lang="en-GB" sz="2400" b="0" i="0" dirty="0">
                        <a:effectLst/>
                        <a:latin typeface="Helvetica Neue LT Pro 45 Light"/>
                      </a:endParaRPr>
                    </a:p>
                    <a:p>
                      <a:pPr algn="l" rtl="0" fontAlgn="base"/>
                      <a:r>
                        <a:rPr lang="en-GB" sz="1600" b="0" i="0" dirty="0">
                          <a:effectLst/>
                          <a:latin typeface="Helvetica Neue LT Pro 45 Light"/>
                        </a:rPr>
                        <a:t>Repeated questions concerning self</a:t>
                      </a:r>
                    </a:p>
                    <a:p>
                      <a:pPr algn="l" rtl="0" fontAlgn="base"/>
                      <a:endParaRPr lang="en-GB" sz="1600" b="0" i="0" dirty="0">
                        <a:effectLst/>
                        <a:latin typeface="Helvetica Neue LT Pro 45 Light"/>
                      </a:endParaRPr>
                    </a:p>
                    <a:p>
                      <a:pPr algn="l" rtl="0" fontAlgn="base"/>
                      <a:r>
                        <a:rPr lang="en-GB" sz="1600" b="0" i="0" dirty="0">
                          <a:effectLst/>
                          <a:latin typeface="Helvetica Neue LT Pro 45 Light"/>
                        </a:rPr>
                        <a:t>Absence</a:t>
                      </a:r>
                      <a:endParaRPr lang="en-GB" sz="2400" b="0" i="0" dirty="0">
                        <a:effectLst/>
                        <a:latin typeface="Helvetica Neue LT Pro 45 Light"/>
                      </a:endParaRPr>
                    </a:p>
                  </a:txBody>
                  <a:tcPr>
                    <a:solidFill>
                      <a:srgbClr val="CEC33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600" b="0" i="0" dirty="0">
                          <a:effectLst/>
                          <a:latin typeface="Helvetica Neue LT Pro 45 Light"/>
                        </a:rPr>
                        <a:t>Clear message on impact.</a:t>
                      </a:r>
                      <a:endParaRPr lang="en-US" dirty="0"/>
                    </a:p>
                    <a:p>
                      <a:pPr lvl="0" algn="l">
                        <a:buNone/>
                      </a:pPr>
                      <a:endParaRPr lang="en-GB" sz="1600" b="0" i="0" dirty="0">
                        <a:effectLst/>
                        <a:latin typeface="Helvetica Neue LT Pro 45 Light"/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1600" b="0" i="0" dirty="0">
                          <a:effectLst/>
                          <a:latin typeface="Helvetica Neue LT Pro 45 Light"/>
                        </a:rPr>
                        <a:t>Opportunities to ask questions</a:t>
                      </a:r>
                      <a:endParaRPr lang="en-GB" dirty="0"/>
                    </a:p>
                    <a:p>
                      <a:pPr algn="l" rtl="0" fontAlgn="base"/>
                      <a:endParaRPr lang="en-GB" sz="1600" b="0" i="0" dirty="0">
                        <a:effectLst/>
                        <a:latin typeface="Helvetica Neue LT Pro 45 Light"/>
                      </a:endParaRPr>
                    </a:p>
                    <a:p>
                      <a:pPr algn="l" rtl="0" fontAlgn="base"/>
                      <a:r>
                        <a:rPr lang="en-GB" sz="1600" b="0" i="0" dirty="0">
                          <a:effectLst/>
                          <a:latin typeface="Helvetica Neue LT Pro 45 Light"/>
                        </a:rPr>
                        <a:t>Reassurance</a:t>
                      </a:r>
                    </a:p>
                    <a:p>
                      <a:pPr algn="l" rtl="0" fontAlgn="base"/>
                      <a:endParaRPr lang="en-GB" sz="1600" b="0" i="0" dirty="0">
                        <a:effectLst/>
                        <a:latin typeface="Helvetica Neue LT Pro 45 Light"/>
                      </a:endParaRPr>
                    </a:p>
                    <a:p>
                      <a:pPr algn="l" rtl="0" fontAlgn="base"/>
                      <a:r>
                        <a:rPr lang="en-GB" sz="1600" b="0" i="0" dirty="0">
                          <a:effectLst/>
                          <a:latin typeface="Helvetica Neue LT Pro 45 Light"/>
                        </a:rPr>
                        <a:t>Provide training and support</a:t>
                      </a:r>
                    </a:p>
                    <a:p>
                      <a:pPr algn="l" rtl="0" fontAlgn="base"/>
                      <a:endParaRPr lang="en-GB" sz="1600" b="0" i="0" dirty="0">
                        <a:effectLst/>
                        <a:latin typeface="Helvetica Neue LT Pro 45 Light"/>
                      </a:endParaRPr>
                    </a:p>
                    <a:p>
                      <a:pPr algn="l" rtl="0" fontAlgn="base"/>
                      <a:r>
                        <a:rPr lang="en-GB" sz="1600" b="0" i="0" dirty="0">
                          <a:effectLst/>
                          <a:latin typeface="Helvetica Neue LT Pro 45 Light"/>
                        </a:rPr>
                        <a:t>Probe for root cause</a:t>
                      </a:r>
                    </a:p>
                    <a:p>
                      <a:pPr algn="l" rtl="0" fontAlgn="base"/>
                      <a:endParaRPr lang="en-GB" sz="1600" b="0" i="0" dirty="0">
                        <a:effectLst/>
                        <a:latin typeface="Helvetica Neue LT Pro 45 Light"/>
                      </a:endParaRPr>
                    </a:p>
                  </a:txBody>
                  <a:tcPr>
                    <a:solidFill>
                      <a:srgbClr val="CEC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64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4131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791" y="696920"/>
            <a:ext cx="10515600" cy="974739"/>
          </a:xfrm>
        </p:spPr>
        <p:txBody>
          <a:bodyPr anchor="t">
            <a:normAutofit fontScale="90000"/>
          </a:bodyPr>
          <a:lstStyle/>
          <a:p>
            <a:r>
              <a:rPr lang="en-US">
                <a:latin typeface="DIN Condensed"/>
              </a:rPr>
              <a:t>Behaviors and reactions</a:t>
            </a:r>
            <a:br>
              <a:rPr lang="en-US"/>
            </a:br>
            <a:r>
              <a:rPr lang="en-US">
                <a:latin typeface="DIN Condensed"/>
              </a:rPr>
              <a:t>Level 3</a:t>
            </a:r>
            <a:br>
              <a:rPr lang="en-US"/>
            </a:b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681" y="2030821"/>
            <a:ext cx="10515600" cy="436159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  <a:p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232A0EA-BE72-4B00-D9D6-BC3C2DF4A2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63915"/>
              </p:ext>
            </p:extLst>
          </p:nvPr>
        </p:nvGraphicFramePr>
        <p:xfrm>
          <a:off x="571791" y="2414242"/>
          <a:ext cx="9587273" cy="3459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6819">
                  <a:extLst>
                    <a:ext uri="{9D8B030D-6E8A-4147-A177-3AD203B41FA5}">
                      <a16:colId xmlns:a16="http://schemas.microsoft.com/office/drawing/2014/main" val="3127938796"/>
                    </a:ext>
                  </a:extLst>
                </a:gridCol>
                <a:gridCol w="1823356">
                  <a:extLst>
                    <a:ext uri="{9D8B030D-6E8A-4147-A177-3AD203B41FA5}">
                      <a16:colId xmlns:a16="http://schemas.microsoft.com/office/drawing/2014/main" val="1680645304"/>
                    </a:ext>
                  </a:extLst>
                </a:gridCol>
                <a:gridCol w="2231571">
                  <a:extLst>
                    <a:ext uri="{9D8B030D-6E8A-4147-A177-3AD203B41FA5}">
                      <a16:colId xmlns:a16="http://schemas.microsoft.com/office/drawing/2014/main" val="2927543716"/>
                    </a:ext>
                  </a:extLst>
                </a:gridCol>
                <a:gridCol w="3135527">
                  <a:extLst>
                    <a:ext uri="{9D8B030D-6E8A-4147-A177-3AD203B41FA5}">
                      <a16:colId xmlns:a16="http://schemas.microsoft.com/office/drawing/2014/main" val="1176420792"/>
                    </a:ext>
                  </a:extLst>
                </a:gridCol>
              </a:tblGrid>
              <a:tr h="555460"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Helvetica Neue LT Pro 45 Light"/>
                        </a:rPr>
                        <a:t>Resistance Level</a:t>
                      </a:r>
                    </a:p>
                  </a:txBody>
                  <a:tcPr>
                    <a:solidFill>
                      <a:srgbClr val="AE39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Helvetica Neue LT Pro 45 Light"/>
                        </a:rPr>
                        <a:t>Reason</a:t>
                      </a:r>
                    </a:p>
                  </a:txBody>
                  <a:tcPr>
                    <a:solidFill>
                      <a:srgbClr val="AE39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Helvetica Neue LT Pro 45 Light"/>
                        </a:rPr>
                        <a:t>Reaction</a:t>
                      </a:r>
                    </a:p>
                  </a:txBody>
                  <a:tcPr>
                    <a:solidFill>
                      <a:srgbClr val="AE39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Helvetica Neue LT Pro 45 Light"/>
                        </a:rPr>
                        <a:t>Plan </a:t>
                      </a:r>
                    </a:p>
                  </a:txBody>
                  <a:tcPr>
                    <a:solidFill>
                      <a:srgbClr val="AE39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503696"/>
                  </a:ext>
                </a:extLst>
              </a:tr>
              <a:tr h="2903963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2600" b="1" i="0">
                          <a:effectLst/>
                          <a:latin typeface="Helvetica Neue LT Pro 45 Light"/>
                        </a:rPr>
                        <a:t>“I don’t like you” </a:t>
                      </a:r>
                    </a:p>
                  </a:txBody>
                  <a:tcPr anchor="ctr">
                    <a:solidFill>
                      <a:srgbClr val="CEC33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>
                        <a:effectLst/>
                        <a:latin typeface="Helvetica Neue LT Pro 45 Light"/>
                      </a:endParaRPr>
                    </a:p>
                    <a:p>
                      <a:pPr marL="0" indent="0" algn="l" rtl="0" fontAlgn="base">
                        <a:buFont typeface="Arial" panose="020B0604020202020204" pitchFamily="34" charset="0"/>
                        <a:buNone/>
                      </a:pPr>
                      <a:r>
                        <a:rPr lang="en-GB" sz="1600" b="0" i="0">
                          <a:effectLst/>
                          <a:latin typeface="Helvetica Neue LT Pro 45 Light"/>
                        </a:rPr>
                        <a:t>Lack of trust</a:t>
                      </a:r>
                    </a:p>
                    <a:p>
                      <a:pPr marL="0" indent="0" algn="l" rtl="0" fontAlgn="base">
                        <a:buFont typeface="Arial" panose="020B0604020202020204" pitchFamily="34" charset="0"/>
                        <a:buNone/>
                      </a:pPr>
                      <a:endParaRPr lang="en-GB" sz="1600" b="0" i="0">
                        <a:effectLst/>
                        <a:latin typeface="Helvetica Neue LT Pro 45 Light"/>
                      </a:endParaRPr>
                    </a:p>
                    <a:p>
                      <a:pPr marL="0" indent="0" algn="l" rtl="0" fontAlgn="base">
                        <a:buFont typeface="Arial" panose="020B0604020202020204" pitchFamily="34" charset="0"/>
                        <a:buNone/>
                      </a:pPr>
                      <a:endParaRPr lang="en-GB" sz="1600" b="0" i="0">
                        <a:effectLst/>
                        <a:latin typeface="Helvetica Neue LT Pro 45 Light"/>
                      </a:endParaRPr>
                    </a:p>
                  </a:txBody>
                  <a:tcPr>
                    <a:solidFill>
                      <a:srgbClr val="CEC33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>
                        <a:effectLst/>
                        <a:latin typeface="Helvetica Neue LT Pro 45 Light"/>
                      </a:endParaRPr>
                    </a:p>
                    <a:p>
                      <a:pPr algn="l" rtl="0" fontAlgn="base"/>
                      <a:r>
                        <a:rPr lang="en-GB" sz="1600" b="0" i="0">
                          <a:effectLst/>
                          <a:latin typeface="Helvetica Neue LT Pro 45 Light"/>
                        </a:rPr>
                        <a:t>Hostility </a:t>
                      </a:r>
                    </a:p>
                    <a:p>
                      <a:pPr algn="l" rtl="0" fontAlgn="base"/>
                      <a:endParaRPr lang="en-GB" sz="2400" b="0" i="0">
                        <a:effectLst/>
                        <a:latin typeface="Helvetica Neue LT Pro 45 Light"/>
                      </a:endParaRPr>
                    </a:p>
                    <a:p>
                      <a:pPr algn="l" rtl="0" fontAlgn="base"/>
                      <a:r>
                        <a:rPr lang="en-GB" sz="1600" b="0" i="0">
                          <a:effectLst/>
                          <a:latin typeface="Helvetica Neue LT Pro 45 Light"/>
                        </a:rPr>
                        <a:t>Directing blame – can feel personal</a:t>
                      </a:r>
                    </a:p>
                    <a:p>
                      <a:pPr algn="l" rtl="0" fontAlgn="base"/>
                      <a:endParaRPr lang="en-GB" sz="1600" b="0" i="0">
                        <a:effectLst/>
                        <a:latin typeface="Helvetica Neue LT Pro 45 Light"/>
                      </a:endParaRPr>
                    </a:p>
                  </a:txBody>
                  <a:tcPr>
                    <a:solidFill>
                      <a:srgbClr val="CEC33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endParaRPr lang="en-GB" sz="1600" b="0" i="0">
                        <a:effectLst/>
                        <a:latin typeface="Helvetica Neue LT Pro 45 Light"/>
                      </a:endParaRPr>
                    </a:p>
                    <a:p>
                      <a:pPr lvl="0" algn="l">
                        <a:buNone/>
                      </a:pPr>
                      <a:endParaRPr lang="en-GB" sz="1600" b="0" i="0">
                        <a:effectLst/>
                        <a:latin typeface="Helvetica Neue LT Pro 45 Light"/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1600" b="0" i="0">
                          <a:effectLst/>
                          <a:latin typeface="Helvetica Neue LT Pro 45 Light"/>
                        </a:rPr>
                        <a:t>Openness and honesty</a:t>
                      </a:r>
                      <a:endParaRPr lang="en-GB"/>
                    </a:p>
                    <a:p>
                      <a:pPr algn="l" rtl="0" fontAlgn="base"/>
                      <a:endParaRPr lang="en-GB" sz="1600" b="0" i="0">
                        <a:effectLst/>
                        <a:latin typeface="Helvetica Neue LT Pro 45 Light"/>
                      </a:endParaRPr>
                    </a:p>
                    <a:p>
                      <a:pPr algn="l" rtl="0" fontAlgn="base"/>
                      <a:r>
                        <a:rPr lang="en-GB" sz="1600" b="0" i="0">
                          <a:effectLst/>
                          <a:latin typeface="Helvetica Neue LT Pro 45 Light"/>
                        </a:rPr>
                        <a:t>Reassurance</a:t>
                      </a:r>
                    </a:p>
                    <a:p>
                      <a:pPr algn="l" rtl="0" fontAlgn="base"/>
                      <a:endParaRPr lang="en-GB" sz="1600" b="0" i="0">
                        <a:effectLst/>
                        <a:latin typeface="Helvetica Neue LT Pro 45 Light"/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1600" b="0" i="0">
                          <a:effectLst/>
                          <a:latin typeface="Helvetica Neue LT Pro 45 Light"/>
                        </a:rPr>
                        <a:t>Be prepared to listen to valid points and explore options</a:t>
                      </a:r>
                      <a:endParaRPr lang="en-GB"/>
                    </a:p>
                    <a:p>
                      <a:pPr algn="l" rtl="0" fontAlgn="base"/>
                      <a:endParaRPr lang="en-GB" sz="1600" b="0" i="0">
                        <a:effectLst/>
                        <a:latin typeface="Helvetica Neue LT Pro 45 Light"/>
                      </a:endParaRPr>
                    </a:p>
                    <a:p>
                      <a:pPr algn="l" rtl="0" fontAlgn="base"/>
                      <a:endParaRPr lang="en-GB" sz="1600" b="0" i="0">
                        <a:effectLst/>
                        <a:latin typeface="Helvetica Neue LT Pro 45 Light"/>
                      </a:endParaRPr>
                    </a:p>
                  </a:txBody>
                  <a:tcPr>
                    <a:solidFill>
                      <a:srgbClr val="CEC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64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5766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791" y="696920"/>
            <a:ext cx="10515600" cy="974739"/>
          </a:xfrm>
        </p:spPr>
        <p:txBody>
          <a:bodyPr anchor="t">
            <a:normAutofit fontScale="90000"/>
          </a:bodyPr>
          <a:lstStyle/>
          <a:p>
            <a:r>
              <a:rPr lang="en-US">
                <a:latin typeface="DIN Condensed"/>
              </a:rPr>
              <a:t>Ghosts of changes past  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5986" y="1811150"/>
            <a:ext cx="10515600" cy="436159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dirty="0">
                <a:latin typeface="Helvetica Neue LT Pro 45 Light"/>
              </a:rPr>
              <a:t>What impacts reactions to change?</a:t>
            </a:r>
          </a:p>
          <a:p>
            <a:pPr marL="571500" indent="-571500">
              <a:buChar char="•"/>
            </a:pPr>
            <a:r>
              <a:rPr lang="en-US" dirty="0">
                <a:latin typeface="Helvetica Neue LT Pro 45 Light"/>
              </a:rPr>
              <a:t>Past experience</a:t>
            </a:r>
          </a:p>
          <a:p>
            <a:pPr marL="571500" indent="-571500">
              <a:buChar char="•"/>
            </a:pPr>
            <a:r>
              <a:rPr lang="en-US" dirty="0">
                <a:latin typeface="Helvetica Neue LT Pro 45 Light"/>
                <a:cs typeface="Segoe UI"/>
              </a:rPr>
              <a:t>Stories</a:t>
            </a:r>
          </a:p>
          <a:p>
            <a:endParaRPr lang="en-US" sz="3600" dirty="0">
              <a:latin typeface="Helvetica Neue LT Pro 45 Light"/>
              <a:cs typeface="Segoe UI"/>
            </a:endParaRPr>
          </a:p>
          <a:p>
            <a:r>
              <a:rPr lang="en-US" sz="3600" dirty="0">
                <a:latin typeface="Helvetica Neue LT Pro 45 Light"/>
                <a:cs typeface="Segoe UI"/>
              </a:rPr>
              <a:t>Quick check questions</a:t>
            </a:r>
          </a:p>
          <a:p>
            <a:pPr marL="342900" indent="-342900">
              <a:buFont typeface="Arial,Sans-Serif"/>
              <a:buChar char="•"/>
            </a:pPr>
            <a:r>
              <a:rPr lang="en-US" dirty="0">
                <a:latin typeface="Helvetica Neue LT Pro 45 Light"/>
                <a:cs typeface="Arial"/>
              </a:rPr>
              <a:t>Have past changes met with opposition?</a:t>
            </a:r>
          </a:p>
          <a:p>
            <a:pPr marL="342900" indent="-342900">
              <a:buFont typeface="Arial,Sans-Serif"/>
              <a:buChar char="•"/>
            </a:pPr>
            <a:r>
              <a:rPr lang="en-US" dirty="0">
                <a:latin typeface="Helvetica Neue LT Pro 45 Light"/>
                <a:cs typeface="Arial"/>
              </a:rPr>
              <a:t>Were past changes understood?</a:t>
            </a:r>
          </a:p>
          <a:p>
            <a:pPr marL="342900" indent="-342900">
              <a:buFont typeface="Arial,Sans-Serif"/>
              <a:buChar char="•"/>
            </a:pPr>
            <a:r>
              <a:rPr lang="en-US" dirty="0">
                <a:latin typeface="Helvetica Neue LT Pro 45 Light"/>
                <a:cs typeface="Arial"/>
              </a:rPr>
              <a:t>Have recent changes been successful?</a:t>
            </a:r>
          </a:p>
          <a:p>
            <a:pPr marL="342900" indent="-342900">
              <a:buFont typeface="Arial,Sans-Serif"/>
              <a:buChar char="•"/>
            </a:pPr>
            <a:endParaRPr lang="en-US" sz="3600" dirty="0">
              <a:latin typeface="Arial"/>
              <a:cs typeface="Arial"/>
            </a:endParaRPr>
          </a:p>
          <a:p>
            <a:endParaRPr lang="en-US" sz="3600" dirty="0">
              <a:latin typeface="Segoe UI"/>
              <a:cs typeface="Segoe UI"/>
            </a:endParaRPr>
          </a:p>
          <a:p>
            <a:endParaRPr lang="en-US" sz="3600" dirty="0">
              <a:latin typeface="Segoe UI"/>
              <a:cs typeface="Segoe UI"/>
            </a:endParaRPr>
          </a:p>
          <a:p>
            <a:r>
              <a:rPr lang="en-US" dirty="0">
                <a:latin typeface="Segoe UI"/>
                <a:cs typeface="Segoe UI"/>
              </a:rPr>
              <a:t>What can you put in place to move past the above?</a:t>
            </a:r>
            <a:endParaRPr lang="en-US" dirty="0"/>
          </a:p>
          <a:p>
            <a:pPr marL="342900" indent="-342900">
              <a:buChar char="•"/>
            </a:pPr>
            <a:endParaRPr lang="en-US" dirty="0"/>
          </a:p>
          <a:p>
            <a:endParaRPr lang="en-US" dirty="0"/>
          </a:p>
          <a:p>
            <a:endParaRPr lang="en-US" dirty="0">
              <a:latin typeface="Helvetica Neue LT Pro 45 Light"/>
            </a:endParaRPr>
          </a:p>
          <a:p>
            <a:r>
              <a:rPr lang="en-US" dirty="0">
                <a:latin typeface="Helvetica Neue LT Pro 45 Light"/>
              </a:rPr>
              <a:t>Attitudes to work will differ and this will impact on engagement levels</a:t>
            </a:r>
          </a:p>
          <a:p>
            <a:pPr marL="342900" indent="-342900">
              <a:buChar char="•"/>
            </a:pPr>
            <a:endParaRPr lang="en-US" dirty="0"/>
          </a:p>
          <a:p>
            <a:pPr marL="342900" indent="-342900">
              <a:buChar char="•"/>
            </a:pPr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Graphic 3" descr="Head with gears with solid fill">
            <a:extLst>
              <a:ext uri="{FF2B5EF4-FFF2-40B4-BE49-F238E27FC236}">
                <a16:creationId xmlns:a16="http://schemas.microsoft.com/office/drawing/2014/main" id="{E1B7C307-9887-F83C-4F9F-94AB802BA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15654" y="3332198"/>
            <a:ext cx="2243470" cy="2243470"/>
          </a:xfrm>
          <a:prstGeom prst="rect">
            <a:avLst/>
          </a:prstGeom>
        </p:spPr>
      </p:pic>
      <p:pic>
        <p:nvPicPr>
          <p:cNvPr id="5" name="Graphic 4" descr="Head with gears with solid fill">
            <a:extLst>
              <a:ext uri="{FF2B5EF4-FFF2-40B4-BE49-F238E27FC236}">
                <a16:creationId xmlns:a16="http://schemas.microsoft.com/office/drawing/2014/main" id="{D6DE0E59-47E2-D71F-5925-E41A2DF103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8941961" y="1169369"/>
            <a:ext cx="2181991" cy="224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542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95ab82f-beda-475c-9603-f40b4099bca5" xsi:nil="true"/>
    <lcf76f155ced4ddcb4097134ff3c332f xmlns="7de67a7c-8243-4cd6-83d7-9888ce0e1dba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C410DA0B10C246A97C5EA4F5096C12" ma:contentTypeVersion="14" ma:contentTypeDescription="Create a new document." ma:contentTypeScope="" ma:versionID="9a04b8803cfccd9e3cb21c3387985acf">
  <xsd:schema xmlns:xsd="http://www.w3.org/2001/XMLSchema" xmlns:xs="http://www.w3.org/2001/XMLSchema" xmlns:p="http://schemas.microsoft.com/office/2006/metadata/properties" xmlns:ns2="7de67a7c-8243-4cd6-83d7-9888ce0e1dba" xmlns:ns3="f95ab82f-beda-475c-9603-f40b4099bca5" targetNamespace="http://schemas.microsoft.com/office/2006/metadata/properties" ma:root="true" ma:fieldsID="89d47a236799cf04395bfa1aa5aedcef" ns2:_="" ns3:_="">
    <xsd:import namespace="7de67a7c-8243-4cd6-83d7-9888ce0e1dba"/>
    <xsd:import namespace="f95ab82f-beda-475c-9603-f40b4099bc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e67a7c-8243-4cd6-83d7-9888ce0e1d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4625ada-de42-4636-bcd3-7571e1898f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5ab82f-beda-475c-9603-f40b4099bca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9f964b7-1050-4934-8455-42f7e2b03b3c}" ma:internalName="TaxCatchAll" ma:showField="CatchAllData" ma:web="f95ab82f-beda-475c-9603-f40b4099bc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62A07E-DF46-441A-B2DC-C7945EBF8CB9}">
  <ds:schemaRefs>
    <ds:schemaRef ds:uri="http://purl.org/dc/elements/1.1/"/>
    <ds:schemaRef ds:uri="http://schemas.microsoft.com/office/2006/documentManagement/types"/>
    <ds:schemaRef ds:uri="7de67a7c-8243-4cd6-83d7-9888ce0e1dba"/>
    <ds:schemaRef ds:uri="http://purl.org/dc/terms/"/>
    <ds:schemaRef ds:uri="f95ab82f-beda-475c-9603-f40b4099bca5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283E623-B1FB-480A-9BD1-8228B1A06D41}">
  <ds:schemaRefs>
    <ds:schemaRef ds:uri="7de67a7c-8243-4cd6-83d7-9888ce0e1dba"/>
    <ds:schemaRef ds:uri="f95ab82f-beda-475c-9603-f40b4099bc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E53399B-6D16-4D6E-8A0C-88584D88B3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858</Words>
  <Application>Microsoft Office PowerPoint</Application>
  <PresentationFormat>Widescreen</PresentationFormat>
  <Paragraphs>294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Arial,Sans-Serif</vt:lpstr>
      <vt:lpstr>Calibri</vt:lpstr>
      <vt:lpstr>Courier New</vt:lpstr>
      <vt:lpstr>DIN Condensed</vt:lpstr>
      <vt:lpstr>Helvetica Neue LT Pro 45 Light</vt:lpstr>
      <vt:lpstr>Segoe UI</vt:lpstr>
      <vt:lpstr>Office Theme</vt:lpstr>
      <vt:lpstr>What can you change in an hour?</vt:lpstr>
      <vt:lpstr>How do you feel about change?  </vt:lpstr>
      <vt:lpstr>Change as a constant  </vt:lpstr>
      <vt:lpstr>Activity 1: Impact of change?   </vt:lpstr>
      <vt:lpstr>Behaviors and Reactions  </vt:lpstr>
      <vt:lpstr>Behaviors and reactions Level 1  </vt:lpstr>
      <vt:lpstr>Behaviors and reactions Level 2 </vt:lpstr>
      <vt:lpstr>Behaviors and reactions Level 3 </vt:lpstr>
      <vt:lpstr>Ghosts of changes past    </vt:lpstr>
      <vt:lpstr>Ghosts of changes past?   </vt:lpstr>
      <vt:lpstr>Stakeholder mapping</vt:lpstr>
      <vt:lpstr>Activity 2: Understanding reactions  </vt:lpstr>
      <vt:lpstr>Self awareness and support   </vt:lpstr>
      <vt:lpstr>Co-creation </vt:lpstr>
      <vt:lpstr>Moving past barriers   </vt:lpstr>
      <vt:lpstr>Communication   </vt:lpstr>
      <vt:lpstr>Activity 3: Moving people with you  </vt:lpstr>
      <vt:lpstr>Things to think about </vt:lpstr>
      <vt:lpstr>Final thoughts  </vt:lpstr>
    </vt:vector>
  </TitlesOfParts>
  <Company>Edge Hill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Olwen Pennington</dc:creator>
  <cp:lastModifiedBy>Loughran, Helen</cp:lastModifiedBy>
  <cp:revision>3</cp:revision>
  <dcterms:created xsi:type="dcterms:W3CDTF">2023-02-03T14:56:53Z</dcterms:created>
  <dcterms:modified xsi:type="dcterms:W3CDTF">2023-11-29T06:48:25Z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0x0101002FC410DA0B10C246A97C5EA4F5096C12</vt:lpwstr>
  </property>
  <property fmtid="{D5CDD505-2E9C-101B-9397-08002B2CF9AE}" pid="3" name="MediaServiceImageTags">
    <vt:lpwstr/>
  </property>
</Properties>
</file>