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7" r:id="rId4"/>
    <p:sldId id="258" r:id="rId5"/>
    <p:sldId id="260" r:id="rId6"/>
    <p:sldId id="261" r:id="rId7"/>
    <p:sldId id="262" r:id="rId8"/>
    <p:sldId id="268" r:id="rId9"/>
    <p:sldId id="272" r:id="rId10"/>
    <p:sldId id="269" r:id="rId11"/>
    <p:sldId id="270" r:id="rId12"/>
    <p:sldId id="271" r:id="rId13"/>
    <p:sldId id="273" r:id="rId14"/>
  </p:sldIdLst>
  <p:sldSz cx="12801600" cy="96012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BBD8"/>
    <a:srgbClr val="C868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93" autoAdjust="0"/>
    <p:restoredTop sz="94660"/>
  </p:normalViewPr>
  <p:slideViewPr>
    <p:cSldViewPr snapToGrid="0">
      <p:cViewPr varScale="1">
        <p:scale>
          <a:sx n="84" d="100"/>
          <a:sy n="84" d="100"/>
        </p:scale>
        <p:origin x="15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96AD-F325-4DBF-A0CC-06173D998F97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9FE8-1C65-41B5-B90A-CC99949E3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469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96AD-F325-4DBF-A0CC-06173D998F97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9FE8-1C65-41B5-B90A-CC99949E3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121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96AD-F325-4DBF-A0CC-06173D998F97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9FE8-1C65-41B5-B90A-CC99949E3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7459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96AD-F325-4DBF-A0CC-06173D998F97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9FE8-1C65-41B5-B90A-CC99949E3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308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96AD-F325-4DBF-A0CC-06173D998F97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9FE8-1C65-41B5-B90A-CC99949E3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624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96AD-F325-4DBF-A0CC-06173D998F97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9FE8-1C65-41B5-B90A-CC99949E3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35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96AD-F325-4DBF-A0CC-06173D998F97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9FE8-1C65-41B5-B90A-CC99949E3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867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96AD-F325-4DBF-A0CC-06173D998F97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9FE8-1C65-41B5-B90A-CC99949E3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7824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96AD-F325-4DBF-A0CC-06173D998F97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9FE8-1C65-41B5-B90A-CC99949E3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263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96AD-F325-4DBF-A0CC-06173D998F97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9FE8-1C65-41B5-B90A-CC99949E3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860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96AD-F325-4DBF-A0CC-06173D998F97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9FE8-1C65-41B5-B90A-CC99949E3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100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96AD-F325-4DBF-A0CC-06173D998F97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29FE8-1C65-41B5-B90A-CC99949E3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431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microsoft.com/office/2007/relationships/hdphoto" Target="../media/hdphoto5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504872"/>
            <a:ext cx="10881360" cy="4412803"/>
          </a:xfrm>
        </p:spPr>
        <p:txBody>
          <a:bodyPr>
            <a:normAutofit/>
          </a:bodyPr>
          <a:lstStyle/>
          <a:p>
            <a:pPr algn="l"/>
            <a:r>
              <a:rPr lang="en-GB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importance of inclusivity in </a:t>
            </a:r>
            <a:r>
              <a:rPr lang="en-GB" sz="7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7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7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front-line </a:t>
            </a:r>
            <a:r>
              <a:rPr lang="en-GB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</a:t>
            </a:r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60120" y="4305782"/>
            <a:ext cx="10881360" cy="14719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Ariana de Groot</a:t>
            </a:r>
          </a:p>
          <a:p>
            <a:pPr algn="l"/>
            <a:r>
              <a:rPr lang="en-GB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Antonis Sideras</a:t>
            </a:r>
            <a:endParaRPr lang="en-GB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60120" y="6521089"/>
            <a:ext cx="58457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Library </a:t>
            </a:r>
            <a:r>
              <a:rPr lang="en-GB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Assistants </a:t>
            </a:r>
          </a:p>
          <a:p>
            <a:r>
              <a:rPr lang="en-GB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Wimbledon </a:t>
            </a:r>
            <a:r>
              <a:rPr lang="en-GB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of </a:t>
            </a:r>
            <a:r>
              <a:rPr lang="en-GB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Arts</a:t>
            </a:r>
          </a:p>
          <a:p>
            <a:r>
              <a:rPr lang="en-GB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the Arts London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640" y="8649478"/>
            <a:ext cx="2280679" cy="92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6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18"/>
            <a:ext cx="12801600" cy="96071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324080"/>
            <a:ext cx="10881360" cy="1956121"/>
          </a:xfrm>
        </p:spPr>
        <p:txBody>
          <a:bodyPr>
            <a:normAutofit/>
          </a:bodyPr>
          <a:lstStyle/>
          <a:p>
            <a:r>
              <a:rPr lang="en-GB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Library displays for important dates</a:t>
            </a:r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640" y="8649478"/>
            <a:ext cx="2280679" cy="9211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90401" y="4913739"/>
            <a:ext cx="28579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0"/>
              </a:spcAft>
            </a:pPr>
            <a:r>
              <a:rPr lang="en-GB" sz="1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Black History Month</a:t>
            </a:r>
          </a:p>
        </p:txBody>
      </p:sp>
      <p:pic>
        <p:nvPicPr>
          <p:cNvPr id="13" name="Picture 12" descr="https://pbs.twimg.com/media/Dyutn6wXQAAN4m-.jpg:larg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367" y="1957810"/>
            <a:ext cx="2849438" cy="2849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https://pbs.twimg.com/media/D1E8ZkBXgAAknxe.jpg:larg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925" y="1955904"/>
            <a:ext cx="2896235" cy="2896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https://pbs.twimg.com/media/DpFmm6MXoAAX9ts.jpg:large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16" b="19433"/>
          <a:stretch/>
        </p:blipFill>
        <p:spPr bwMode="auto">
          <a:xfrm>
            <a:off x="1158469" y="1955904"/>
            <a:ext cx="2857946" cy="285035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4852859" y="4913738"/>
            <a:ext cx="28579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0"/>
              </a:spcAft>
            </a:pPr>
            <a:r>
              <a:rPr lang="en-GB" sz="1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LGBT+ History Month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709214" y="4913738"/>
            <a:ext cx="28579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0"/>
              </a:spcAft>
            </a:pPr>
            <a:r>
              <a:rPr lang="en-GB" sz="1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Women’s History Month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b="1214"/>
          <a:stretch/>
        </p:blipFill>
        <p:spPr>
          <a:xfrm>
            <a:off x="7492652" y="5394957"/>
            <a:ext cx="4074508" cy="308611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90401" y="5394957"/>
            <a:ext cx="4974733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Representation of individuals from underrepresented groups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Showing that we are passionate about inclusivity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Breaking barriers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Social media visibility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93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71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324080"/>
            <a:ext cx="10881360" cy="1956121"/>
          </a:xfrm>
        </p:spPr>
        <p:txBody>
          <a:bodyPr>
            <a:normAutofit/>
          </a:bodyPr>
          <a:lstStyle/>
          <a:p>
            <a:r>
              <a:rPr lang="en-GB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LGBT+ History Month Activities</a:t>
            </a:r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640" y="8649478"/>
            <a:ext cx="2280679" cy="921155"/>
          </a:xfrm>
          <a:prstGeom prst="rect">
            <a:avLst/>
          </a:prstGeom>
        </p:spPr>
      </p:pic>
      <p:pic>
        <p:nvPicPr>
          <p:cNvPr id="19" name="Picture 18" descr="https://pbs.twimg.com/media/DyU7mvsWwAAOtOd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294" y="2431380"/>
            <a:ext cx="4908855" cy="3681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IMG_091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5" b="6009"/>
          <a:stretch/>
        </p:blipFill>
        <p:spPr bwMode="auto">
          <a:xfrm>
            <a:off x="3465131" y="2431380"/>
            <a:ext cx="3710217" cy="367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IMG_067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10" y="2431380"/>
            <a:ext cx="2759075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447239" y="6173384"/>
            <a:ext cx="285794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0"/>
              </a:spcAft>
            </a:pPr>
            <a:r>
              <a:rPr lang="en-GB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Ta-dah! </a:t>
            </a:r>
          </a:p>
          <a:p>
            <a:pPr lvl="0">
              <a:spcBef>
                <a:spcPts val="600"/>
              </a:spcBef>
              <a:spcAft>
                <a:spcPts val="0"/>
              </a:spcAft>
            </a:pPr>
            <a:r>
              <a:rPr lang="en-GB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Library Exhibition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401188" y="6173384"/>
            <a:ext cx="377416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0"/>
              </a:spcAft>
            </a:pPr>
            <a:r>
              <a:rPr lang="en-GB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 &amp; Tell: </a:t>
            </a:r>
          </a:p>
          <a:p>
            <a:pPr lvl="0">
              <a:spcBef>
                <a:spcPts val="600"/>
              </a:spcBef>
              <a:spcAft>
                <a:spcPts val="0"/>
              </a:spcAft>
            </a:pPr>
            <a:r>
              <a:rPr lang="en-GB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Info-share sessions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335293" y="6173383"/>
            <a:ext cx="490885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0"/>
              </a:spcAft>
            </a:pPr>
            <a:r>
              <a:rPr lang="en-GB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Gender Seesaw Pop up display</a:t>
            </a:r>
          </a:p>
          <a:p>
            <a:pPr lvl="0">
              <a:spcBef>
                <a:spcPts val="600"/>
              </a:spcBef>
              <a:spcAft>
                <a:spcPts val="0"/>
              </a:spcAft>
            </a:pPr>
            <a:r>
              <a:rPr lang="en-GB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Hamish Pringl</a:t>
            </a: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endParaRPr lang="en-GB" sz="2000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600"/>
              </a:spcBef>
              <a:spcAft>
                <a:spcPts val="0"/>
              </a:spcAft>
            </a:pPr>
            <a:endParaRPr lang="en-GB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71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71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324080"/>
            <a:ext cx="10881360" cy="1956121"/>
          </a:xfrm>
        </p:spPr>
        <p:txBody>
          <a:bodyPr>
            <a:normAutofit/>
          </a:bodyPr>
          <a:lstStyle/>
          <a:p>
            <a:r>
              <a:rPr lang="en-GB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 Tips</a:t>
            </a:r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640" y="8649478"/>
            <a:ext cx="2280679" cy="92115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334360" y="2123614"/>
            <a:ext cx="28579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0"/>
              </a:spcAft>
            </a:pPr>
            <a:r>
              <a:rPr lang="en-GB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 kind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14400" y="4150832"/>
            <a:ext cx="3774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0"/>
              </a:spcAft>
            </a:pPr>
            <a:r>
              <a:rPr lang="en-GB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 open-minded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23090" y="6996453"/>
            <a:ext cx="4908855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0"/>
              </a:spcAft>
            </a:pPr>
            <a:r>
              <a:rPr lang="en-GB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Assumptions are dangerous</a:t>
            </a:r>
          </a:p>
          <a:p>
            <a:pPr lvl="0">
              <a:spcBef>
                <a:spcPts val="600"/>
              </a:spcBef>
              <a:spcAft>
                <a:spcPts val="0"/>
              </a:spcAft>
            </a:pPr>
            <a:endParaRPr lang="en-GB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06117" y="7459724"/>
            <a:ext cx="4908855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0"/>
              </a:spcAft>
            </a:pPr>
            <a:r>
              <a:rPr lang="en-GB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Acknowledge bias</a:t>
            </a:r>
          </a:p>
          <a:p>
            <a:pPr lvl="0">
              <a:spcBef>
                <a:spcPts val="600"/>
              </a:spcBef>
              <a:spcAft>
                <a:spcPts val="0"/>
              </a:spcAft>
            </a:pPr>
            <a:endParaRPr lang="en-GB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46371" y="1862649"/>
            <a:ext cx="4908855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0"/>
              </a:spcAft>
            </a:pPr>
            <a:r>
              <a:rPr lang="en-GB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power of representation</a:t>
            </a:r>
          </a:p>
          <a:p>
            <a:pPr lvl="0">
              <a:spcBef>
                <a:spcPts val="600"/>
              </a:spcBef>
              <a:spcAft>
                <a:spcPts val="0"/>
              </a:spcAft>
            </a:pPr>
            <a:endParaRPr lang="en-GB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43135" y="4150832"/>
            <a:ext cx="2939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0"/>
              </a:spcAft>
            </a:pP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People </a:t>
            </a:r>
            <a:r>
              <a:rPr lang="en-GB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 created equal</a:t>
            </a: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but not </a:t>
            </a: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GB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same</a:t>
            </a:r>
            <a:endParaRPr lang="en-GB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951212" y="6892251"/>
            <a:ext cx="4908855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0"/>
              </a:spcAft>
            </a:pPr>
            <a:r>
              <a:rPr lang="en-GB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Practice counter-stereotyping</a:t>
            </a:r>
          </a:p>
          <a:p>
            <a:pPr lvl="0">
              <a:spcBef>
                <a:spcPts val="600"/>
              </a:spcBef>
              <a:spcAft>
                <a:spcPts val="0"/>
              </a:spcAft>
            </a:pPr>
            <a:endParaRPr lang="en-GB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78557" y="2144179"/>
            <a:ext cx="4908855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0"/>
              </a:spcAft>
            </a:pPr>
            <a:r>
              <a:rPr lang="en-GB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 inclusive language</a:t>
            </a:r>
          </a:p>
          <a:p>
            <a:pPr lvl="0">
              <a:spcBef>
                <a:spcPts val="600"/>
              </a:spcBef>
              <a:spcAft>
                <a:spcPts val="0"/>
              </a:spcAft>
            </a:pPr>
            <a:endParaRPr lang="en-GB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203" y="2637799"/>
            <a:ext cx="6159189" cy="410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7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7118"/>
          </a:xfrm>
          <a:prstGeom prst="rect">
            <a:avLst/>
          </a:prstGeom>
        </p:spPr>
      </p:pic>
      <p:pic>
        <p:nvPicPr>
          <p:cNvPr id="1028" name="Picture 4" descr="Image result for cute animal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771" y="0"/>
            <a:ext cx="5943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eart 5"/>
          <p:cNvSpPr/>
          <p:nvPr/>
        </p:nvSpPr>
        <p:spPr>
          <a:xfrm>
            <a:off x="4151325" y="5047088"/>
            <a:ext cx="4428634" cy="3714032"/>
          </a:xfrm>
          <a:prstGeom prst="heart">
            <a:avLst/>
          </a:prstGeom>
          <a:solidFill>
            <a:srgbClr val="F3BBD8"/>
          </a:solidFill>
          <a:ln>
            <a:solidFill>
              <a:srgbClr val="F3BB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51325" y="5861712"/>
            <a:ext cx="4428634" cy="2111237"/>
          </a:xfrm>
        </p:spPr>
        <p:txBody>
          <a:bodyPr>
            <a:normAutofit fontScale="90000"/>
          </a:bodyPr>
          <a:lstStyle/>
          <a:p>
            <a:r>
              <a:rPr lang="en-GB" sz="6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640" y="8649478"/>
            <a:ext cx="2280679" cy="92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7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442013"/>
            <a:ext cx="10881360" cy="2062984"/>
          </a:xfrm>
        </p:spPr>
        <p:txBody>
          <a:bodyPr>
            <a:normAutofit fontScale="90000"/>
          </a:bodyPr>
          <a:lstStyle/>
          <a:p>
            <a:r>
              <a:rPr lang="en-GB" sz="7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Inclusivity</a:t>
            </a:r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57400" y="5313690"/>
            <a:ext cx="2547646" cy="22785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3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Seen as a 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Procedure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250734" y="4340440"/>
            <a:ext cx="3485034" cy="468620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GB" sz="4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GB" sz="3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involves</a:t>
            </a:r>
          </a:p>
          <a:p>
            <a:pPr marL="571500" indent="-5715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Invitation for participation</a:t>
            </a:r>
          </a:p>
          <a:p>
            <a:pPr marL="571500" indent="-5715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Respect</a:t>
            </a:r>
          </a:p>
          <a:p>
            <a:pPr marL="571500" indent="-5715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Representation</a:t>
            </a:r>
          </a:p>
          <a:p>
            <a:pPr marL="571500" indent="-5715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640" y="8649478"/>
            <a:ext cx="2280679" cy="9211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50" b="4249"/>
          <a:stretch/>
        </p:blipFill>
        <p:spPr>
          <a:xfrm>
            <a:off x="2103120" y="1846327"/>
            <a:ext cx="8595360" cy="319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76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613729"/>
            <a:ext cx="10881360" cy="2062984"/>
          </a:xfrm>
        </p:spPr>
        <p:txBody>
          <a:bodyPr>
            <a:normAutofit fontScale="90000"/>
          </a:bodyPr>
          <a:lstStyle/>
          <a:p>
            <a:r>
              <a:rPr lang="en-GB" sz="6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is inclusivity important?</a:t>
            </a:r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10592" y="2444825"/>
            <a:ext cx="10730888" cy="48589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to acknowledge that the UK is a diverse place</a:t>
            </a:r>
          </a:p>
          <a:p>
            <a:pPr marL="457200" indent="-457200" algn="l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Strive for fair representation</a:t>
            </a:r>
          </a:p>
          <a:p>
            <a:pPr marL="457200" indent="-457200" algn="l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Intersectionality </a:t>
            </a:r>
            <a:r>
              <a:rPr lang="en-GB" sz="3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people may face discrimination from multiple sources of </a:t>
            </a:r>
            <a:r>
              <a:rPr lang="en-GB" sz="3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oppression</a:t>
            </a:r>
            <a:endParaRPr lang="en-GB" sz="3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Diverse </a:t>
            </a:r>
            <a:r>
              <a:rPr lang="en-GB" sz="3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groups may have different views on topics</a:t>
            </a:r>
          </a:p>
          <a:p>
            <a:pPr marL="457200" indent="-457200" algn="l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3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Celebrating difference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GB" sz="31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GB" sz="4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640" y="8649478"/>
            <a:ext cx="2280679" cy="921155"/>
          </a:xfrm>
          <a:prstGeom prst="rect">
            <a:avLst/>
          </a:prstGeom>
        </p:spPr>
      </p:pic>
      <p:pic>
        <p:nvPicPr>
          <p:cNvPr id="9" name="Picture 2" descr="Image result for diversit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6" b="63518"/>
          <a:stretch/>
        </p:blipFill>
        <p:spPr bwMode="auto">
          <a:xfrm>
            <a:off x="1110591" y="6250328"/>
            <a:ext cx="10730889" cy="233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22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866" y="454950"/>
            <a:ext cx="11022614" cy="1705969"/>
          </a:xfrm>
        </p:spPr>
        <p:txBody>
          <a:bodyPr>
            <a:normAutofit fontScale="90000"/>
          </a:bodyPr>
          <a:lstStyle/>
          <a:p>
            <a:r>
              <a:rPr lang="en-GB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Inclusive Framework</a:t>
            </a:r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98654" y="2221712"/>
            <a:ext cx="5875362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 </a:t>
            </a: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 support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Lesbian, gay, bisexual and trans (LGBT)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Access for disabled students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Students with caring responsibilities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 pregnancy and maternity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Faith observance</a:t>
            </a:r>
          </a:p>
          <a:p>
            <a:pPr marL="342900" lvl="0" indent="-342900">
              <a:spcBef>
                <a:spcPts val="60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Students interested in race in arts Higher Education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098654" y="1565097"/>
            <a:ext cx="64008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ts val="600"/>
              </a:spcBef>
              <a:spcAft>
                <a:spcPts val="0"/>
              </a:spcAft>
            </a:pP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Student Diversity at UAL</a:t>
            </a:r>
            <a:endParaRPr lang="en-GB" sz="2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97090" y="2221712"/>
            <a:ext cx="4954137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age</a:t>
            </a:r>
            <a:endParaRPr lang="en-GB" sz="2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disability</a:t>
            </a:r>
            <a:endParaRPr lang="en-GB" sz="2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gender </a:t>
            </a: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reassignment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marriage </a:t>
            </a: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civil partnership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pregnancy </a:t>
            </a: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maternity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race</a:t>
            </a:r>
            <a:endParaRPr lang="en-GB" sz="2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religion </a:t>
            </a: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 belief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sex</a:t>
            </a:r>
            <a:endParaRPr lang="en-GB" sz="2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sexual </a:t>
            </a: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orientation</a:t>
            </a:r>
          </a:p>
          <a:p>
            <a:pPr lvl="0">
              <a:spcBef>
                <a:spcPts val="600"/>
              </a:spcBef>
              <a:spcAft>
                <a:spcPts val="0"/>
              </a:spcAft>
            </a:pPr>
            <a:endParaRPr lang="en-GB" sz="2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97090" y="1565097"/>
            <a:ext cx="64008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ts val="600"/>
              </a:spcBef>
              <a:spcAft>
                <a:spcPts val="0"/>
              </a:spcAft>
            </a:pP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Staff at UAL</a:t>
            </a:r>
            <a:endParaRPr lang="en-GB" sz="2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640" y="8649478"/>
            <a:ext cx="2280679" cy="9211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00" b="34700"/>
          <a:stretch/>
        </p:blipFill>
        <p:spPr>
          <a:xfrm>
            <a:off x="1552433" y="6480235"/>
            <a:ext cx="955548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5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830529"/>
            <a:ext cx="10881360" cy="2086292"/>
          </a:xfrm>
        </p:spPr>
        <p:txBody>
          <a:bodyPr>
            <a:normAutofit/>
          </a:bodyPr>
          <a:lstStyle/>
          <a:p>
            <a:r>
              <a:rPr lang="en-GB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Library Inductions 18/19</a:t>
            </a:r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60120" y="2439767"/>
            <a:ext cx="50008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Library Picks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0120" y="3020430"/>
            <a:ext cx="5000842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spc="6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Groups of 2-3 students </a:t>
            </a:r>
            <a:endParaRPr lang="en-GB" sz="2800" spc="6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spc="6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Pick a book or DVD and tell us why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spc="6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Created a display with the items and shared on social media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spc="6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Interesting picks to do with race, gender, feminism and more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spc="6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Cooperation and ice-breaker for new students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800" spc="6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640" y="8649478"/>
            <a:ext cx="2280679" cy="921155"/>
          </a:xfrm>
          <a:prstGeom prst="rect">
            <a:avLst/>
          </a:prstGeom>
        </p:spPr>
      </p:pic>
      <p:pic>
        <p:nvPicPr>
          <p:cNvPr id="1026" name="Picture 2" descr="ebd19d22-cc61-42d7-867b-75d36c9181ea@eurprd0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33789" y="2952082"/>
            <a:ext cx="5024518" cy="3768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0dc959e3-3a1f-460a-8b0f-fe02d269b283@eurprd0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21051" y="2670390"/>
            <a:ext cx="2770977" cy="207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dbb1218-188e-49b2-aba2-edc05cb98c6c@eurprd06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20761" y="5633509"/>
            <a:ext cx="2770977" cy="207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50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578725"/>
            <a:ext cx="10881360" cy="1770926"/>
          </a:xfrm>
        </p:spPr>
        <p:txBody>
          <a:bodyPr>
            <a:normAutofit/>
          </a:bodyPr>
          <a:lstStyle/>
          <a:p>
            <a:r>
              <a:rPr lang="en-GB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Decolonising the Arts Curriculum </a:t>
            </a:r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640" y="8649478"/>
            <a:ext cx="2280679" cy="9211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483" y="1724313"/>
            <a:ext cx="3775250" cy="37752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42377" y="6899240"/>
            <a:ext cx="495413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Library Display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Created playlists on </a:t>
            </a:r>
            <a:r>
              <a:rPr lang="en-GB" sz="24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BoB</a:t>
            </a:r>
            <a:endParaRPr lang="en-GB" sz="2400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Vote for Film Screening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Screened ‘Ghost in the Shell’  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2377" y="4631346"/>
            <a:ext cx="4332239" cy="21174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" t="1237" r="1085" b="7448"/>
          <a:stretch/>
        </p:blipFill>
        <p:spPr>
          <a:xfrm>
            <a:off x="7450483" y="5690055"/>
            <a:ext cx="3802589" cy="2519746"/>
          </a:xfrm>
          <a:prstGeom prst="rect">
            <a:avLst/>
          </a:prstGeom>
        </p:spPr>
      </p:pic>
      <p:pic>
        <p:nvPicPr>
          <p:cNvPr id="2050" name="Picture 2" descr="https://pbs.twimg.com/media/Dry3WUKWkAA0bCN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80" t="54915" r="1747" b="3406"/>
          <a:stretch/>
        </p:blipFill>
        <p:spPr bwMode="auto">
          <a:xfrm>
            <a:off x="1542377" y="1724313"/>
            <a:ext cx="4332239" cy="263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29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428255"/>
            <a:ext cx="10881360" cy="1956121"/>
          </a:xfrm>
        </p:spPr>
        <p:txBody>
          <a:bodyPr>
            <a:normAutofit/>
          </a:bodyPr>
          <a:lstStyle/>
          <a:p>
            <a:r>
              <a:rPr lang="en-GB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Pamela </a:t>
            </a:r>
            <a:r>
              <a:rPr lang="en-GB" sz="4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Jikiemi’s</a:t>
            </a:r>
            <a:r>
              <a:rPr lang="en-GB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exhibition</a:t>
            </a:r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640" y="8649478"/>
            <a:ext cx="2280679" cy="9211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" y="1875097"/>
            <a:ext cx="4718131" cy="62908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94" b="12288"/>
          <a:stretch/>
        </p:blipFill>
        <p:spPr>
          <a:xfrm>
            <a:off x="6431877" y="1875097"/>
            <a:ext cx="5409603" cy="24162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31878" y="4495764"/>
            <a:ext cx="540960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0"/>
              </a:spcAft>
            </a:pPr>
            <a:r>
              <a:rPr lang="en-GB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Pamela </a:t>
            </a:r>
            <a:r>
              <a:rPr lang="en-GB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Jikiemi</a:t>
            </a:r>
            <a:endParaRPr lang="en-GB" sz="2400" b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600"/>
              </a:spcBef>
              <a:spcAft>
                <a:spcPts val="0"/>
              </a:spcAft>
            </a:pP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Theatre &amp; Screen Academic</a:t>
            </a:r>
          </a:p>
          <a:p>
            <a:pPr lvl="0">
              <a:spcBef>
                <a:spcPts val="600"/>
              </a:spcBef>
              <a:spcAft>
                <a:spcPts val="0"/>
              </a:spcAft>
            </a:pP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Exhibition tying in with Decolonising the Arts Curriculum containing: </a:t>
            </a:r>
            <a:endParaRPr lang="en-GB" sz="2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31878" y="6365445"/>
            <a:ext cx="5409602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Texts &amp; Images from PhD research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Personal family photographs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Family member’s passport</a:t>
            </a:r>
          </a:p>
          <a:p>
            <a:pPr lvl="0">
              <a:spcBef>
                <a:spcPts val="600"/>
              </a:spcBef>
              <a:spcAft>
                <a:spcPts val="0"/>
              </a:spcAft>
            </a:pPr>
            <a:endParaRPr lang="en-GB" sz="2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84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324080"/>
            <a:ext cx="10881360" cy="1956121"/>
          </a:xfrm>
        </p:spPr>
        <p:txBody>
          <a:bodyPr>
            <a:normAutofit/>
          </a:bodyPr>
          <a:lstStyle/>
          <a:p>
            <a:r>
              <a:rPr lang="en-GB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Alexandra </a:t>
            </a:r>
            <a:r>
              <a:rPr lang="en-GB" sz="4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Falade</a:t>
            </a:r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640" y="8649478"/>
            <a:ext cx="2280679" cy="9211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58469" y="5011340"/>
            <a:ext cx="67664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0"/>
              </a:spcAft>
            </a:pPr>
            <a:r>
              <a:rPr lang="en-GB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Alexandra </a:t>
            </a:r>
            <a:r>
              <a:rPr lang="en-GB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Falade</a:t>
            </a: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BA Fine Art Painting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90401" y="5591491"/>
            <a:ext cx="3451307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Shadow </a:t>
            </a: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Selves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family photographs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collage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printmaking 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culpture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installation</a:t>
            </a:r>
            <a:endParaRPr lang="en-GB" sz="2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178" y="1583861"/>
            <a:ext cx="3303655" cy="42999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7" b="19398"/>
          <a:stretch/>
        </p:blipFill>
        <p:spPr>
          <a:xfrm>
            <a:off x="1158469" y="1583861"/>
            <a:ext cx="6766478" cy="3324274"/>
          </a:xfrm>
          <a:prstGeom prst="rect">
            <a:avLst/>
          </a:prstGeom>
        </p:spPr>
      </p:pic>
      <p:pic>
        <p:nvPicPr>
          <p:cNvPr id="11" name="Picture 10" descr="C:\Users\asideras\AppData\Local\Microsoft\Windows\INetCache\Content.Outlook\4V1WPYTI\IMG_20190416_182625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77" b="4676"/>
          <a:stretch/>
        </p:blipFill>
        <p:spPr bwMode="auto">
          <a:xfrm>
            <a:off x="8326178" y="6110754"/>
            <a:ext cx="3339007" cy="253872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4473640" y="5575621"/>
            <a:ext cx="3737257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REPRESENT Event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latform for POC </a:t>
            </a: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artists and recent graduates from UAL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iversify </a:t>
            </a: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represent </a:t>
            </a: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histories </a:t>
            </a: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women of colour artists in art school curriculums</a:t>
            </a:r>
          </a:p>
        </p:txBody>
      </p:sp>
    </p:spTree>
    <p:extLst>
      <p:ext uri="{BB962C8B-B14F-4D97-AF65-F5344CB8AC3E}">
        <p14:creationId xmlns:p14="http://schemas.microsoft.com/office/powerpoint/2010/main" val="392166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228115"/>
            <a:ext cx="10881360" cy="1956121"/>
          </a:xfrm>
        </p:spPr>
        <p:txBody>
          <a:bodyPr>
            <a:normAutofit/>
          </a:bodyPr>
          <a:lstStyle/>
          <a:p>
            <a:r>
              <a:rPr lang="en-GB" sz="4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Minqi</a:t>
            </a:r>
            <a:r>
              <a:rPr lang="en-GB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Xu</a:t>
            </a:r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640" y="8649478"/>
            <a:ext cx="2280679" cy="9211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010915" y="6395999"/>
            <a:ext cx="6766478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0"/>
              </a:spcAft>
            </a:pPr>
            <a:r>
              <a:rPr lang="en-GB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Minqi</a:t>
            </a:r>
            <a:r>
              <a:rPr lang="en-GB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Xu</a:t>
            </a:r>
          </a:p>
          <a:p>
            <a:pPr lvl="0">
              <a:spcBef>
                <a:spcPts val="600"/>
              </a:spcBef>
              <a:spcAft>
                <a:spcPts val="0"/>
              </a:spcAft>
            </a:pP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MFA Fine Art</a:t>
            </a:r>
          </a:p>
        </p:txBody>
      </p:sp>
      <p:sp>
        <p:nvSpPr>
          <p:cNvPr id="9" name="Rectangle 8"/>
          <p:cNvSpPr/>
          <p:nvPr/>
        </p:nvSpPr>
        <p:spPr>
          <a:xfrm>
            <a:off x="1209694" y="6395999"/>
            <a:ext cx="6160625" cy="287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Life Stream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Site specific video installation in the library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Reserved study space in disguise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Video blending to iMac start-up screen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Broadcasting moments from the life of an international female student </a:t>
            </a:r>
          </a:p>
          <a:p>
            <a:pPr>
              <a:spcBef>
                <a:spcPts val="600"/>
              </a:spcBef>
            </a:pP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94" y="1596352"/>
            <a:ext cx="6160625" cy="4619663"/>
          </a:xfrm>
          <a:prstGeom prst="rect">
            <a:avLst/>
          </a:prstGeom>
        </p:spPr>
      </p:pic>
      <p:pic>
        <p:nvPicPr>
          <p:cNvPr id="10242" name="Picture 2" descr="IMG_11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65" y="1596354"/>
            <a:ext cx="3465614" cy="461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18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1114</TotalTime>
  <Words>402</Words>
  <Application>Microsoft Office PowerPoint</Application>
  <PresentationFormat>A3 Paper (297x420 mm)</PresentationFormat>
  <Paragraphs>106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Symbol</vt:lpstr>
      <vt:lpstr>Office Theme</vt:lpstr>
      <vt:lpstr>The importance of inclusivity in  front-line service </vt:lpstr>
      <vt:lpstr>Inclusivity </vt:lpstr>
      <vt:lpstr>Why is inclusivity important? </vt:lpstr>
      <vt:lpstr>Inclusive Framework </vt:lpstr>
      <vt:lpstr>Library Inductions 18/19 </vt:lpstr>
      <vt:lpstr>Decolonising the Arts Curriculum  </vt:lpstr>
      <vt:lpstr>Pamela Jikiemi’s exhibition </vt:lpstr>
      <vt:lpstr>Alexandra Falade </vt:lpstr>
      <vt:lpstr>Minqi Xu </vt:lpstr>
      <vt:lpstr>Library displays for important dates </vt:lpstr>
      <vt:lpstr>LGBT+ History Month Activities </vt:lpstr>
      <vt:lpstr>Practical Tips </vt:lpstr>
      <vt:lpstr>Thank You </vt:lpstr>
    </vt:vector>
  </TitlesOfParts>
  <Company>University of the Arts London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importance of inclusivity in  front-line service</dc:title>
  <dc:creator>Antonis Sideras</dc:creator>
  <cp:lastModifiedBy>Antonis Sideras</cp:lastModifiedBy>
  <cp:revision>51</cp:revision>
  <dcterms:created xsi:type="dcterms:W3CDTF">2019-05-29T12:45:31Z</dcterms:created>
  <dcterms:modified xsi:type="dcterms:W3CDTF">2019-06-19T15:07:17Z</dcterms:modified>
</cp:coreProperties>
</file>