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76" r:id="rId5"/>
    <p:sldId id="277" r:id="rId6"/>
    <p:sldId id="278" r:id="rId7"/>
    <p:sldId id="263" r:id="rId8"/>
    <p:sldId id="262" r:id="rId9"/>
    <p:sldId id="264" r:id="rId10"/>
    <p:sldId id="274" r:id="rId11"/>
    <p:sldId id="266" r:id="rId12"/>
    <p:sldId id="272" r:id="rId13"/>
    <p:sldId id="268" r:id="rId14"/>
    <p:sldId id="280" r:id="rId15"/>
    <p:sldId id="265" r:id="rId16"/>
    <p:sldId id="286" r:id="rId17"/>
    <p:sldId id="291" r:id="rId18"/>
    <p:sldId id="283" r:id="rId19"/>
    <p:sldId id="285" r:id="rId20"/>
    <p:sldId id="275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CCFF"/>
    <a:srgbClr val="66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7" autoAdjust="0"/>
  </p:normalViewPr>
  <p:slideViewPr>
    <p:cSldViewPr snapToGrid="0">
      <p:cViewPr varScale="1">
        <p:scale>
          <a:sx n="109" d="100"/>
          <a:sy n="109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2C1DC-4A69-4372-8E07-9F24EC9334D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6AE8C-7421-4691-A972-3FA349CAA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40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189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24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96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648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716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15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: Instagram  latest initiatives water bottles  / bottles blankets headphones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6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1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282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94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3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657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8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04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AE8C-7421-4691-A972-3FA349CAA4A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09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0596-BF6B-4665-96D0-01EEFF483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4F0D6-06A2-429D-BC31-D63CB0B0B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9D8-9D65-4DEE-8804-B49790FC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6A960-CF70-4B5D-B1C6-202366B1C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29A2D-5A03-4A21-B124-94D8885D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1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865F-DCCD-4773-A959-1D9359A7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734D6A-72A2-4BA3-BEC2-BB99E1E99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394F-64C5-4C31-B321-38012A99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B8CA2-61C9-4D29-BA93-EE8C37DF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D92E-FD62-4D38-A642-FB16B000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95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6D329-746C-450F-8952-611FDB83A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7855A-3D9D-4146-AFA8-2466BDE40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38681-74F9-4792-B854-EADBC775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9F9D-FA6F-44D1-AE7F-68D4C0FF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24B0A-74A3-48DF-B7CA-4F05D7D2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53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344F-274D-4974-B72E-25F3B543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A5C51-3D06-42D8-8D08-B80153F51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40EAF-BF2D-499B-B31F-4B51194F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8E3A2-E8BF-4EE1-8ED9-F6AC53BA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F293E-2530-4DF1-9A29-4EF24BEB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39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A9B7-CCBB-4FFF-A848-968ADFA9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AEEF1-34DB-49D4-9466-CEA3EC7EF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47DAA-1093-4550-8B1A-096C6E94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1B2F-FB56-49F2-81B3-97E4B518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EA897-BF1D-4589-93E1-F991057C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17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8F1B-5554-46EB-9E6F-4F72285E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1A51F-E7ED-4404-95CE-3D3826CE4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5AD71-C32B-4E79-AE29-3923CD363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2473D-AA3B-49B6-8C9E-855508D91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41D1E-F7A2-443E-8D18-E55266C3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63714-0A28-4F11-9404-A1C76B18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85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DFE6-49BC-4B55-BC1A-D0EFFCA0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8BD56-5EA1-40E1-B0A4-CE285481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CE759-9416-4F4B-A56A-025AF7999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B7090-5B4F-4B6D-96EB-DD5E3A2EB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993BB-6EC5-4504-917B-832116AE0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5EC609-6035-4423-B904-3BA05FFB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7FA452-BE54-4D4A-8F1E-74BEE9C3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0D3952-61E2-44B1-962C-870480B8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9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9571-AE4A-4BFD-9126-E84E3FFD6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62C81-5FC2-488F-8615-5FD35DF7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2F01D-11CA-4C6B-A7D8-5F2B8C44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ECE09-3F90-438B-A224-FF82227B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1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5AA87-F116-4311-B95A-B8468420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5EE66C-C9DE-493D-9A45-3BFAB6BC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771AF-D114-4993-A223-D236BB71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56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4881B-C5CF-4392-A5B0-484B08A6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1163A-17E3-48A9-B4B2-85DD05C40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D0753-18BF-43B1-A2DD-878175AAA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7E350-EE4F-40E4-9B0E-6EFC9AA4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46D7C-44E6-4A14-B761-635BED92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B1BC0-DF5D-4FC8-AE7D-D962E89B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20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F670-03F8-42F0-AF78-934B0F66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C19E7-AF23-431F-8029-3D010FD6F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C1AF4-B211-4D71-B191-E45AF6058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00845-8827-4C06-AE71-2A5E16E1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E81FC-B135-466A-9A77-2F28C0E6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DB1BF-4094-462E-A34B-79F07154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0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915091-3BDF-4FA0-922A-4F51A6F0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FC38E-51F9-4ACE-8D29-0DC075E5A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5F402-746F-4DEF-9BF4-76E1758DB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09405-6148-45D4-A0E1-B511B5627DD3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187-78D1-4575-8B8D-F484C057F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841FC-FDA8-4EC1-878E-E48812979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213E8-A951-47F8-8596-10C7AC5787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41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DDFB4-81E4-49E5-984A-A29E213E3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807" y="993087"/>
            <a:ext cx="7931193" cy="5864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A5C368-48F7-4D61-BF45-BC9B18D589DD}"/>
              </a:ext>
            </a:extLst>
          </p:cNvPr>
          <p:cNvSpPr txBox="1"/>
          <p:nvPr/>
        </p:nvSpPr>
        <p:spPr>
          <a:xfrm>
            <a:off x="169333" y="855784"/>
            <a:ext cx="4091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Embedding welfare in the Library:</a:t>
            </a:r>
          </a:p>
          <a:p>
            <a:pPr lvl="0"/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Supporting student wellbeing with limited time and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72079-3FA8-4831-A42A-224685F0AC43}"/>
              </a:ext>
            </a:extLst>
          </p:cNvPr>
          <p:cNvSpPr txBox="1"/>
          <p:nvPr/>
        </p:nvSpPr>
        <p:spPr>
          <a:xfrm>
            <a:off x="169333" y="4736123"/>
            <a:ext cx="4091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CSGUK </a:t>
            </a:r>
          </a:p>
          <a:p>
            <a:pPr lvl="0"/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“Inspired ideas from the sharp end”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University of Bristol,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 February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7E59B-D636-43FB-B36D-B9BCC313E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02" y="26729"/>
            <a:ext cx="7019544" cy="82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54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18DC9-9485-4A56-B6EA-92482F58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754" y="1481557"/>
            <a:ext cx="3155677" cy="4451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10CA9-3699-45EE-872F-30A2A6BCB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" y="1706027"/>
            <a:ext cx="2958246" cy="4173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3F545C-6BDD-493D-9172-DD640F560E53}"/>
              </a:ext>
            </a:extLst>
          </p:cNvPr>
          <p:cNvSpPr txBox="1"/>
          <p:nvPr/>
        </p:nvSpPr>
        <p:spPr>
          <a:xfrm>
            <a:off x="564776" y="516892"/>
            <a:ext cx="1088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Promoting national campaigns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FE960-3C33-43F4-9207-A8C497A54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43" y="1311146"/>
            <a:ext cx="3270050" cy="46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70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F90AB9-B98A-41B9-830F-AFC6EC4AD69A}"/>
              </a:ext>
            </a:extLst>
          </p:cNvPr>
          <p:cNvSpPr txBox="1"/>
          <p:nvPr/>
        </p:nvSpPr>
        <p:spPr>
          <a:xfrm>
            <a:off x="925689" y="612256"/>
            <a:ext cx="1126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Collaboration with Academic Skills and Development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BA3E0-5E4D-4EB7-BD64-DDEE886ED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80" y="1609843"/>
            <a:ext cx="4785482" cy="4807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E18D3C-B207-4755-81EF-A793A30A9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23" y="1609844"/>
            <a:ext cx="4759569" cy="48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4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27148-55D1-4D4F-84C6-9F4A76A3E6AA}"/>
              </a:ext>
            </a:extLst>
          </p:cNvPr>
          <p:cNvSpPr txBox="1"/>
          <p:nvPr/>
        </p:nvSpPr>
        <p:spPr>
          <a:xfrm>
            <a:off x="961292" y="433754"/>
            <a:ext cx="6787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Collaboration with Disability and Neurodiversity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31B432-EEC5-4A36-B16A-E959AE2C1CE3}"/>
              </a:ext>
            </a:extLst>
          </p:cNvPr>
          <p:cNvSpPr txBox="1"/>
          <p:nvPr/>
        </p:nvSpPr>
        <p:spPr>
          <a:xfrm>
            <a:off x="961292" y="1111797"/>
            <a:ext cx="45770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Promotion of the support group run by Disability and Neurodiversity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Purchase of SAD lamps for use by supported students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Disability awareness postcards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CB10D-363D-428B-A5D0-B05A002D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84" y="3648807"/>
            <a:ext cx="3525895" cy="2528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B6685-B746-45E1-833D-D7B84598C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223" y="1505390"/>
            <a:ext cx="4972486" cy="48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7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A4F7A8-D118-41C8-A694-182EC9A7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08" y="3067506"/>
            <a:ext cx="5017745" cy="3098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1D5270-CBB1-4E77-AC07-A74FE785E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919" y="1446700"/>
            <a:ext cx="4735757" cy="4719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54413-3251-4B08-BBEF-EC528C291017}"/>
              </a:ext>
            </a:extLst>
          </p:cNvPr>
          <p:cNvSpPr txBox="1"/>
          <p:nvPr/>
        </p:nvSpPr>
        <p:spPr>
          <a:xfrm>
            <a:off x="129825" y="461298"/>
            <a:ext cx="424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Self-help Collection</a:t>
            </a:r>
          </a:p>
        </p:txBody>
      </p:sp>
    </p:spTree>
    <p:extLst>
      <p:ext uri="{BB962C8B-B14F-4D97-AF65-F5344CB8AC3E}">
        <p14:creationId xmlns:p14="http://schemas.microsoft.com/office/powerpoint/2010/main" val="107652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9FF271-C0F7-4582-B5E8-71C73995F407}"/>
              </a:ext>
            </a:extLst>
          </p:cNvPr>
          <p:cNvSpPr txBox="1"/>
          <p:nvPr/>
        </p:nvSpPr>
        <p:spPr>
          <a:xfrm>
            <a:off x="981411" y="413271"/>
            <a:ext cx="10984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Collaboration with Faculty Engagement Librarians – Student Curator projects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68154-1B43-43A2-BA9C-BB5F33A22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329" y="1628963"/>
            <a:ext cx="4409761" cy="4409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1E811E-71B0-48C6-BA8F-7FCFB77E244F}"/>
              </a:ext>
            </a:extLst>
          </p:cNvPr>
          <p:cNvSpPr txBox="1"/>
          <p:nvPr/>
        </p:nvSpPr>
        <p:spPr>
          <a:xfrm>
            <a:off x="7562431" y="6251823"/>
            <a:ext cx="49806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https://rl.talis.com/3/surrey/lists/C94B6803-3EF7-3D0D-314B-77DA78CD6610.html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BFE01-92B0-49ED-BAE7-A8682002DB8B}"/>
              </a:ext>
            </a:extLst>
          </p:cNvPr>
          <p:cNvSpPr txBox="1"/>
          <p:nvPr/>
        </p:nvSpPr>
        <p:spPr>
          <a:xfrm>
            <a:off x="7028329" y="1039936"/>
            <a:ext cx="4804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Healthy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372CF-B791-4767-B144-4ACE8F693BF1}"/>
              </a:ext>
            </a:extLst>
          </p:cNvPr>
          <p:cNvSpPr txBox="1"/>
          <p:nvPr/>
        </p:nvSpPr>
        <p:spPr>
          <a:xfrm>
            <a:off x="6817314" y="6467267"/>
            <a:ext cx="50882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https://open.spotify.com/user/vnb1hnvr8ofsi9m842mr0svcf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17B00-2DF5-49F2-8FE9-95E389DF4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642946"/>
            <a:ext cx="3281085" cy="4374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E0B7F7-4ED4-40EB-8386-7F5CF71C5688}"/>
              </a:ext>
            </a:extLst>
          </p:cNvPr>
          <p:cNvSpPr txBox="1"/>
          <p:nvPr/>
        </p:nvSpPr>
        <p:spPr>
          <a:xfrm>
            <a:off x="999340" y="1059066"/>
            <a:ext cx="3987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Talking about mental health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17DDD3-EA81-4C8C-A5B6-D72C538953AD}"/>
              </a:ext>
            </a:extLst>
          </p:cNvPr>
          <p:cNvSpPr txBox="1"/>
          <p:nvPr/>
        </p:nvSpPr>
        <p:spPr>
          <a:xfrm>
            <a:off x="1219200" y="6201496"/>
            <a:ext cx="487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https://rl.talis.com/3/surrey/lists/E948126A-4A95-12EA-A2F3-1823EC03F8E5.html</a:t>
            </a:r>
          </a:p>
        </p:txBody>
      </p:sp>
    </p:spTree>
    <p:extLst>
      <p:ext uri="{BB962C8B-B14F-4D97-AF65-F5344CB8AC3E}">
        <p14:creationId xmlns:p14="http://schemas.microsoft.com/office/powerpoint/2010/main" val="3427071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B472F5-BA29-471F-BCF1-E48202C901F0}"/>
              </a:ext>
            </a:extLst>
          </p:cNvPr>
          <p:cNvSpPr txBox="1"/>
          <p:nvPr/>
        </p:nvSpPr>
        <p:spPr>
          <a:xfrm>
            <a:off x="398585" y="425633"/>
            <a:ext cx="10843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Inspiring messages - postcards, noticeboards, outside the building and social media #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wellnesswednesday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EFC33-B845-45CB-9596-B59EE22F0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17" y="1256630"/>
            <a:ext cx="3145081" cy="3145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761889-0583-4F85-9F32-DD23C4A73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03" y="1452972"/>
            <a:ext cx="2924175" cy="242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71CD25-B004-4731-B93B-8889F470D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439" y="4048437"/>
            <a:ext cx="1801820" cy="2713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BFAA6-357B-4B2A-A258-C7A0E9688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130" y="952132"/>
            <a:ext cx="2952750" cy="2105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9C2C1C-3B4E-487E-BA20-04953BCFC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325" y="4565467"/>
            <a:ext cx="2924175" cy="1866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E6C450-BB56-419D-99D6-A8242A27A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2505" y="3367249"/>
            <a:ext cx="2266011" cy="306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5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393921-078A-4EF5-BAE1-478FB4B8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424" y="4411019"/>
            <a:ext cx="2045509" cy="2071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C1B0AC-51F3-4C87-91F6-1C4DE666A69D}"/>
              </a:ext>
            </a:extLst>
          </p:cNvPr>
          <p:cNvSpPr txBox="1"/>
          <p:nvPr/>
        </p:nvSpPr>
        <p:spPr>
          <a:xfrm>
            <a:off x="604843" y="326732"/>
            <a:ext cx="843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Engagement campaigns in the Library and on social media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7D0871-2C08-4A8F-99DE-06FC0B99D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89" y="1649562"/>
            <a:ext cx="2633078" cy="2633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4AC60-4692-4D30-9CBD-DC431EF71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612" y="2492444"/>
            <a:ext cx="3188678" cy="31886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1F144-5353-4B73-9B97-500962C94CF1}"/>
              </a:ext>
            </a:extLst>
          </p:cNvPr>
          <p:cNvSpPr txBox="1"/>
          <p:nvPr/>
        </p:nvSpPr>
        <p:spPr>
          <a:xfrm>
            <a:off x="6225168" y="5897366"/>
            <a:ext cx="653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lovemylibrary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70F6E-2204-45AB-8AF9-6341643DC38A}"/>
              </a:ext>
            </a:extLst>
          </p:cNvPr>
          <p:cNvSpPr txBox="1"/>
          <p:nvPr/>
        </p:nvSpPr>
        <p:spPr>
          <a:xfrm>
            <a:off x="590244" y="1126897"/>
            <a:ext cx="4728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LibraryChristmas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- wishes and letters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EA132-70B3-494B-9677-31FB4D4D2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78224" y="489099"/>
            <a:ext cx="2149847" cy="2201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0036" y="960634"/>
            <a:ext cx="3097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#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twelfdaysofchristmas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1942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22B26-AFC8-4ACA-8BC9-616C064E18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0" y="854278"/>
            <a:ext cx="2936576" cy="2936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A719AC-7097-4F5E-AEA3-7235F1222E64}"/>
              </a:ext>
            </a:extLst>
          </p:cNvPr>
          <p:cNvSpPr txBox="1"/>
          <p:nvPr/>
        </p:nvSpPr>
        <p:spPr>
          <a:xfrm>
            <a:off x="497051" y="312215"/>
            <a:ext cx="523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Latest initiatives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5581D4-F6FD-4799-BBF7-EA007201E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052" y="175393"/>
            <a:ext cx="2549333" cy="26498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D68AD-1BA4-4B0D-929F-587FFF2BB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694" y="2945544"/>
            <a:ext cx="3633367" cy="3641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C86A3B-7724-404E-8898-2BAA3CCFB3B7}"/>
              </a:ext>
            </a:extLst>
          </p:cNvPr>
          <p:cNvSpPr txBox="1"/>
          <p:nvPr/>
        </p:nvSpPr>
        <p:spPr>
          <a:xfrm>
            <a:off x="8495849" y="644770"/>
            <a:ext cx="3485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Noise cancelling headphones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8BE29-A29E-4D1D-B60C-870294DC4D29}"/>
              </a:ext>
            </a:extLst>
          </p:cNvPr>
          <p:cNvSpPr txBox="1"/>
          <p:nvPr/>
        </p:nvSpPr>
        <p:spPr>
          <a:xfrm>
            <a:off x="433754" y="3822726"/>
            <a:ext cx="363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Library branded water bottles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FC28B-B6CE-4F1D-B523-7BDAA5D5A1A4}"/>
              </a:ext>
            </a:extLst>
          </p:cNvPr>
          <p:cNvSpPr txBox="1"/>
          <p:nvPr/>
        </p:nvSpPr>
        <p:spPr>
          <a:xfrm>
            <a:off x="8495851" y="1931554"/>
            <a:ext cx="3133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Support from student ambassadors to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‘Find a Seat’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44546-C9F4-49A0-B6F2-B602B4427999}"/>
              </a:ext>
            </a:extLst>
          </p:cNvPr>
          <p:cNvSpPr txBox="1"/>
          <p:nvPr/>
        </p:nvSpPr>
        <p:spPr>
          <a:xfrm>
            <a:off x="5077541" y="6174734"/>
            <a:ext cx="280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Cosy rainbow blankets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B27977-A98D-4400-B838-467B43C22A5D}"/>
              </a:ext>
            </a:extLst>
          </p:cNvPr>
          <p:cNvSpPr txBox="1"/>
          <p:nvPr/>
        </p:nvSpPr>
        <p:spPr>
          <a:xfrm>
            <a:off x="433754" y="5169532"/>
            <a:ext cx="3081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Green plants in colourful pots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54182-C06E-47B2-BED9-9D9DDA52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32" y="3170725"/>
            <a:ext cx="2800350" cy="28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4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91D02-8666-4AFE-AF5F-09137B4FF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68" y="5840918"/>
            <a:ext cx="7019544" cy="829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E2FFA-582C-4B47-933E-53F5D045D2E4}"/>
              </a:ext>
            </a:extLst>
          </p:cNvPr>
          <p:cNvSpPr txBox="1"/>
          <p:nvPr/>
        </p:nvSpPr>
        <p:spPr>
          <a:xfrm>
            <a:off x="3575685" y="602554"/>
            <a:ext cx="47663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Susan Hill 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s.r.hill@surrey.ac.uk</a:t>
            </a:r>
          </a:p>
          <a:p>
            <a:pPr algn="ctr"/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Marion Lewis 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m.lewis@surrey.ac.uk</a:t>
            </a:r>
          </a:p>
          <a:p>
            <a:pPr algn="ctr"/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Customer Services Advisors,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University Library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39573-BA62-4F03-A8FA-342C868D0840}"/>
              </a:ext>
            </a:extLst>
          </p:cNvPr>
          <p:cNvSpPr txBox="1"/>
          <p:nvPr/>
        </p:nvSpPr>
        <p:spPr>
          <a:xfrm>
            <a:off x="2931425" y="3926541"/>
            <a:ext cx="6054829" cy="122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4FBB04-88CC-4B28-BE5B-5C1027A82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84" y="4160244"/>
            <a:ext cx="4766310" cy="133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7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01E3F3-8B49-476E-BD5A-4C38AE255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78" y="124621"/>
            <a:ext cx="6728176" cy="6324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DEC618-21FD-4C6B-86B9-6B47CF92BA84}"/>
              </a:ext>
            </a:extLst>
          </p:cNvPr>
          <p:cNvSpPr txBox="1"/>
          <p:nvPr/>
        </p:nvSpPr>
        <p:spPr>
          <a:xfrm>
            <a:off x="261056" y="1716354"/>
            <a:ext cx="46339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Wellbeing: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state of being, healthy, happy, or prosperous; physical, psychological, or moral welfare.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www.oed.com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</a:t>
            </a:r>
            <a:endParaRPr lang="en-GB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51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D1A77-083F-4B2E-A366-A5D91760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585" y="1440708"/>
            <a:ext cx="7223057" cy="5417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5CC541-1554-484D-AE4C-1A1035E4C34E}"/>
              </a:ext>
            </a:extLst>
          </p:cNvPr>
          <p:cNvSpPr txBox="1"/>
          <p:nvPr/>
        </p:nvSpPr>
        <p:spPr>
          <a:xfrm>
            <a:off x="5074920" y="1588770"/>
            <a:ext cx="3714750" cy="1634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AFA7-BA3D-4FD9-B7AF-9AF5135DF30B}"/>
              </a:ext>
            </a:extLst>
          </p:cNvPr>
          <p:cNvSpPr txBox="1"/>
          <p:nvPr/>
        </p:nvSpPr>
        <p:spPr>
          <a:xfrm>
            <a:off x="251013" y="328246"/>
            <a:ext cx="562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Library as third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3993ED-462B-4B37-8D5B-26FAB6488D75}"/>
              </a:ext>
            </a:extLst>
          </p:cNvPr>
          <p:cNvSpPr txBox="1"/>
          <p:nvPr/>
        </p:nvSpPr>
        <p:spPr>
          <a:xfrm>
            <a:off x="48358" y="1873291"/>
            <a:ext cx="48722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‘Hangouts at the heart of a community’ 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Ray Oldenburg,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The great good place </a:t>
            </a: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(1989)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‘The library continues to fulfil its role as  the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heart of the university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r>
              <a:rPr lang="en-GB" dirty="0"/>
              <a:t>           </a:t>
            </a: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SCONUL,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The value of academic libraries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(2012)</a:t>
            </a:r>
          </a:p>
        </p:txBody>
      </p:sp>
    </p:spTree>
    <p:extLst>
      <p:ext uri="{BB962C8B-B14F-4D97-AF65-F5344CB8AC3E}">
        <p14:creationId xmlns:p14="http://schemas.microsoft.com/office/powerpoint/2010/main" val="407459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408952-670A-4011-BEAC-3B32AF058D87}"/>
              </a:ext>
            </a:extLst>
          </p:cNvPr>
          <p:cNvSpPr txBox="1"/>
          <p:nvPr/>
        </p:nvSpPr>
        <p:spPr>
          <a:xfrm>
            <a:off x="715324" y="1004463"/>
            <a:ext cx="60969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Student Wellbeing Group comprises: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Library Customer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Academic Skills and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Faculty Engagement Librarians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Reporting to: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 Head of Engagement and Enhancement</a:t>
            </a:r>
          </a:p>
          <a:p>
            <a:endParaRPr lang="en-GB" sz="2000" dirty="0"/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8D98D-1D91-4332-BEDD-25CA9F28E9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2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43F8F4-FD95-48C7-99D7-CA360AD39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737"/>
            <a:ext cx="12698730" cy="8357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F8CD86-F86B-4EEA-AFE1-9775EE8050B4}"/>
              </a:ext>
            </a:extLst>
          </p:cNvPr>
          <p:cNvSpPr txBox="1"/>
          <p:nvPr/>
        </p:nvSpPr>
        <p:spPr>
          <a:xfrm>
            <a:off x="1076446" y="2627453"/>
            <a:ext cx="9039827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purpose of the Student Wellbeing group is to ensure that LLS spaces and services are designed and operate in such a way that they support student wellbeing and healthy study.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LLS student welfare and wellbeing initiatives will be fully integrated with other university initiatives and services.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87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46FAE9-B425-4920-BA53-585CA29F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43" y="953267"/>
            <a:ext cx="5010150" cy="495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75B18F-C652-428B-AB44-89C1854C4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903" y="1287731"/>
            <a:ext cx="4589145" cy="3437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571B51-2246-429D-A9B4-8824F584444E}"/>
              </a:ext>
            </a:extLst>
          </p:cNvPr>
          <p:cNvSpPr txBox="1"/>
          <p:nvPr/>
        </p:nvSpPr>
        <p:spPr>
          <a:xfrm>
            <a:off x="767644" y="129882"/>
            <a:ext cx="925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Collaboration with the Centre for Wellbeing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B9B46-BAC2-4A56-A64F-47C1F977BE1C}"/>
              </a:ext>
            </a:extLst>
          </p:cNvPr>
          <p:cNvSpPr txBox="1"/>
          <p:nvPr/>
        </p:nvSpPr>
        <p:spPr>
          <a:xfrm>
            <a:off x="6836903" y="5086947"/>
            <a:ext cx="4860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Hosted in the social study space at the entrance to the Library on Level 1 </a:t>
            </a:r>
          </a:p>
        </p:txBody>
      </p:sp>
    </p:spTree>
    <p:extLst>
      <p:ext uri="{BB962C8B-B14F-4D97-AF65-F5344CB8AC3E}">
        <p14:creationId xmlns:p14="http://schemas.microsoft.com/office/powerpoint/2010/main" val="3965629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38059-796B-41D3-9475-734F8E06D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859" y="1257925"/>
            <a:ext cx="3354595" cy="4732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ABB71-27FF-436A-BBC1-676F5150F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38" y="1180869"/>
            <a:ext cx="3354123" cy="4731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2D27D-CADE-478E-A281-A93E8EA7592B}"/>
              </a:ext>
            </a:extLst>
          </p:cNvPr>
          <p:cNvSpPr txBox="1"/>
          <p:nvPr/>
        </p:nvSpPr>
        <p:spPr>
          <a:xfrm>
            <a:off x="812801" y="405836"/>
            <a:ext cx="994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Posters produced by the Library Customer Services team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299" y="2357930"/>
            <a:ext cx="3440019" cy="24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3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C07A9C-0889-4209-A395-D509EE025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30" y="1191081"/>
            <a:ext cx="3172611" cy="4475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9CB02-46DA-411A-8E7A-50700F167016}"/>
              </a:ext>
            </a:extLst>
          </p:cNvPr>
          <p:cNvSpPr txBox="1"/>
          <p:nvPr/>
        </p:nvSpPr>
        <p:spPr>
          <a:xfrm>
            <a:off x="554027" y="445478"/>
            <a:ext cx="988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Promoting services sponsored by the University of Surrey and USSU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E33B0C-7DDE-4997-B9F4-43A810841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27" y="1301261"/>
            <a:ext cx="3016414" cy="4255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F4B21-6F16-496B-88F7-BD64E3AF0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59" y="1301261"/>
            <a:ext cx="3010504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5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50BF6-B7DA-405F-BC20-76BD6C577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130" y="1362992"/>
            <a:ext cx="2939052" cy="4146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002BA-236D-4697-A576-7DEBC66A9B9D}"/>
              </a:ext>
            </a:extLst>
          </p:cNvPr>
          <p:cNvSpPr txBox="1"/>
          <p:nvPr/>
        </p:nvSpPr>
        <p:spPr>
          <a:xfrm>
            <a:off x="212984" y="383435"/>
            <a:ext cx="723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Promoting charities offering services to our students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7933D-5300-4950-998A-23ED7B0AEB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348672"/>
            <a:ext cx="3081490" cy="4355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234F50-CAD4-49BB-B5EB-780D0C752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128" y="1362992"/>
            <a:ext cx="2976487" cy="4199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628878-D653-4259-B249-C3D06F1424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2741" r="3000" b="24371"/>
          <a:stretch/>
        </p:blipFill>
        <p:spPr>
          <a:xfrm rot="5400000">
            <a:off x="5378661" y="2483626"/>
            <a:ext cx="4146336" cy="19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61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E0F3D251C89446B75DB89CE14E3EA4" ma:contentTypeVersion="4" ma:contentTypeDescription="Create a new document." ma:contentTypeScope="" ma:versionID="057f23ca7754395f4edbbb49e5165be2">
  <xsd:schema xmlns:xsd="http://www.w3.org/2001/XMLSchema" xmlns:xs="http://www.w3.org/2001/XMLSchema" xmlns:p="http://schemas.microsoft.com/office/2006/metadata/properties" xmlns:ns2="16ff7e0e-ace3-4dfc-9cd2-7b1169d32197" xmlns:ns3="6ab3ada6-6cc4-4ec2-bd9f-de139cdef869" targetNamespace="http://schemas.microsoft.com/office/2006/metadata/properties" ma:root="true" ma:fieldsID="644ee45e01562e47f45f7854ab46e0bf" ns2:_="" ns3:_="">
    <xsd:import namespace="16ff7e0e-ace3-4dfc-9cd2-7b1169d32197"/>
    <xsd:import namespace="6ab3ada6-6cc4-4ec2-bd9f-de139cdef8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f7e0e-ace3-4dfc-9cd2-7b1169d32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3ada6-6cc4-4ec2-bd9f-de139cdef8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6DD3ED-9953-4345-B8FD-1D1704D497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8E0741-D14E-49AB-B923-A22714F73A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ff7e0e-ace3-4dfc-9cd2-7b1169d32197"/>
    <ds:schemaRef ds:uri="6ab3ada6-6cc4-4ec2-bd9f-de139cdef8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4A46BA-10AD-49A2-9196-6BD22E8C2469}">
  <ds:schemaRefs>
    <ds:schemaRef ds:uri="http://purl.org/dc/dcmitype/"/>
    <ds:schemaRef ds:uri="http://schemas.microsoft.com/office/infopath/2007/PartnerControls"/>
    <ds:schemaRef ds:uri="6ab3ada6-6cc4-4ec2-bd9f-de139cdef869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16ff7e0e-ace3-4dfc-9cd2-7b1169d32197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449</Words>
  <Application>Microsoft Office PowerPoint</Application>
  <PresentationFormat>Widescreen</PresentationFormat>
  <Paragraphs>101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Hill, Susan (Library &amp; Learn Sppt)</dc:creator>
  <cp:lastModifiedBy>Loughran, Helen</cp:lastModifiedBy>
  <cp:revision>126</cp:revision>
  <dcterms:created xsi:type="dcterms:W3CDTF">2020-01-15T11:22:23Z</dcterms:created>
  <dcterms:modified xsi:type="dcterms:W3CDTF">2020-02-07T10:53:41Z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0x01010035E0F3D251C89446B75DB89CE14E3EA4</vt:lpwstr>
  </property>
</Properties>
</file>