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71" r:id="rId3"/>
    <p:sldId id="266" r:id="rId4"/>
    <p:sldId id="257" r:id="rId5"/>
    <p:sldId id="267" r:id="rId6"/>
    <p:sldId id="258" r:id="rId7"/>
    <p:sldId id="259" r:id="rId8"/>
    <p:sldId id="269" r:id="rId9"/>
    <p:sldId id="260" r:id="rId10"/>
    <p:sldId id="261" r:id="rId11"/>
    <p:sldId id="262" r:id="rId12"/>
    <p:sldId id="263" r:id="rId13"/>
    <p:sldId id="268" r:id="rId14"/>
    <p:sldId id="264" r:id="rId15"/>
    <p:sldId id="26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032"/>
    <a:srgbClr val="3194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155" autoAdjust="0"/>
  </p:normalViewPr>
  <p:slideViewPr>
    <p:cSldViewPr>
      <p:cViewPr varScale="1">
        <p:scale>
          <a:sx n="45" d="100"/>
          <a:sy n="45" d="100"/>
        </p:scale>
        <p:origin x="188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495A6-6AC6-4142-96B3-71BDC125677B}" type="datetimeFigureOut">
              <a:rPr lang="en-GB" smtClean="0"/>
              <a:t>06/03/2018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17B30-5ECF-46D2-8562-F289407299CE}" type="slidenum">
              <a:rPr lang="en-GB" smtClean="0"/>
              <a:t>‹#›</a:t>
            </a:fld>
            <a:endParaRPr lang="en-GB"/>
          </a:p>
        </p:txBody>
      </p:sp>
    </p:spTree>
    <p:extLst>
      <p:ext uri="{BB962C8B-B14F-4D97-AF65-F5344CB8AC3E}">
        <p14:creationId xmlns:p14="http://schemas.microsoft.com/office/powerpoint/2010/main" val="4118228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 a Brief History of Time</a:t>
            </a:r>
          </a:p>
          <a:p>
            <a:r>
              <a:rPr lang="en-GB" sz="1200" kern="1200" dirty="0" smtClean="0">
                <a:solidFill>
                  <a:schemeClr val="tx1"/>
                </a:solidFill>
                <a:effectLst/>
                <a:latin typeface="+mn-lt"/>
                <a:ea typeface="+mn-ea"/>
                <a:cs typeface="+mn-cs"/>
              </a:rPr>
              <a:t>About 15 billion years ago, the Big Bang caused the Universe to be formed, </a:t>
            </a:r>
          </a:p>
          <a:p>
            <a:r>
              <a:rPr lang="en-GB" sz="1200" kern="1200" dirty="0" smtClean="0">
                <a:solidFill>
                  <a:schemeClr val="tx1"/>
                </a:solidFill>
                <a:effectLst/>
                <a:latin typeface="+mn-lt"/>
                <a:ea typeface="+mn-ea"/>
                <a:cs typeface="+mn-cs"/>
              </a:rPr>
              <a:t>which has been expanding at a rate of 42 miles per second ever since.</a:t>
            </a:r>
          </a:p>
          <a:p>
            <a:r>
              <a:rPr lang="en-GB" sz="1200" kern="1200" dirty="0" smtClean="0">
                <a:solidFill>
                  <a:schemeClr val="tx1"/>
                </a:solidFill>
                <a:effectLst/>
                <a:latin typeface="+mn-lt"/>
                <a:ea typeface="+mn-ea"/>
                <a:cs typeface="+mn-cs"/>
              </a:rPr>
              <a:t>After about ten billion years, the Earth began to form. </a:t>
            </a:r>
          </a:p>
          <a:p>
            <a:r>
              <a:rPr lang="en-GB" sz="1200" kern="1200" dirty="0" smtClean="0">
                <a:solidFill>
                  <a:schemeClr val="tx1"/>
                </a:solidFill>
                <a:effectLst/>
                <a:latin typeface="+mn-lt"/>
                <a:ea typeface="+mn-ea"/>
                <a:cs typeface="+mn-cs"/>
              </a:rPr>
              <a:t>Nothing much happened then – until November 1823 …</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3</a:t>
            </a:fld>
            <a:endParaRPr lang="en-GB"/>
          </a:p>
        </p:txBody>
      </p:sp>
    </p:spTree>
    <p:extLst>
      <p:ext uri="{BB962C8B-B14F-4D97-AF65-F5344CB8AC3E}">
        <p14:creationId xmlns:p14="http://schemas.microsoft.com/office/powerpoint/2010/main" val="287598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With our tips in mind, we also tied this in to our social media. </a:t>
            </a:r>
          </a:p>
          <a:p>
            <a:pPr lvl="0"/>
            <a:r>
              <a:rPr lang="en-GB" sz="1200" kern="1200" dirty="0" smtClean="0">
                <a:solidFill>
                  <a:schemeClr val="tx1"/>
                </a:solidFill>
                <a:effectLst/>
                <a:latin typeface="+mn-lt"/>
                <a:ea typeface="+mn-ea"/>
                <a:cs typeface="+mn-cs"/>
              </a:rPr>
              <a:t>We have a Facebook and Twitter account (@</a:t>
            </a:r>
            <a:r>
              <a:rPr lang="en-GB" sz="1200" kern="1200" dirty="0" err="1" smtClean="0">
                <a:solidFill>
                  <a:schemeClr val="tx1"/>
                </a:solidFill>
                <a:effectLst/>
                <a:latin typeface="+mn-lt"/>
                <a:ea typeface="+mn-ea"/>
                <a:cs typeface="+mn-cs"/>
              </a:rPr>
              <a:t>BirkbeckLibrary</a:t>
            </a:r>
            <a:r>
              <a:rPr lang="en-GB" sz="1200" kern="1200" dirty="0" smtClean="0">
                <a:solidFill>
                  <a:schemeClr val="tx1"/>
                </a:solidFill>
                <a:effectLst/>
                <a:latin typeface="+mn-lt"/>
                <a:ea typeface="+mn-ea"/>
                <a:cs typeface="+mn-cs"/>
              </a:rPr>
              <a:t>) with approx. 4000 followers (do follow us…). </a:t>
            </a:r>
          </a:p>
          <a:p>
            <a:pPr lvl="0"/>
            <a:r>
              <a:rPr lang="en-GB" sz="1200" kern="1200" dirty="0" smtClean="0">
                <a:solidFill>
                  <a:schemeClr val="tx1"/>
                </a:solidFill>
                <a:effectLst/>
                <a:latin typeface="+mn-lt"/>
                <a:ea typeface="+mn-ea"/>
                <a:cs typeface="+mn-cs"/>
              </a:rPr>
              <a:t>Used tags such as #</a:t>
            </a:r>
            <a:r>
              <a:rPr lang="en-GB" sz="1200" kern="1200" dirty="0" err="1" smtClean="0">
                <a:solidFill>
                  <a:schemeClr val="tx1"/>
                </a:solidFill>
                <a:effectLst/>
                <a:latin typeface="+mn-lt"/>
                <a:ea typeface="+mn-ea"/>
                <a:cs typeface="+mn-cs"/>
              </a:rPr>
              <a:t>examtime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therightstuff</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thatsbetter</a:t>
            </a:r>
            <a:r>
              <a:rPr lang="en-GB" sz="1200" kern="1200" dirty="0" smtClean="0">
                <a:solidFill>
                  <a:schemeClr val="tx1"/>
                </a:solidFill>
                <a:effectLst/>
                <a:latin typeface="+mn-lt"/>
                <a:ea typeface="+mn-ea"/>
                <a:cs typeface="+mn-cs"/>
              </a:rPr>
              <a:t> (like the title…) to promote the campaign (more of that shortly).  </a:t>
            </a:r>
          </a:p>
          <a:p>
            <a:pPr lvl="0"/>
            <a:r>
              <a:rPr lang="en-GB" sz="1200" kern="1200" dirty="0" smtClean="0">
                <a:solidFill>
                  <a:schemeClr val="tx1"/>
                </a:solidFill>
                <a:effectLst/>
                <a:latin typeface="+mn-lt"/>
                <a:ea typeface="+mn-ea"/>
                <a:cs typeface="+mn-cs"/>
              </a:rPr>
              <a:t>Tweeted a few times a day with tips for the library or useful links such as subject guides, room and study space booking, etc.</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12</a:t>
            </a:fld>
            <a:endParaRPr lang="en-GB"/>
          </a:p>
        </p:txBody>
      </p:sp>
    </p:spTree>
    <p:extLst>
      <p:ext uri="{BB962C8B-B14F-4D97-AF65-F5344CB8AC3E}">
        <p14:creationId xmlns:p14="http://schemas.microsoft.com/office/powerpoint/2010/main" val="129805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use  various hashtags to tie in with different campaigns</a:t>
            </a:r>
          </a:p>
          <a:p>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thatsbetter</a:t>
            </a:r>
            <a:r>
              <a:rPr lang="en-GB" sz="1200" kern="1200" dirty="0" smtClean="0">
                <a:solidFill>
                  <a:schemeClr val="tx1"/>
                </a:solidFill>
                <a:effectLst/>
                <a:latin typeface="+mn-lt"/>
                <a:ea typeface="+mn-ea"/>
                <a:cs typeface="+mn-cs"/>
              </a:rPr>
              <a:t> – improvements we’ve made, later used by Asda</a:t>
            </a:r>
          </a:p>
          <a:p>
            <a:r>
              <a:rPr lang="en-GB" sz="1200" kern="1200" dirty="0" smtClean="0">
                <a:solidFill>
                  <a:schemeClr val="tx1"/>
                </a:solidFill>
                <a:effectLst/>
                <a:latin typeface="+mn-lt"/>
                <a:ea typeface="+mn-ea"/>
                <a:cs typeface="+mn-cs"/>
              </a:rPr>
              <a:t>An early one also highlighting the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Library picture collection that users can access via our website</a:t>
            </a:r>
          </a:p>
          <a:p>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therightstuff</a:t>
            </a:r>
            <a:r>
              <a:rPr lang="en-GB" sz="1200" kern="1200" dirty="0" smtClean="0">
                <a:solidFill>
                  <a:schemeClr val="tx1"/>
                </a:solidFill>
                <a:effectLst/>
                <a:latin typeface="+mn-lt"/>
                <a:ea typeface="+mn-ea"/>
                <a:cs typeface="+mn-cs"/>
              </a:rPr>
              <a:t> highlights facilities we provide, like our Phone Zone</a:t>
            </a:r>
          </a:p>
          <a:p>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libraryrulesok</a:t>
            </a:r>
            <a:r>
              <a:rPr lang="en-GB" sz="1200" kern="1200" dirty="0" smtClean="0">
                <a:solidFill>
                  <a:schemeClr val="tx1"/>
                </a:solidFill>
                <a:effectLst/>
                <a:latin typeface="+mn-lt"/>
                <a:ea typeface="+mn-ea"/>
                <a:cs typeface="+mn-cs"/>
              </a:rPr>
              <a:t> – reinforcing rules for behaviour, such as going to the Phone Zone </a:t>
            </a:r>
            <a:r>
              <a:rPr lang="en-GB" sz="1200" b="1" i="1" kern="1200" dirty="0" smtClean="0">
                <a:solidFill>
                  <a:schemeClr val="tx1"/>
                </a:solidFill>
                <a:effectLst/>
                <a:latin typeface="+mn-lt"/>
                <a:ea typeface="+mn-ea"/>
                <a:cs typeface="+mn-cs"/>
              </a:rPr>
              <a:t>before</a:t>
            </a:r>
            <a:r>
              <a:rPr lang="en-GB" sz="1200" kern="1200" dirty="0" smtClean="0">
                <a:solidFill>
                  <a:schemeClr val="tx1"/>
                </a:solidFill>
                <a:effectLst/>
                <a:latin typeface="+mn-lt"/>
                <a:ea typeface="+mn-ea"/>
                <a:cs typeface="+mn-cs"/>
              </a:rPr>
              <a:t> making your call</a:t>
            </a:r>
          </a:p>
          <a:p>
            <a:r>
              <a:rPr lang="en-GB" sz="1200" kern="1200" dirty="0" smtClean="0">
                <a:solidFill>
                  <a:schemeClr val="tx1"/>
                </a:solidFill>
                <a:effectLst/>
                <a:latin typeface="+mn-lt"/>
                <a:ea typeface="+mn-ea"/>
                <a:cs typeface="+mn-cs"/>
              </a:rPr>
              <a:t>A very early one – non-accessible with capitals and shadow! </a:t>
            </a:r>
          </a:p>
          <a:p>
            <a:r>
              <a:rPr lang="en-GB" sz="1200" kern="1200" dirty="0" smtClean="0">
                <a:solidFill>
                  <a:schemeClr val="tx1"/>
                </a:solidFill>
                <a:effectLst/>
                <a:latin typeface="+mn-lt"/>
                <a:ea typeface="+mn-ea"/>
                <a:cs typeface="+mn-cs"/>
              </a:rPr>
              <a:t>Tied in with a Science Week campaign</a:t>
            </a:r>
          </a:p>
          <a:p>
            <a:r>
              <a:rPr lang="en-GB" sz="1200" kern="1200" dirty="0" smtClean="0">
                <a:solidFill>
                  <a:schemeClr val="tx1"/>
                </a:solidFill>
                <a:effectLst/>
                <a:latin typeface="+mn-lt"/>
                <a:ea typeface="+mn-ea"/>
                <a:cs typeface="+mn-cs"/>
              </a:rPr>
              <a:t>Showing these things can be fun too</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13</a:t>
            </a:fld>
            <a:endParaRPr lang="en-GB"/>
          </a:p>
        </p:txBody>
      </p:sp>
    </p:spTree>
    <p:extLst>
      <p:ext uri="{BB962C8B-B14F-4D97-AF65-F5344CB8AC3E}">
        <p14:creationId xmlns:p14="http://schemas.microsoft.com/office/powerpoint/2010/main" val="162025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We didn’t get exact quantitative feedback such as a survey but there was a notable impact on the library. We had a lot of demand for these cards and had to get a second batch reprinted.</a:t>
            </a:r>
          </a:p>
          <a:p>
            <a:pPr lvl="0"/>
            <a:r>
              <a:rPr lang="en-GB" sz="1200" kern="1200" dirty="0" smtClean="0">
                <a:solidFill>
                  <a:schemeClr val="tx1"/>
                </a:solidFill>
                <a:effectLst/>
                <a:latin typeface="+mn-lt"/>
                <a:ea typeface="+mn-ea"/>
                <a:cs typeface="+mn-cs"/>
              </a:rPr>
              <a:t>We also received a lot of good verbal feedback in person, with lots of students saying they thought it was a good idea and appreciating that we were trying to address the problem.</a:t>
            </a:r>
          </a:p>
          <a:p>
            <a:pPr lvl="0"/>
            <a:r>
              <a:rPr lang="en-GB" sz="1200" kern="1200" dirty="0" smtClean="0">
                <a:solidFill>
                  <a:schemeClr val="tx1"/>
                </a:solidFill>
                <a:effectLst/>
                <a:latin typeface="+mn-lt"/>
                <a:ea typeface="+mn-ea"/>
                <a:cs typeface="+mn-cs"/>
              </a:rPr>
              <a:t>There were also requests for the cards after the exam period was over as people liked the idea and wanted it to continue.</a:t>
            </a:r>
          </a:p>
          <a:p>
            <a:pPr lvl="0"/>
            <a:r>
              <a:rPr lang="en-GB" sz="1200" kern="1200" smtClean="0">
                <a:solidFill>
                  <a:schemeClr val="tx1"/>
                </a:solidFill>
                <a:effectLst/>
                <a:latin typeface="+mn-lt"/>
                <a:ea typeface="+mn-ea"/>
                <a:cs typeface="+mn-cs"/>
              </a:rPr>
              <a:t>On top of this, we have also made plans now to bring this campaign back for the 2018 season.</a:t>
            </a:r>
          </a:p>
          <a:p>
            <a:endParaRPr lang="en-GB"/>
          </a:p>
        </p:txBody>
      </p:sp>
      <p:sp>
        <p:nvSpPr>
          <p:cNvPr id="4" name="Slide Number Placeholder 3"/>
          <p:cNvSpPr>
            <a:spLocks noGrp="1"/>
          </p:cNvSpPr>
          <p:nvPr>
            <p:ph type="sldNum" sz="quarter" idx="10"/>
          </p:nvPr>
        </p:nvSpPr>
        <p:spPr/>
        <p:txBody>
          <a:bodyPr/>
          <a:lstStyle/>
          <a:p>
            <a:fld id="{05B17B30-5ECF-46D2-8562-F289407299CE}" type="slidenum">
              <a:rPr lang="en-GB" smtClean="0"/>
              <a:t>14</a:t>
            </a:fld>
            <a:endParaRPr lang="en-GB"/>
          </a:p>
        </p:txBody>
      </p:sp>
    </p:spTree>
    <p:extLst>
      <p:ext uri="{BB962C8B-B14F-4D97-AF65-F5344CB8AC3E}">
        <p14:creationId xmlns:p14="http://schemas.microsoft.com/office/powerpoint/2010/main" val="419647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very quick history of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 we were founded in 1823 as the London Mechanic’s Institute by George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 an evening school for working people in London.</a:t>
            </a:r>
          </a:p>
          <a:p>
            <a:r>
              <a:rPr lang="en-GB" sz="1200" kern="1200" dirty="0" smtClean="0">
                <a:solidFill>
                  <a:schemeClr val="tx1"/>
                </a:solidFill>
                <a:effectLst/>
                <a:latin typeface="+mn-lt"/>
                <a:ea typeface="+mn-ea"/>
                <a:cs typeface="+mn-cs"/>
              </a:rPr>
              <a:t>Incorporated to University of London by 1920 and have always been one of the only UK higher education institutions that specialise in evening education. This is still a big part of our identity today!</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4</a:t>
            </a:fld>
            <a:endParaRPr lang="en-GB"/>
          </a:p>
        </p:txBody>
      </p:sp>
    </p:spTree>
    <p:extLst>
      <p:ext uri="{BB962C8B-B14F-4D97-AF65-F5344CB8AC3E}">
        <p14:creationId xmlns:p14="http://schemas.microsoft.com/office/powerpoint/2010/main" val="248182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Alexis Sanchez, the Manchester United and Chile forward</a:t>
            </a:r>
          </a:p>
          <a:p>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Library Communications &amp; Marketing Group</a:t>
            </a:r>
          </a:p>
          <a:p>
            <a:r>
              <a:rPr lang="en-GB" sz="1200" kern="1200" dirty="0" smtClean="0">
                <a:solidFill>
                  <a:schemeClr val="tx1"/>
                </a:solidFill>
                <a:effectLst/>
                <a:latin typeface="+mn-lt"/>
                <a:ea typeface="+mn-ea"/>
                <a:cs typeface="+mn-cs"/>
              </a:rPr>
              <a:t>One gets a rumoured three hundred thousand pounds a week – the other Nil</a:t>
            </a:r>
          </a:p>
          <a:p>
            <a:r>
              <a:rPr lang="en-GB" sz="1200" kern="1200" dirty="0" smtClean="0">
                <a:solidFill>
                  <a:schemeClr val="tx1"/>
                </a:solidFill>
                <a:effectLst/>
                <a:latin typeface="+mn-lt"/>
                <a:ea typeface="+mn-ea"/>
                <a:cs typeface="+mn-cs"/>
              </a:rPr>
              <a:t>No budget means “</a:t>
            </a:r>
            <a:r>
              <a:rPr lang="en-GB" sz="1200" kern="1200" dirty="0" err="1" smtClean="0">
                <a:solidFill>
                  <a:schemeClr val="tx1"/>
                </a:solidFill>
                <a:effectLst/>
                <a:latin typeface="+mn-lt"/>
                <a:ea typeface="+mn-ea"/>
                <a:cs typeface="+mn-cs"/>
              </a:rPr>
              <a:t>Comms</a:t>
            </a:r>
            <a:r>
              <a:rPr lang="en-GB" sz="1200" kern="1200" dirty="0" smtClean="0">
                <a:solidFill>
                  <a:schemeClr val="tx1"/>
                </a:solidFill>
                <a:effectLst/>
                <a:latin typeface="+mn-lt"/>
                <a:ea typeface="+mn-ea"/>
                <a:cs typeface="+mn-cs"/>
              </a:rPr>
              <a:t>” – as we call them – has historically had to produce publicity and information materials in-house</a:t>
            </a:r>
          </a:p>
          <a:p>
            <a:r>
              <a:rPr lang="en-GB" sz="1200" kern="1200" dirty="0" smtClean="0">
                <a:solidFill>
                  <a:schemeClr val="tx1"/>
                </a:solidFill>
                <a:effectLst/>
                <a:latin typeface="+mn-lt"/>
                <a:ea typeface="+mn-ea"/>
                <a:cs typeface="+mn-cs"/>
              </a:rPr>
              <a:t>And to scale our ambitions accordingly.</a:t>
            </a:r>
          </a:p>
          <a:p>
            <a:r>
              <a:rPr lang="en-GB" sz="1200" kern="1200" dirty="0" smtClean="0">
                <a:solidFill>
                  <a:schemeClr val="tx1"/>
                </a:solidFill>
                <a:effectLst/>
                <a:latin typeface="+mn-lt"/>
                <a:ea typeface="+mn-ea"/>
                <a:cs typeface="+mn-cs"/>
              </a:rPr>
              <a:t>However, small flowers crack concrete, as the phrase goes</a:t>
            </a:r>
          </a:p>
          <a:p>
            <a:r>
              <a:rPr lang="en-GB" sz="1200" kern="1200" dirty="0" smtClean="0">
                <a:solidFill>
                  <a:schemeClr val="tx1"/>
                </a:solidFill>
                <a:effectLst/>
                <a:latin typeface="+mn-lt"/>
                <a:ea typeface="+mn-ea"/>
                <a:cs typeface="+mn-cs"/>
              </a:rPr>
              <a:t>We do manage to progress and develop though </a:t>
            </a:r>
          </a:p>
          <a:p>
            <a:r>
              <a:rPr lang="en-GB" sz="1200" kern="1200" dirty="0" smtClean="0">
                <a:solidFill>
                  <a:schemeClr val="tx1"/>
                </a:solidFill>
                <a:effectLst/>
                <a:latin typeface="+mn-lt"/>
                <a:ea typeface="+mn-ea"/>
                <a:cs typeface="+mn-cs"/>
              </a:rPr>
              <a:t>And we also always run what is known as an Etiquette Campaign – focussing on acceptable behaviour</a:t>
            </a:r>
          </a:p>
          <a:p>
            <a:r>
              <a:rPr lang="en-GB" sz="1200" kern="1200" dirty="0" smtClean="0">
                <a:solidFill>
                  <a:schemeClr val="tx1"/>
                </a:solidFill>
                <a:effectLst/>
                <a:latin typeface="+mn-lt"/>
                <a:ea typeface="+mn-ea"/>
                <a:cs typeface="+mn-cs"/>
              </a:rPr>
              <a:t>This runs each </a:t>
            </a:r>
            <a:r>
              <a:rPr lang="en-GB" sz="1200" kern="1200" dirty="0" err="1" smtClean="0">
                <a:solidFill>
                  <a:schemeClr val="tx1"/>
                </a:solidFill>
                <a:effectLst/>
                <a:latin typeface="+mn-lt"/>
                <a:ea typeface="+mn-ea"/>
                <a:cs typeface="+mn-cs"/>
              </a:rPr>
              <a:t>examtime</a:t>
            </a:r>
            <a:r>
              <a:rPr lang="en-GB" sz="1200" kern="1200" dirty="0" smtClean="0">
                <a:solidFill>
                  <a:schemeClr val="tx1"/>
                </a:solidFill>
                <a:effectLst/>
                <a:latin typeface="+mn-lt"/>
                <a:ea typeface="+mn-ea"/>
                <a:cs typeface="+mn-cs"/>
              </a:rPr>
              <a:t>, which – as you know – can be a particularly fraught and tense time for library users, particularly at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given its unique status.</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5</a:t>
            </a:fld>
            <a:endParaRPr lang="en-GB"/>
          </a:p>
        </p:txBody>
      </p:sp>
    </p:spTree>
    <p:extLst>
      <p:ext uri="{BB962C8B-B14F-4D97-AF65-F5344CB8AC3E}">
        <p14:creationId xmlns:p14="http://schemas.microsoft.com/office/powerpoint/2010/main" val="254575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a result of being an evening university we have a unique demographic and also face some unique challenges:</a:t>
            </a:r>
          </a:p>
          <a:p>
            <a:pPr lvl="0"/>
            <a:r>
              <a:rPr lang="en-GB" sz="1200" kern="1200" dirty="0" smtClean="0">
                <a:solidFill>
                  <a:schemeClr val="tx1"/>
                </a:solidFill>
                <a:effectLst/>
                <a:latin typeface="+mn-lt"/>
                <a:ea typeface="+mn-ea"/>
                <a:cs typeface="+mn-cs"/>
              </a:rPr>
              <a:t>Our student base is mostly mature students ranging between the ages of 21-45 – this includes lots of people who for reasons such as work would not normally be able to attend a traditional university. </a:t>
            </a:r>
          </a:p>
          <a:p>
            <a:pPr lvl="0"/>
            <a:r>
              <a:rPr lang="en-GB" sz="1200" kern="1200" dirty="0" smtClean="0">
                <a:solidFill>
                  <a:schemeClr val="tx1"/>
                </a:solidFill>
                <a:effectLst/>
                <a:latin typeface="+mn-lt"/>
                <a:ea typeface="+mn-ea"/>
                <a:cs typeface="+mn-cs"/>
              </a:rPr>
              <a:t>The downside to this is we often see a rush to use the library between 4 and 6 – e.g. the time between finishing work and attending classes.</a:t>
            </a:r>
          </a:p>
          <a:p>
            <a:pPr lvl="0"/>
            <a:r>
              <a:rPr lang="en-GB" sz="1200" kern="1200" dirty="0" smtClean="0">
                <a:solidFill>
                  <a:schemeClr val="tx1"/>
                </a:solidFill>
                <a:effectLst/>
                <a:latin typeface="+mn-lt"/>
                <a:ea typeface="+mn-ea"/>
                <a:cs typeface="+mn-cs"/>
              </a:rPr>
              <a:t>Library has 452 study spaces for 9,000 students (and 6,000 external users such as alumni, other students) with approx. 1100 visits per day – not much space for quite a lot of people. </a:t>
            </a:r>
          </a:p>
          <a:p>
            <a:pPr lvl="0"/>
            <a:r>
              <a:rPr lang="en-GB" sz="1200" kern="1200" dirty="0" smtClean="0">
                <a:solidFill>
                  <a:schemeClr val="tx1"/>
                </a:solidFill>
                <a:effectLst/>
                <a:latin typeface="+mn-lt"/>
                <a:ea typeface="+mn-ea"/>
                <a:cs typeface="+mn-cs"/>
              </a:rPr>
              <a:t>There is a constant issue and pressure at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to provide adequate space for students this is especially so during exam time when study space demands are higher than usual. </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6</a:t>
            </a:fld>
            <a:endParaRPr lang="en-GB"/>
          </a:p>
        </p:txBody>
      </p:sp>
    </p:spTree>
    <p:extLst>
      <p:ext uri="{BB962C8B-B14F-4D97-AF65-F5344CB8AC3E}">
        <p14:creationId xmlns:p14="http://schemas.microsoft.com/office/powerpoint/2010/main" val="333266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2012, </a:t>
            </a:r>
            <a:r>
              <a:rPr lang="en-GB" sz="1200" kern="1200" dirty="0" err="1" smtClean="0">
                <a:solidFill>
                  <a:schemeClr val="tx1"/>
                </a:solidFill>
                <a:effectLst/>
                <a:latin typeface="+mn-lt"/>
                <a:ea typeface="+mn-ea"/>
                <a:cs typeface="+mn-cs"/>
              </a:rPr>
              <a:t>Comms</a:t>
            </a:r>
            <a:r>
              <a:rPr lang="en-GB" sz="1200" kern="1200" dirty="0" smtClean="0">
                <a:solidFill>
                  <a:schemeClr val="tx1"/>
                </a:solidFill>
                <a:effectLst/>
                <a:latin typeface="+mn-lt"/>
                <a:ea typeface="+mn-ea"/>
                <a:cs typeface="+mn-cs"/>
              </a:rPr>
              <a:t> heard that another library had run a campaign using a cartoon character</a:t>
            </a:r>
          </a:p>
          <a:p>
            <a:r>
              <a:rPr lang="en-GB" sz="1200" kern="1200" dirty="0" smtClean="0">
                <a:solidFill>
                  <a:schemeClr val="tx1"/>
                </a:solidFill>
                <a:effectLst/>
                <a:latin typeface="+mn-lt"/>
                <a:ea typeface="+mn-ea"/>
                <a:cs typeface="+mn-cs"/>
              </a:rPr>
              <a:t>So this fellow was created</a:t>
            </a:r>
          </a:p>
          <a:p>
            <a:r>
              <a:rPr lang="en-GB" sz="1200" kern="1200" dirty="0" smtClean="0">
                <a:solidFill>
                  <a:schemeClr val="tx1"/>
                </a:solidFill>
                <a:effectLst/>
                <a:latin typeface="+mn-lt"/>
                <a:ea typeface="+mn-ea"/>
                <a:cs typeface="+mn-cs"/>
              </a:rPr>
              <a:t>Captain </a:t>
            </a:r>
            <a:r>
              <a:rPr lang="en-GB" sz="1200" kern="1200" dirty="0" err="1" smtClean="0">
                <a:solidFill>
                  <a:schemeClr val="tx1"/>
                </a:solidFill>
                <a:effectLst/>
                <a:latin typeface="+mn-lt"/>
                <a:ea typeface="+mn-ea"/>
                <a:cs typeface="+mn-cs"/>
              </a:rPr>
              <a:t>Birkbeck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have to know that the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symbol is an owl and the corporate colour burgundy</a:t>
            </a:r>
          </a:p>
          <a:p>
            <a:r>
              <a:rPr lang="en-GB" sz="1200" kern="1200" dirty="0" smtClean="0">
                <a:solidFill>
                  <a:schemeClr val="tx1"/>
                </a:solidFill>
                <a:effectLst/>
                <a:latin typeface="+mn-lt"/>
                <a:ea typeface="+mn-ea"/>
                <a:cs typeface="+mn-cs"/>
              </a:rPr>
              <a:t>This was the first addressing of space-hogging, a source of many complaints at </a:t>
            </a:r>
            <a:r>
              <a:rPr lang="en-GB" sz="1200" kern="1200" dirty="0" err="1" smtClean="0">
                <a:solidFill>
                  <a:schemeClr val="tx1"/>
                </a:solidFill>
                <a:effectLst/>
                <a:latin typeface="+mn-lt"/>
                <a:ea typeface="+mn-ea"/>
                <a:cs typeface="+mn-cs"/>
              </a:rPr>
              <a:t>examtime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get especially busy after four, which is exacerbated at </a:t>
            </a:r>
            <a:r>
              <a:rPr lang="en-GB" sz="1200" kern="1200" dirty="0" err="1" smtClean="0">
                <a:solidFill>
                  <a:schemeClr val="tx1"/>
                </a:solidFill>
                <a:effectLst/>
                <a:latin typeface="+mn-lt"/>
                <a:ea typeface="+mn-ea"/>
                <a:cs typeface="+mn-cs"/>
              </a:rPr>
              <a:t>examtime</a:t>
            </a:r>
            <a:r>
              <a:rPr lang="en-GB" sz="1200" kern="1200" dirty="0" smtClean="0">
                <a:solidFill>
                  <a:schemeClr val="tx1"/>
                </a:solidFill>
                <a:effectLst/>
                <a:latin typeface="+mn-lt"/>
                <a:ea typeface="+mn-ea"/>
                <a:cs typeface="+mn-cs"/>
              </a:rPr>
              <a:t> with our limited capacity</a:t>
            </a:r>
          </a:p>
          <a:p>
            <a:r>
              <a:rPr lang="en-GB" sz="1200" kern="1200" dirty="0" smtClean="0">
                <a:solidFill>
                  <a:schemeClr val="tx1"/>
                </a:solidFill>
                <a:effectLst/>
                <a:latin typeface="+mn-lt"/>
                <a:ea typeface="+mn-ea"/>
                <a:cs typeface="+mn-cs"/>
              </a:rPr>
              <a:t>So we made these laminated A4 cards in red and green versions</a:t>
            </a:r>
          </a:p>
          <a:p>
            <a:r>
              <a:rPr lang="en-GB" sz="1200" kern="1200" dirty="0" smtClean="0">
                <a:solidFill>
                  <a:schemeClr val="tx1"/>
                </a:solidFill>
                <a:effectLst/>
                <a:latin typeface="+mn-lt"/>
                <a:ea typeface="+mn-ea"/>
                <a:cs typeface="+mn-cs"/>
              </a:rPr>
              <a:t>Members of staff would patrol looking for spaces empty but saved by belongings</a:t>
            </a:r>
          </a:p>
          <a:p>
            <a:r>
              <a:rPr lang="en-GB" sz="1200" kern="1200" dirty="0" smtClean="0">
                <a:solidFill>
                  <a:schemeClr val="tx1"/>
                </a:solidFill>
                <a:effectLst/>
                <a:latin typeface="+mn-lt"/>
                <a:ea typeface="+mn-ea"/>
                <a:cs typeface="+mn-cs"/>
              </a:rPr>
              <a:t>And place the cards there</a:t>
            </a:r>
          </a:p>
          <a:p>
            <a:r>
              <a:rPr lang="en-GB" sz="1200" kern="1200" dirty="0" smtClean="0">
                <a:solidFill>
                  <a:schemeClr val="tx1"/>
                </a:solidFill>
                <a:effectLst/>
                <a:latin typeface="+mn-lt"/>
                <a:ea typeface="+mn-ea"/>
                <a:cs typeface="+mn-cs"/>
              </a:rPr>
              <a:t>Red was for we’re aware this user is away but do nothing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 a reverse side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Green was for It’s OK to now take this space – over an hour later</a:t>
            </a:r>
          </a:p>
          <a:p>
            <a:r>
              <a:rPr lang="en-GB" sz="1200" kern="1200" dirty="0" smtClean="0">
                <a:solidFill>
                  <a:schemeClr val="tx1"/>
                </a:solidFill>
                <a:effectLst/>
                <a:latin typeface="+mn-lt"/>
                <a:ea typeface="+mn-ea"/>
                <a:cs typeface="+mn-cs"/>
              </a:rPr>
              <a:t>This is the A4 flyer</a:t>
            </a:r>
          </a:p>
          <a:p>
            <a:r>
              <a:rPr lang="en-GB" sz="1200" kern="1200" dirty="0" smtClean="0">
                <a:solidFill>
                  <a:schemeClr val="tx1"/>
                </a:solidFill>
                <a:effectLst/>
                <a:latin typeface="+mn-lt"/>
                <a:ea typeface="+mn-ea"/>
                <a:cs typeface="+mn-cs"/>
              </a:rPr>
              <a:t>We’ve come on a long way from this early effort</a:t>
            </a:r>
          </a:p>
          <a:p>
            <a:r>
              <a:rPr lang="en-GB" sz="1200" kern="1200" dirty="0" smtClean="0">
                <a:solidFill>
                  <a:schemeClr val="tx1"/>
                </a:solidFill>
                <a:effectLst/>
                <a:latin typeface="+mn-lt"/>
                <a:ea typeface="+mn-ea"/>
                <a:cs typeface="+mn-cs"/>
              </a:rPr>
              <a:t>Experience has shown – Don’t use more words than you have to</a:t>
            </a:r>
          </a:p>
          <a:p>
            <a:r>
              <a:rPr lang="en-GB" sz="1200" kern="1200" dirty="0" smtClean="0">
                <a:solidFill>
                  <a:schemeClr val="tx1"/>
                </a:solidFill>
                <a:effectLst/>
                <a:latin typeface="+mn-lt"/>
                <a:ea typeface="+mn-ea"/>
                <a:cs typeface="+mn-cs"/>
              </a:rPr>
              <a:t>These do</a:t>
            </a:r>
          </a:p>
          <a:p>
            <a:r>
              <a:rPr lang="en-GB" sz="1200" kern="1200" dirty="0" smtClean="0">
                <a:solidFill>
                  <a:schemeClr val="tx1"/>
                </a:solidFill>
                <a:effectLst/>
                <a:latin typeface="+mn-lt"/>
                <a:ea typeface="+mn-ea"/>
                <a:cs typeface="+mn-cs"/>
              </a:rPr>
              <a:t>Mixed reactions to this campaign but it showed users we were actively addressing a perceived problem</a:t>
            </a:r>
          </a:p>
          <a:p>
            <a:r>
              <a:rPr lang="en-GB" sz="1200" kern="1200" dirty="0" smtClean="0">
                <a:solidFill>
                  <a:schemeClr val="tx1"/>
                </a:solidFill>
                <a:effectLst/>
                <a:latin typeface="+mn-lt"/>
                <a:ea typeface="+mn-ea"/>
                <a:cs typeface="+mn-cs"/>
              </a:rPr>
              <a:t>But it did create its own problems</a:t>
            </a:r>
          </a:p>
          <a:p>
            <a:r>
              <a:rPr lang="en-GB" sz="1200" kern="1200" dirty="0" smtClean="0">
                <a:solidFill>
                  <a:schemeClr val="tx1"/>
                </a:solidFill>
                <a:effectLst/>
                <a:latin typeface="+mn-lt"/>
                <a:ea typeface="+mn-ea"/>
                <a:cs typeface="+mn-cs"/>
              </a:rPr>
              <a:t>It involved touching other people’s property</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7</a:t>
            </a:fld>
            <a:endParaRPr lang="en-GB"/>
          </a:p>
        </p:txBody>
      </p:sp>
    </p:spTree>
    <p:extLst>
      <p:ext uri="{BB962C8B-B14F-4D97-AF65-F5344CB8AC3E}">
        <p14:creationId xmlns:p14="http://schemas.microsoft.com/office/powerpoint/2010/main" val="308845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2014 featured the Pink Madonna</a:t>
            </a:r>
          </a:p>
          <a:p>
            <a:pPr lvl="0"/>
            <a:r>
              <a:rPr lang="en-GB" sz="1200" kern="1200" dirty="0" smtClean="0">
                <a:solidFill>
                  <a:schemeClr val="tx1"/>
                </a:solidFill>
                <a:effectLst/>
                <a:latin typeface="+mn-lt"/>
                <a:ea typeface="+mn-ea"/>
                <a:cs typeface="+mn-cs"/>
              </a:rPr>
              <a:t>Followed on from Captain BBK, we had the ‘Please Do!’ Campaign</a:t>
            </a:r>
          </a:p>
          <a:p>
            <a:pPr lvl="0"/>
            <a:r>
              <a:rPr lang="en-GB" sz="1200" kern="1200" dirty="0" smtClean="0">
                <a:solidFill>
                  <a:schemeClr val="tx1"/>
                </a:solidFill>
                <a:effectLst/>
                <a:latin typeface="+mn-lt"/>
                <a:ea typeface="+mn-ea"/>
                <a:cs typeface="+mn-cs"/>
              </a:rPr>
              <a:t> The idea here was to use positive language, excluding phrases like </a:t>
            </a:r>
            <a:r>
              <a:rPr lang="en-GB" sz="1200" b="1" kern="1200" dirty="0" smtClean="0">
                <a:solidFill>
                  <a:schemeClr val="tx1"/>
                </a:solidFill>
                <a:effectLst/>
                <a:latin typeface="+mn-lt"/>
                <a:ea typeface="+mn-ea"/>
                <a:cs typeface="+mn-cs"/>
              </a:rPr>
              <a:t>DON’T, CAN’T, NOT, ETC. </a:t>
            </a:r>
            <a:r>
              <a:rPr lang="en-GB" sz="1200" kern="1200" dirty="0" smtClean="0">
                <a:solidFill>
                  <a:schemeClr val="tx1"/>
                </a:solidFill>
                <a:effectLst/>
                <a:latin typeface="+mn-lt"/>
                <a:ea typeface="+mn-ea"/>
                <a:cs typeface="+mn-cs"/>
              </a:rPr>
              <a:t>  and instead focus on what you </a:t>
            </a:r>
            <a:r>
              <a:rPr lang="en-GB" sz="1200" b="1" kern="1200" dirty="0" smtClean="0">
                <a:solidFill>
                  <a:schemeClr val="tx1"/>
                </a:solidFill>
                <a:effectLst/>
                <a:latin typeface="+mn-lt"/>
                <a:ea typeface="+mn-ea"/>
                <a:cs typeface="+mn-cs"/>
              </a:rPr>
              <a:t>CAN </a:t>
            </a:r>
            <a:r>
              <a:rPr lang="en-GB" sz="1200" kern="1200" dirty="0" smtClean="0">
                <a:solidFill>
                  <a:schemeClr val="tx1"/>
                </a:solidFill>
                <a:effectLst/>
                <a:latin typeface="+mn-lt"/>
                <a:ea typeface="+mn-ea"/>
                <a:cs typeface="+mn-cs"/>
              </a:rPr>
              <a:t>do.</a:t>
            </a:r>
          </a:p>
          <a:p>
            <a:pPr lvl="0"/>
            <a:r>
              <a:rPr lang="en-GB" sz="1200" kern="1200" dirty="0" smtClean="0">
                <a:solidFill>
                  <a:schemeClr val="tx1"/>
                </a:solidFill>
                <a:effectLst/>
                <a:latin typeface="+mn-lt"/>
                <a:ea typeface="+mn-ea"/>
                <a:cs typeface="+mn-cs"/>
              </a:rPr>
              <a:t>You can see on the reverse side of this card, it’s got some pretty common rules and etiquette we ask our students to follow but put in a more positive, friendly way.</a:t>
            </a:r>
          </a:p>
          <a:p>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For any design aficionados out there, this is how it was created. The original idea came from another library (UCL?) but credit to John for his modelling and artistic skills on our own campaign.</a:t>
            </a:r>
          </a:p>
          <a:p>
            <a:r>
              <a:rPr lang="en-GB" sz="1200" b="0" kern="1200" dirty="0" smtClean="0">
                <a:solidFill>
                  <a:schemeClr val="tx1"/>
                </a:solidFill>
                <a:effectLst/>
                <a:latin typeface="+mn-lt"/>
                <a:ea typeface="+mn-ea"/>
                <a:cs typeface="+mn-cs"/>
              </a:rPr>
              <a:t>A few things changed after this campaign...</a:t>
            </a:r>
            <a:endParaRPr lang="en-GB" sz="1200" b="1"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First, we started looking at accessibility issues, ensuring we complied as fully as possible</a:t>
            </a:r>
          </a:p>
          <a:p>
            <a:pPr lvl="0"/>
            <a:r>
              <a:rPr lang="en-GB" sz="1200" kern="1200" dirty="0" smtClean="0">
                <a:solidFill>
                  <a:schemeClr val="tx1"/>
                </a:solidFill>
                <a:effectLst/>
                <a:latin typeface="+mn-lt"/>
                <a:ea typeface="+mn-ea"/>
                <a:cs typeface="+mn-cs"/>
              </a:rPr>
              <a:t>Guidelines for this included left-aligning text not centred, no italics, no all caps text, friendly fonts and so on</a:t>
            </a:r>
          </a:p>
          <a:p>
            <a:pPr lvl="0"/>
            <a:r>
              <a:rPr lang="en-GB" sz="1200" kern="1200" dirty="0" smtClean="0">
                <a:solidFill>
                  <a:schemeClr val="tx1"/>
                </a:solidFill>
                <a:effectLst/>
                <a:latin typeface="+mn-lt"/>
                <a:ea typeface="+mn-ea"/>
                <a:cs typeface="+mn-cs"/>
              </a:rPr>
              <a:t>We also had to deal with the handy redesign of </a:t>
            </a:r>
            <a:r>
              <a:rPr lang="en-GB" sz="1200" kern="1200" dirty="0" err="1" smtClean="0">
                <a:solidFill>
                  <a:schemeClr val="tx1"/>
                </a:solidFill>
                <a:effectLst/>
                <a:latin typeface="+mn-lt"/>
                <a:ea typeface="+mn-ea"/>
                <a:cs typeface="+mn-cs"/>
              </a:rPr>
              <a:t>Birkbeck</a:t>
            </a:r>
            <a:r>
              <a:rPr lang="en-GB" sz="1200" kern="1200" dirty="0" smtClean="0">
                <a:solidFill>
                  <a:schemeClr val="tx1"/>
                </a:solidFill>
                <a:effectLst/>
                <a:latin typeface="+mn-lt"/>
                <a:ea typeface="+mn-ea"/>
                <a:cs typeface="+mn-cs"/>
              </a:rPr>
              <a:t> College’s Visual Identity – this is when the Library’s “corporate colour” became green (just like the slides. Very clever of us).</a:t>
            </a:r>
          </a:p>
          <a:p>
            <a:pPr lvl="0"/>
            <a:r>
              <a:rPr lang="en-GB" sz="1200" kern="1200" dirty="0" smtClean="0">
                <a:solidFill>
                  <a:schemeClr val="tx1"/>
                </a:solidFill>
                <a:effectLst/>
                <a:latin typeface="+mn-lt"/>
                <a:ea typeface="+mn-ea"/>
                <a:cs typeface="+mn-cs"/>
              </a:rPr>
              <a:t>This meant changing a lot of signage in the library and also had to be considered for future campaigns we ran. A big task but this finally brings us on to the Taking a Break Card…</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8</a:t>
            </a:fld>
            <a:endParaRPr lang="en-GB"/>
          </a:p>
        </p:txBody>
      </p:sp>
    </p:spTree>
    <p:extLst>
      <p:ext uri="{BB962C8B-B14F-4D97-AF65-F5344CB8AC3E}">
        <p14:creationId xmlns:p14="http://schemas.microsoft.com/office/powerpoint/2010/main" val="142695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By the time we get to this campaign the </a:t>
            </a:r>
            <a:r>
              <a:rPr lang="en-GB" sz="1200" kern="1200" dirty="0" err="1" smtClean="0">
                <a:solidFill>
                  <a:schemeClr val="tx1"/>
                </a:solidFill>
                <a:effectLst/>
                <a:latin typeface="+mn-lt"/>
                <a:ea typeface="+mn-ea"/>
                <a:cs typeface="+mn-cs"/>
              </a:rPr>
              <a:t>Comms</a:t>
            </a:r>
            <a:r>
              <a:rPr lang="en-GB" sz="1200" kern="1200" dirty="0" smtClean="0">
                <a:solidFill>
                  <a:schemeClr val="tx1"/>
                </a:solidFill>
                <a:effectLst/>
                <a:latin typeface="+mn-lt"/>
                <a:ea typeface="+mn-ea"/>
                <a:cs typeface="+mn-cs"/>
              </a:rPr>
              <a:t> group had gained enough recognition to at least access funds – still no actual budget</a:t>
            </a:r>
          </a:p>
          <a:p>
            <a:r>
              <a:rPr lang="en-GB" sz="1200" kern="1200" dirty="0" smtClean="0">
                <a:solidFill>
                  <a:schemeClr val="tx1"/>
                </a:solidFill>
                <a:effectLst/>
                <a:latin typeface="+mn-lt"/>
                <a:ea typeface="+mn-ea"/>
                <a:cs typeface="+mn-cs"/>
              </a:rPr>
              <a:t>This meant we could now use a commercial printer to produce these cards</a:t>
            </a:r>
          </a:p>
          <a:p>
            <a:r>
              <a:rPr lang="en-GB" sz="1200" kern="1200" dirty="0" smtClean="0">
                <a:solidFill>
                  <a:schemeClr val="tx1"/>
                </a:solidFill>
                <a:effectLst/>
                <a:latin typeface="+mn-lt"/>
                <a:ea typeface="+mn-ea"/>
                <a:cs typeface="+mn-cs"/>
              </a:rPr>
              <a:t>This was important as we wanted this to look “proper”, as it were, something people would </a:t>
            </a:r>
            <a:r>
              <a:rPr lang="en-GB" sz="1200" b="1" i="1" kern="1200" dirty="0" smtClean="0">
                <a:solidFill>
                  <a:schemeClr val="tx1"/>
                </a:solidFill>
                <a:effectLst/>
                <a:latin typeface="+mn-lt"/>
                <a:ea typeface="+mn-ea"/>
                <a:cs typeface="+mn-cs"/>
              </a:rPr>
              <a:t>want</a:t>
            </a:r>
            <a:r>
              <a:rPr lang="en-GB" sz="1200" kern="1200" dirty="0" smtClean="0">
                <a:solidFill>
                  <a:schemeClr val="tx1"/>
                </a:solidFill>
                <a:effectLst/>
                <a:latin typeface="+mn-lt"/>
                <a:ea typeface="+mn-ea"/>
                <a:cs typeface="+mn-cs"/>
              </a:rPr>
              <a:t> to use</a:t>
            </a:r>
          </a:p>
          <a:p>
            <a:r>
              <a:rPr lang="en-GB" sz="1200" kern="1200" dirty="0" smtClean="0">
                <a:solidFill>
                  <a:schemeClr val="tx1"/>
                </a:solidFill>
                <a:effectLst/>
                <a:latin typeface="+mn-lt"/>
                <a:ea typeface="+mn-ea"/>
                <a:cs typeface="+mn-cs"/>
              </a:rPr>
              <a:t>They could also supply it in a heavyweight paper that would stand up</a:t>
            </a:r>
          </a:p>
          <a:p>
            <a:r>
              <a:rPr lang="en-GB" sz="1200" kern="1200" dirty="0" smtClean="0">
                <a:solidFill>
                  <a:schemeClr val="tx1"/>
                </a:solidFill>
                <a:effectLst/>
                <a:latin typeface="+mn-lt"/>
                <a:ea typeface="+mn-ea"/>
                <a:cs typeface="+mn-cs"/>
              </a:rPr>
              <a:t>We still do a lot of our material in-house</a:t>
            </a:r>
          </a:p>
          <a:p>
            <a:r>
              <a:rPr lang="en-GB" sz="1200" kern="1200" dirty="0" smtClean="0">
                <a:solidFill>
                  <a:schemeClr val="tx1"/>
                </a:solidFill>
                <a:effectLst/>
                <a:latin typeface="+mn-lt"/>
                <a:ea typeface="+mn-ea"/>
                <a:cs typeface="+mn-cs"/>
              </a:rPr>
              <a:t>But thanks to funding we can now use 160gsm paper for material</a:t>
            </a:r>
          </a:p>
          <a:p>
            <a:r>
              <a:rPr lang="en-GB" sz="1200" kern="1200" dirty="0" smtClean="0">
                <a:solidFill>
                  <a:schemeClr val="tx1"/>
                </a:solidFill>
                <a:effectLst/>
                <a:latin typeface="+mn-lt"/>
                <a:ea typeface="+mn-ea"/>
                <a:cs typeface="+mn-cs"/>
              </a:rPr>
              <a:t>This means flyers and leaflets don’t flop over in the </a:t>
            </a:r>
            <a:r>
              <a:rPr lang="en-GB" sz="1200" kern="1200" dirty="0" err="1" smtClean="0">
                <a:solidFill>
                  <a:schemeClr val="tx1"/>
                </a:solidFill>
                <a:effectLst/>
                <a:latin typeface="+mn-lt"/>
                <a:ea typeface="+mn-ea"/>
                <a:cs typeface="+mn-cs"/>
              </a:rPr>
              <a:t>perspex</a:t>
            </a:r>
            <a:r>
              <a:rPr lang="en-GB" sz="1200" kern="1200" dirty="0" smtClean="0">
                <a:solidFill>
                  <a:schemeClr val="tx1"/>
                </a:solidFill>
                <a:effectLst/>
                <a:latin typeface="+mn-lt"/>
                <a:ea typeface="+mn-ea"/>
                <a:cs typeface="+mn-cs"/>
              </a:rPr>
              <a:t> stands</a:t>
            </a:r>
          </a:p>
          <a:p>
            <a:r>
              <a:rPr lang="en-GB" sz="1200" kern="1200" dirty="0" smtClean="0">
                <a:solidFill>
                  <a:schemeClr val="tx1"/>
                </a:solidFill>
                <a:effectLst/>
                <a:latin typeface="+mn-lt"/>
                <a:ea typeface="+mn-ea"/>
                <a:cs typeface="+mn-cs"/>
              </a:rPr>
              <a:t>It’s off-white so it’s more accessible</a:t>
            </a:r>
          </a:p>
          <a:p>
            <a:r>
              <a:rPr lang="en-GB" sz="1200" kern="1200" dirty="0" smtClean="0">
                <a:solidFill>
                  <a:schemeClr val="tx1"/>
                </a:solidFill>
                <a:effectLst/>
                <a:latin typeface="+mn-lt"/>
                <a:ea typeface="+mn-ea"/>
                <a:cs typeface="+mn-cs"/>
              </a:rPr>
              <a:t>And it feels classier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Back at the I’m Taking A Break card</a:t>
            </a:r>
          </a:p>
          <a:p>
            <a:r>
              <a:rPr lang="en-GB" sz="1200" kern="1200" dirty="0" smtClean="0">
                <a:solidFill>
                  <a:schemeClr val="tx1"/>
                </a:solidFill>
                <a:effectLst/>
                <a:latin typeface="+mn-lt"/>
                <a:ea typeface="+mn-ea"/>
                <a:cs typeface="+mn-cs"/>
              </a:rPr>
              <a:t>This came from an original idea by Bristol University, which we again borrowed</a:t>
            </a:r>
          </a:p>
          <a:p>
            <a:r>
              <a:rPr lang="en-GB" sz="1200" kern="1200" dirty="0" smtClean="0">
                <a:solidFill>
                  <a:schemeClr val="tx1"/>
                </a:solidFill>
                <a:effectLst/>
                <a:latin typeface="+mn-lt"/>
                <a:ea typeface="+mn-ea"/>
                <a:cs typeface="+mn-cs"/>
              </a:rPr>
              <a:t>This approach turned the emphasis from </a:t>
            </a:r>
            <a:r>
              <a:rPr lang="en-GB" sz="1200" b="1" i="1" kern="1200" dirty="0" smtClean="0">
                <a:solidFill>
                  <a:schemeClr val="tx1"/>
                </a:solidFill>
                <a:effectLst/>
                <a:latin typeface="+mn-lt"/>
                <a:ea typeface="+mn-ea"/>
                <a:cs typeface="+mn-cs"/>
              </a:rPr>
              <a:t>us</a:t>
            </a:r>
            <a:r>
              <a:rPr lang="en-GB" sz="1200" kern="1200" dirty="0" smtClean="0">
                <a:solidFill>
                  <a:schemeClr val="tx1"/>
                </a:solidFill>
                <a:effectLst/>
                <a:latin typeface="+mn-lt"/>
                <a:ea typeface="+mn-ea"/>
                <a:cs typeface="+mn-cs"/>
              </a:rPr>
              <a:t> policing space-hogging to one of getting </a:t>
            </a:r>
            <a:r>
              <a:rPr lang="en-GB" sz="1200" b="1" i="1" kern="1200" dirty="0" smtClean="0">
                <a:solidFill>
                  <a:schemeClr val="tx1"/>
                </a:solidFill>
                <a:effectLst/>
                <a:latin typeface="+mn-lt"/>
                <a:ea typeface="+mn-ea"/>
                <a:cs typeface="+mn-cs"/>
              </a:rPr>
              <a:t>the user</a:t>
            </a:r>
            <a:r>
              <a:rPr lang="en-GB" sz="1200" kern="1200" dirty="0" smtClean="0">
                <a:solidFill>
                  <a:schemeClr val="tx1"/>
                </a:solidFill>
                <a:effectLst/>
                <a:latin typeface="+mn-lt"/>
                <a:ea typeface="+mn-ea"/>
                <a:cs typeface="+mn-cs"/>
              </a:rPr>
              <a:t> to engage and to show they were willing to share fairly</a:t>
            </a:r>
          </a:p>
          <a:p>
            <a:r>
              <a:rPr lang="en-GB" sz="1200" kern="1200" dirty="0" smtClean="0">
                <a:solidFill>
                  <a:schemeClr val="tx1"/>
                </a:solidFill>
                <a:effectLst/>
                <a:latin typeface="+mn-lt"/>
                <a:ea typeface="+mn-ea"/>
                <a:cs typeface="+mn-cs"/>
              </a:rPr>
              <a:t>We tinkered with the green we’d been given to make it cleaner, brighter and more friendly</a:t>
            </a:r>
          </a:p>
          <a:p>
            <a:r>
              <a:rPr lang="en-GB" sz="1200" kern="1200" dirty="0" smtClean="0">
                <a:solidFill>
                  <a:schemeClr val="tx1"/>
                </a:solidFill>
                <a:effectLst/>
                <a:latin typeface="+mn-lt"/>
                <a:ea typeface="+mn-ea"/>
                <a:cs typeface="+mn-cs"/>
              </a:rPr>
              <a:t>Compare the two greens in the slide</a:t>
            </a:r>
          </a:p>
          <a:p>
            <a:r>
              <a:rPr lang="en-GB" sz="1200" kern="1200" dirty="0" smtClean="0">
                <a:solidFill>
                  <a:schemeClr val="tx1"/>
                </a:solidFill>
                <a:effectLst/>
                <a:latin typeface="+mn-lt"/>
                <a:ea typeface="+mn-ea"/>
                <a:cs typeface="+mn-cs"/>
              </a:rPr>
              <a:t>We fixed on thirty minutes allowed</a:t>
            </a:r>
          </a:p>
          <a:p>
            <a:r>
              <a:rPr lang="en-GB" sz="1200" kern="1200" dirty="0" smtClean="0">
                <a:solidFill>
                  <a:schemeClr val="tx1"/>
                </a:solidFill>
                <a:effectLst/>
                <a:latin typeface="+mn-lt"/>
                <a:ea typeface="+mn-ea"/>
                <a:cs typeface="+mn-cs"/>
              </a:rPr>
              <a:t>We anticipated some liberty-taking</a:t>
            </a:r>
          </a:p>
          <a:p>
            <a:r>
              <a:rPr lang="en-GB" sz="1200" kern="1200" dirty="0" smtClean="0">
                <a:solidFill>
                  <a:schemeClr val="tx1"/>
                </a:solidFill>
                <a:effectLst/>
                <a:latin typeface="+mn-lt"/>
                <a:ea typeface="+mn-ea"/>
                <a:cs typeface="+mn-cs"/>
              </a:rPr>
              <a:t>Thus an hour could easily become ninety minutes</a:t>
            </a:r>
          </a:p>
          <a:p>
            <a:r>
              <a:rPr lang="en-GB" sz="1200" kern="1200" dirty="0" smtClean="0">
                <a:solidFill>
                  <a:schemeClr val="tx1"/>
                </a:solidFill>
                <a:effectLst/>
                <a:latin typeface="+mn-lt"/>
                <a:ea typeface="+mn-ea"/>
                <a:cs typeface="+mn-cs"/>
              </a:rPr>
              <a:t>Less than thirty minutes wouldn’t be enough</a:t>
            </a:r>
          </a:p>
          <a:p>
            <a:r>
              <a:rPr lang="en-GB" sz="1200" kern="1200" dirty="0" smtClean="0">
                <a:solidFill>
                  <a:schemeClr val="tx1"/>
                </a:solidFill>
                <a:effectLst/>
                <a:latin typeface="+mn-lt"/>
                <a:ea typeface="+mn-ea"/>
                <a:cs typeface="+mn-cs"/>
              </a:rPr>
              <a:t>The user simply writes in what time they left</a:t>
            </a:r>
          </a:p>
          <a:p>
            <a:r>
              <a:rPr lang="en-GB" sz="1200" kern="1200" dirty="0" smtClean="0">
                <a:solidFill>
                  <a:schemeClr val="tx1"/>
                </a:solidFill>
                <a:effectLst/>
                <a:latin typeface="+mn-lt"/>
                <a:ea typeface="+mn-ea"/>
                <a:cs typeface="+mn-cs"/>
              </a:rPr>
              <a:t>Rather than when they’re due back</a:t>
            </a:r>
          </a:p>
          <a:p>
            <a:r>
              <a:rPr lang="en-GB" sz="1200" kern="1200" dirty="0" smtClean="0">
                <a:solidFill>
                  <a:schemeClr val="tx1"/>
                </a:solidFill>
                <a:effectLst/>
                <a:latin typeface="+mn-lt"/>
                <a:ea typeface="+mn-ea"/>
                <a:cs typeface="+mn-cs"/>
              </a:rPr>
              <a:t>As it’s more easily verifiable </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9</a:t>
            </a:fld>
            <a:endParaRPr lang="en-GB"/>
          </a:p>
        </p:txBody>
      </p:sp>
    </p:spTree>
    <p:extLst>
      <p:ext uri="{BB962C8B-B14F-4D97-AF65-F5344CB8AC3E}">
        <p14:creationId xmlns:p14="http://schemas.microsoft.com/office/powerpoint/2010/main" val="10436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On the back of the card, we listed some ‘exam survival tips’. </a:t>
            </a:r>
          </a:p>
          <a:p>
            <a:pPr lvl="0"/>
            <a:r>
              <a:rPr lang="en-GB" sz="1200" kern="1200" dirty="0" smtClean="0">
                <a:solidFill>
                  <a:schemeClr val="tx1"/>
                </a:solidFill>
                <a:effectLst/>
                <a:latin typeface="+mn-lt"/>
                <a:ea typeface="+mn-ea"/>
                <a:cs typeface="+mn-cs"/>
              </a:rPr>
              <a:t>Had a mix of tips that we thought people new and old to the library might find helpful.</a:t>
            </a:r>
          </a:p>
          <a:p>
            <a:pPr lvl="0"/>
            <a:r>
              <a:rPr lang="en-GB" sz="1200" kern="1200" dirty="0" smtClean="0">
                <a:solidFill>
                  <a:schemeClr val="tx1"/>
                </a:solidFill>
                <a:effectLst/>
                <a:latin typeface="+mn-lt"/>
                <a:ea typeface="+mn-ea"/>
                <a:cs typeface="+mn-cs"/>
              </a:rPr>
              <a:t> E.g. the first tip explains the different type of study areas we have available. </a:t>
            </a:r>
          </a:p>
          <a:p>
            <a:pPr lvl="0"/>
            <a:r>
              <a:rPr lang="en-GB" sz="1200" kern="1200" dirty="0" smtClean="0">
                <a:solidFill>
                  <a:schemeClr val="tx1"/>
                </a:solidFill>
                <a:effectLst/>
                <a:latin typeface="+mn-lt"/>
                <a:ea typeface="+mn-ea"/>
                <a:cs typeface="+mn-cs"/>
              </a:rPr>
              <a:t>Other tips too such as a reminder to speak to the staff if people need help – this tied in with a roving campaign we ran during this period, with staff being available throughout the library during peak hours not just at the help desks. </a:t>
            </a:r>
          </a:p>
          <a:p>
            <a:pPr lvl="0"/>
            <a:r>
              <a:rPr lang="en-GB" sz="1200" kern="1200" dirty="0" smtClean="0">
                <a:solidFill>
                  <a:schemeClr val="tx1"/>
                </a:solidFill>
                <a:effectLst/>
                <a:latin typeface="+mn-lt"/>
                <a:ea typeface="+mn-ea"/>
                <a:cs typeface="+mn-cs"/>
              </a:rPr>
              <a:t>Also have examples of rule enforcement such as no food or phones in the main library. </a:t>
            </a:r>
          </a:p>
          <a:p>
            <a:pPr lvl="0"/>
            <a:r>
              <a:rPr lang="en-GB" sz="1200" kern="1200" dirty="0" smtClean="0">
                <a:solidFill>
                  <a:schemeClr val="tx1"/>
                </a:solidFill>
                <a:effectLst/>
                <a:latin typeface="+mn-lt"/>
                <a:ea typeface="+mn-ea"/>
                <a:cs typeface="+mn-cs"/>
              </a:rPr>
              <a:t>Finally, just a bit of a reminder to actually look after yourself. Treat yourself to a break sometimes!</a:t>
            </a:r>
          </a:p>
          <a:p>
            <a:pPr lvl="0"/>
            <a:r>
              <a:rPr lang="en-GB" sz="1200" kern="1200" dirty="0" smtClean="0">
                <a:solidFill>
                  <a:schemeClr val="tx1"/>
                </a:solidFill>
                <a:effectLst/>
                <a:latin typeface="+mn-lt"/>
                <a:ea typeface="+mn-ea"/>
                <a:cs typeface="+mn-cs"/>
              </a:rPr>
              <a:t>We also tied some of these tips in to our social media accounts which I’ll come to shortly…</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10</a:t>
            </a:fld>
            <a:endParaRPr lang="en-GB"/>
          </a:p>
        </p:txBody>
      </p:sp>
    </p:spTree>
    <p:extLst>
      <p:ext uri="{BB962C8B-B14F-4D97-AF65-F5344CB8AC3E}">
        <p14:creationId xmlns:p14="http://schemas.microsoft.com/office/powerpoint/2010/main" val="2978231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Cards cost us £418 to get printed (approx. £200 both times we got them printed). </a:t>
            </a:r>
          </a:p>
          <a:p>
            <a:pPr lvl="0"/>
            <a:r>
              <a:rPr lang="en-GB" sz="1200" kern="1200" dirty="0" smtClean="0">
                <a:solidFill>
                  <a:schemeClr val="tx1"/>
                </a:solidFill>
                <a:effectLst/>
                <a:latin typeface="+mn-lt"/>
                <a:ea typeface="+mn-ea"/>
                <a:cs typeface="+mn-cs"/>
              </a:rPr>
              <a:t>Quality of the cards was pretty good actually and people would even return them if they didn’t use them.</a:t>
            </a:r>
          </a:p>
          <a:p>
            <a:pPr lvl="0"/>
            <a:r>
              <a:rPr lang="en-GB" sz="1200" kern="1200" dirty="0" smtClean="0">
                <a:solidFill>
                  <a:schemeClr val="tx1"/>
                </a:solidFill>
                <a:effectLst/>
                <a:latin typeface="+mn-lt"/>
                <a:ea typeface="+mn-ea"/>
                <a:cs typeface="+mn-cs"/>
              </a:rPr>
              <a:t>Our admission desk is a </a:t>
            </a:r>
            <a:r>
              <a:rPr lang="en-GB" sz="1200" kern="1200" dirty="0" err="1" smtClean="0">
                <a:solidFill>
                  <a:schemeClr val="tx1"/>
                </a:solidFill>
                <a:effectLst/>
                <a:latin typeface="+mn-lt"/>
                <a:ea typeface="+mn-ea"/>
                <a:cs typeface="+mn-cs"/>
              </a:rPr>
              <a:t>looooong</a:t>
            </a:r>
            <a:r>
              <a:rPr lang="en-GB" sz="1200" kern="1200" dirty="0" smtClean="0">
                <a:solidFill>
                  <a:schemeClr val="tx1"/>
                </a:solidFill>
                <a:effectLst/>
                <a:latin typeface="+mn-lt"/>
                <a:ea typeface="+mn-ea"/>
                <a:cs typeface="+mn-cs"/>
              </a:rPr>
              <a:t> desk with lots of empty space. We basically filled this desk up with cards and a big display of these lime green cards when you come in to the library stood out quite a lot. </a:t>
            </a:r>
          </a:p>
          <a:p>
            <a:pPr lvl="0"/>
            <a:r>
              <a:rPr lang="en-GB" sz="1200" kern="1200" dirty="0" smtClean="0">
                <a:solidFill>
                  <a:schemeClr val="tx1"/>
                </a:solidFill>
                <a:effectLst/>
                <a:latin typeface="+mn-lt"/>
                <a:ea typeface="+mn-ea"/>
                <a:cs typeface="+mn-cs"/>
              </a:rPr>
              <a:t>This encouraged people to grab a card on their way in and also let us engage with people about it if they stopped to have a look (e.g. answer questions, explain why we have them).</a:t>
            </a:r>
          </a:p>
          <a:p>
            <a:endParaRPr lang="en-GB" dirty="0"/>
          </a:p>
        </p:txBody>
      </p:sp>
      <p:sp>
        <p:nvSpPr>
          <p:cNvPr id="4" name="Slide Number Placeholder 3"/>
          <p:cNvSpPr>
            <a:spLocks noGrp="1"/>
          </p:cNvSpPr>
          <p:nvPr>
            <p:ph type="sldNum" sz="quarter" idx="10"/>
          </p:nvPr>
        </p:nvSpPr>
        <p:spPr/>
        <p:txBody>
          <a:bodyPr/>
          <a:lstStyle/>
          <a:p>
            <a:fld id="{05B17B30-5ECF-46D2-8562-F289407299CE}" type="slidenum">
              <a:rPr lang="en-GB" smtClean="0"/>
              <a:t>11</a:t>
            </a:fld>
            <a:endParaRPr lang="en-GB"/>
          </a:p>
        </p:txBody>
      </p:sp>
    </p:spTree>
    <p:extLst>
      <p:ext uri="{BB962C8B-B14F-4D97-AF65-F5344CB8AC3E}">
        <p14:creationId xmlns:p14="http://schemas.microsoft.com/office/powerpoint/2010/main" val="95138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7646E8-9A0E-48A4-8342-3F5E571D3808}" type="datetimeFigureOut">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567CF-9C14-4DF2-944F-41ED9D533DBF}" type="slidenum">
              <a:rPr lang="en-GB" smtClean="0"/>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646E8-9A0E-48A4-8342-3F5E571D3808}" type="datetimeFigureOut">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7646E8-9A0E-48A4-8342-3F5E571D3808}" type="datetimeFigureOut">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646E8-9A0E-48A4-8342-3F5E571D3808}" type="datetimeFigureOut">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646E8-9A0E-48A4-8342-3F5E571D3808}" type="datetimeFigureOut">
              <a:rPr lang="en-GB" smtClean="0"/>
              <a:t>06/03/2018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1567CF-9C14-4DF2-944F-41ED9D533DBF}" type="slidenum">
              <a:rPr lang="en-GB" smtClean="0"/>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7646E8-9A0E-48A4-8342-3F5E571D3808}" type="datetimeFigureOut">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7646E8-9A0E-48A4-8342-3F5E571D3808}" type="datetimeFigureOut">
              <a:rPr lang="en-GB" smtClean="0"/>
              <a:t>06/03/2018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1567CF-9C14-4DF2-944F-41ED9D533DBF}" type="slidenum">
              <a:rPr lang="en-GB" smtClean="0"/>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7646E8-9A0E-48A4-8342-3F5E571D3808}" type="datetimeFigureOut">
              <a:rPr lang="en-GB" smtClean="0"/>
              <a:t>06/03/2018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646E8-9A0E-48A4-8342-3F5E571D3808}" type="datetimeFigureOut">
              <a:rPr lang="en-GB" smtClean="0"/>
              <a:t>06/03/2018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646E8-9A0E-48A4-8342-3F5E571D3808}" type="datetimeFigureOut">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1567CF-9C14-4DF2-944F-41ED9D533DBF}" type="slidenum">
              <a:rPr lang="en-GB" smtClean="0"/>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646E8-9A0E-48A4-8342-3F5E571D3808}" type="datetimeFigureOut">
              <a:rPr lang="en-GB" smtClean="0"/>
              <a:t>06/03/2018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1567CF-9C14-4DF2-944F-41ED9D533DBF}"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27646E8-9A0E-48A4-8342-3F5E571D3808}" type="datetimeFigureOut">
              <a:rPr lang="en-GB" smtClean="0"/>
              <a:t>06/03/2018</a:t>
            </a:fld>
            <a:endParaRPr lang="en-GB"/>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A01567CF-9C14-4DF2-944F-41ED9D533DBF}"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656"/>
            <a:ext cx="9144000" cy="6525344"/>
          </a:xfrm>
          <a:prstGeom prst="rect">
            <a:avLst/>
          </a:prstGeom>
          <a:solidFill>
            <a:srgbClr val="2C80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lstStyle/>
          <a:p>
            <a:r>
              <a:rPr lang="en-GB" sz="8000" b="1" cap="none" dirty="0" smtClean="0">
                <a:solidFill>
                  <a:schemeClr val="bg1"/>
                </a:solidFill>
                <a:latin typeface="Franklin Gothic Book" panose="020B0503020102020204" pitchFamily="34" charset="0"/>
              </a:rPr>
              <a:t>#thatsbetter</a:t>
            </a:r>
            <a:endParaRPr lang="en-GB" sz="8000" b="1" cap="none" dirty="0">
              <a:solidFill>
                <a:schemeClr val="bg1"/>
              </a:solidFill>
              <a:latin typeface="Franklin Gothic Book" panose="020B0503020102020204" pitchFamily="34" charset="0"/>
            </a:endParaRPr>
          </a:p>
        </p:txBody>
      </p:sp>
      <p:sp>
        <p:nvSpPr>
          <p:cNvPr id="3" name="Subtitle 2"/>
          <p:cNvSpPr>
            <a:spLocks noGrp="1"/>
          </p:cNvSpPr>
          <p:nvPr>
            <p:ph type="subTitle" idx="1"/>
          </p:nvPr>
        </p:nvSpPr>
        <p:spPr>
          <a:xfrm>
            <a:off x="685800" y="3649216"/>
            <a:ext cx="6766520" cy="2444080"/>
          </a:xfrm>
        </p:spPr>
        <p:txBody>
          <a:bodyPr>
            <a:normAutofit fontScale="92500"/>
          </a:bodyPr>
          <a:lstStyle/>
          <a:p>
            <a:pPr>
              <a:lnSpc>
                <a:spcPts val="3600"/>
              </a:lnSpc>
              <a:spcBef>
                <a:spcPts val="2400"/>
              </a:spcBef>
              <a:spcAft>
                <a:spcPts val="1200"/>
              </a:spcAft>
            </a:pPr>
            <a:r>
              <a:rPr lang="en-GB" sz="3600" b="1" dirty="0" smtClean="0">
                <a:solidFill>
                  <a:schemeClr val="bg1"/>
                </a:solidFill>
                <a:latin typeface="Franklin Gothic Book" panose="020B0503020102020204" pitchFamily="34" charset="0"/>
              </a:rPr>
              <a:t>The </a:t>
            </a:r>
            <a:r>
              <a:rPr lang="en-GB" sz="3600" b="1" i="1" dirty="0" smtClean="0">
                <a:solidFill>
                  <a:schemeClr val="bg1"/>
                </a:solidFill>
                <a:latin typeface="Franklin Gothic Book" panose="020B0503020102020204" pitchFamily="34" charset="0"/>
              </a:rPr>
              <a:t>“I’m Taking a Break” </a:t>
            </a:r>
            <a:r>
              <a:rPr lang="en-GB" sz="3600" b="1" dirty="0">
                <a:solidFill>
                  <a:schemeClr val="bg1"/>
                </a:solidFill>
                <a:latin typeface="Franklin Gothic Book" panose="020B0503020102020204" pitchFamily="34" charset="0"/>
              </a:rPr>
              <a:t>C</a:t>
            </a:r>
            <a:r>
              <a:rPr lang="en-GB" sz="3600" b="1" dirty="0" smtClean="0">
                <a:solidFill>
                  <a:schemeClr val="bg1"/>
                </a:solidFill>
                <a:latin typeface="Franklin Gothic Book" panose="020B0503020102020204" pitchFamily="34" charset="0"/>
              </a:rPr>
              <a:t>ard </a:t>
            </a:r>
            <a:r>
              <a:rPr lang="en-GB" sz="3600" b="1" dirty="0">
                <a:solidFill>
                  <a:schemeClr val="bg1"/>
                </a:solidFill>
                <a:latin typeface="Franklin Gothic Book" panose="020B0503020102020204" pitchFamily="34" charset="0"/>
              </a:rPr>
              <a:t>S</a:t>
            </a:r>
            <a:r>
              <a:rPr lang="en-GB" sz="3600" b="1" dirty="0" smtClean="0">
                <a:solidFill>
                  <a:schemeClr val="bg1"/>
                </a:solidFill>
                <a:latin typeface="Franklin Gothic Book" panose="020B0503020102020204" pitchFamily="34" charset="0"/>
              </a:rPr>
              <a:t>tory </a:t>
            </a:r>
            <a:r>
              <a:rPr lang="en-GB" sz="2600" b="1" dirty="0" smtClean="0">
                <a:solidFill>
                  <a:schemeClr val="bg1"/>
                </a:solidFill>
                <a:latin typeface="Franklin Gothic Book" panose="020B0503020102020204" pitchFamily="34" charset="0"/>
              </a:rPr>
              <a:t>(or how we managed exam season at Birkbeck)</a:t>
            </a:r>
          </a:p>
          <a:p>
            <a:pPr>
              <a:lnSpc>
                <a:spcPts val="3600"/>
              </a:lnSpc>
            </a:pPr>
            <a:endParaRPr lang="en-GB" b="1" dirty="0">
              <a:solidFill>
                <a:schemeClr val="bg1"/>
              </a:solidFill>
              <a:latin typeface="Franklin Gothic Book" panose="020B0503020102020204" pitchFamily="34" charset="0"/>
            </a:endParaRPr>
          </a:p>
          <a:p>
            <a:pPr>
              <a:lnSpc>
                <a:spcPts val="3600"/>
              </a:lnSpc>
            </a:pPr>
            <a:r>
              <a:rPr lang="en-GB" sz="3900" b="1" dirty="0" smtClean="0">
                <a:solidFill>
                  <a:schemeClr val="bg1"/>
                </a:solidFill>
                <a:latin typeface="Franklin Gothic Book" panose="020B0503020102020204" pitchFamily="34" charset="0"/>
              </a:rPr>
              <a:t>John Mason &amp; Tim Spring</a:t>
            </a:r>
          </a:p>
          <a:p>
            <a:pPr>
              <a:lnSpc>
                <a:spcPts val="3600"/>
              </a:lnSpc>
            </a:pPr>
            <a:endParaRPr lang="en-GB" dirty="0"/>
          </a:p>
        </p:txBody>
      </p:sp>
      <p:cxnSp>
        <p:nvCxnSpPr>
          <p:cNvPr id="6" name="Straight Connector 5"/>
          <p:cNvCxnSpPr/>
          <p:nvPr/>
        </p:nvCxnSpPr>
        <p:spPr>
          <a:xfrm>
            <a:off x="683568" y="3429000"/>
            <a:ext cx="78488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75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656"/>
            <a:ext cx="9144000" cy="6525344"/>
          </a:xfrm>
          <a:prstGeom prst="rect">
            <a:avLst/>
          </a:prstGeom>
          <a:solidFill>
            <a:srgbClr val="319400"/>
          </a:solidFill>
          <a:ln>
            <a:solidFill>
              <a:srgbClr val="31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71600" y="533400"/>
            <a:ext cx="7715199" cy="990600"/>
          </a:xfrm>
        </p:spPr>
        <p:txBody>
          <a:bodyPr>
            <a:normAutofit/>
          </a:bodyPr>
          <a:lstStyle/>
          <a:p>
            <a:r>
              <a:rPr lang="en-GB" sz="4400" b="1" dirty="0" smtClean="0">
                <a:solidFill>
                  <a:schemeClr val="bg1"/>
                </a:solidFill>
                <a:latin typeface="Franklin Gothic Book" panose="020B0503020102020204" pitchFamily="34" charset="0"/>
              </a:rPr>
              <a:t>Exam and Study Tips</a:t>
            </a:r>
            <a:endParaRPr lang="en-GB" sz="4400" b="1" dirty="0">
              <a:solidFill>
                <a:schemeClr val="bg1"/>
              </a:solidFill>
              <a:latin typeface="Franklin Gothic Book" panose="020B05030201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91" y="1449320"/>
            <a:ext cx="7010993" cy="5040000"/>
          </a:xfrm>
          <a:prstGeom prst="rect">
            <a:avLst/>
          </a:prstGeom>
        </p:spPr>
      </p:pic>
    </p:spTree>
    <p:extLst>
      <p:ext uri="{BB962C8B-B14F-4D97-AF65-F5344CB8AC3E}">
        <p14:creationId xmlns:p14="http://schemas.microsoft.com/office/powerpoint/2010/main" val="4053412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rgbClr val="319400"/>
                </a:solidFill>
                <a:latin typeface="Franklin Gothic Book" panose="020B0503020102020204" pitchFamily="34" charset="0"/>
              </a:rPr>
              <a:t>Implementing the Cards	</a:t>
            </a:r>
            <a:endParaRPr lang="en-GB" sz="4400" b="1" dirty="0">
              <a:solidFill>
                <a:srgbClr val="319400"/>
              </a:solidFill>
              <a:latin typeface="Franklin Gothic Book" panose="020B0503020102020204" pitchFamily="34" charset="0"/>
            </a:endParaRPr>
          </a:p>
        </p:txBody>
      </p:sp>
      <p:sp>
        <p:nvSpPr>
          <p:cNvPr id="3" name="Content Placeholder 2"/>
          <p:cNvSpPr>
            <a:spLocks noGrp="1"/>
          </p:cNvSpPr>
          <p:nvPr>
            <p:ph idx="1"/>
          </p:nvPr>
        </p:nvSpPr>
        <p:spPr>
          <a:xfrm>
            <a:off x="457200" y="1600200"/>
            <a:ext cx="8229600" cy="460648"/>
          </a:xfrm>
        </p:spPr>
        <p:txBody>
          <a:bodyPr>
            <a:normAutofit lnSpcReduction="10000"/>
          </a:bodyPr>
          <a:lstStyle/>
          <a:p>
            <a:r>
              <a:rPr lang="en-GB" sz="2600" b="1" dirty="0" smtClean="0">
                <a:latin typeface="Franklin Gothic Book" panose="020B0503020102020204" pitchFamily="34" charset="0"/>
              </a:rPr>
              <a:t>The cards costed £418 in total to make.</a:t>
            </a:r>
            <a:endParaRPr lang="en-GB" sz="2600" b="1" dirty="0">
              <a:latin typeface="Franklin Gothic Book" panose="020B0503020102020204" pitchFamily="34" charset="0"/>
            </a:endParaRPr>
          </a:p>
        </p:txBody>
      </p:sp>
      <p:pic>
        <p:nvPicPr>
          <p:cNvPr id="1026" name="Picture 2" descr="U:\Communications and Marketing Group\NOVEMBER SHOOT\Circulation\Issue desk\Birkbeck201117-0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66" y="2636912"/>
            <a:ext cx="432088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Communications and Marketing Group\NOVEMBER SHOOT\General Library views\Birkbeck201117-02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636912"/>
            <a:ext cx="432048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18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rgbClr val="319400"/>
                </a:solidFill>
                <a:latin typeface="Franklin Gothic Book" panose="020B0503020102020204" pitchFamily="34" charset="0"/>
              </a:rPr>
              <a:t>Social Media</a:t>
            </a:r>
            <a:endParaRPr lang="en-GB" sz="4400" b="1" dirty="0">
              <a:solidFill>
                <a:srgbClr val="319400"/>
              </a:solidFill>
              <a:latin typeface="Franklin Gothic Book" panose="020B0503020102020204" pitchFamily="34" charset="0"/>
            </a:endParaRPr>
          </a:p>
        </p:txBody>
      </p:sp>
      <p:pic>
        <p:nvPicPr>
          <p:cNvPr id="3074" name="Picture 2" descr="https://screenshotscdn.firefoxusercontent.com/images/a3042910-ea1e-41b9-abc2-e71277d8aa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05" y="1700150"/>
            <a:ext cx="4225619"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reenshotscdn.firefoxusercontent.com/images/1b72a3c0-1111-482f-a4ee-3db70d649d3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806" y="1700150"/>
            <a:ext cx="391068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19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32656"/>
            <a:ext cx="9180512" cy="6525344"/>
          </a:xfrm>
          <a:prstGeom prst="rect">
            <a:avLst/>
          </a:prstGeom>
          <a:solidFill>
            <a:srgbClr val="31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4400" b="1" dirty="0" smtClean="0">
                <a:solidFill>
                  <a:schemeClr val="bg1"/>
                </a:solidFill>
                <a:latin typeface="Franklin Gothic Book" panose="020B0503020102020204" pitchFamily="34" charset="0"/>
              </a:rPr>
              <a:t>Social Media</a:t>
            </a:r>
            <a:endParaRPr lang="en-GB" sz="4400" b="1" dirty="0">
              <a:solidFill>
                <a:schemeClr val="bg1"/>
              </a:solidFill>
              <a:latin typeface="Franklin Gothic Book" panose="020B05030201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648" y="1485344"/>
            <a:ext cx="6402704" cy="5040000"/>
          </a:xfrm>
          <a:prstGeom prst="rect">
            <a:avLst/>
          </a:prstGeom>
          <a:ln w="28575">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1788" y="1485344"/>
            <a:ext cx="6736936" cy="5040000"/>
          </a:xfrm>
          <a:prstGeom prst="rect">
            <a:avLst/>
          </a:prstGeom>
          <a:ln w="1905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1485344"/>
            <a:ext cx="5255904" cy="5040000"/>
          </a:xfrm>
          <a:prstGeom prst="rect">
            <a:avLst/>
          </a:prstGeom>
          <a:ln w="19050">
            <a:solidFill>
              <a:schemeClr val="tx1"/>
            </a:solidFill>
          </a:ln>
        </p:spPr>
      </p:pic>
    </p:spTree>
    <p:extLst>
      <p:ext uri="{BB962C8B-B14F-4D97-AF65-F5344CB8AC3E}">
        <p14:creationId xmlns:p14="http://schemas.microsoft.com/office/powerpoint/2010/main" val="37660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332656"/>
            <a:ext cx="9217024" cy="6525344"/>
          </a:xfrm>
          <a:prstGeom prst="rect">
            <a:avLst/>
          </a:prstGeom>
          <a:solidFill>
            <a:srgbClr val="319400"/>
          </a:solidFill>
          <a:ln>
            <a:solidFill>
              <a:srgbClr val="31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57200" y="2348880"/>
            <a:ext cx="8229600" cy="4128120"/>
          </a:xfrm>
        </p:spPr>
        <p:txBody>
          <a:bodyPr>
            <a:noAutofit/>
          </a:bodyPr>
          <a:lstStyle/>
          <a:p>
            <a:r>
              <a:rPr lang="en-GB" sz="3000" b="1" dirty="0" smtClean="0">
                <a:solidFill>
                  <a:schemeClr val="bg1"/>
                </a:solidFill>
                <a:latin typeface="Franklin Gothic Book" panose="020B0503020102020204" pitchFamily="34" charset="0"/>
              </a:rPr>
              <a:t>Good feedback in person from students.</a:t>
            </a:r>
          </a:p>
          <a:p>
            <a:endParaRPr lang="en-GB" sz="3000" b="1" dirty="0" smtClean="0">
              <a:solidFill>
                <a:schemeClr val="bg1"/>
              </a:solidFill>
              <a:latin typeface="Franklin Gothic Book" panose="020B0503020102020204" pitchFamily="34" charset="0"/>
            </a:endParaRPr>
          </a:p>
          <a:p>
            <a:r>
              <a:rPr lang="en-GB" sz="3000" b="1" dirty="0" smtClean="0">
                <a:solidFill>
                  <a:schemeClr val="bg1"/>
                </a:solidFill>
                <a:latin typeface="Franklin Gothic Book" panose="020B0503020102020204" pitchFamily="34" charset="0"/>
              </a:rPr>
              <a:t>Multiple batches reprinted due to popularity.</a:t>
            </a:r>
          </a:p>
          <a:p>
            <a:endParaRPr lang="en-GB" sz="3000" b="1" dirty="0" smtClean="0">
              <a:solidFill>
                <a:schemeClr val="bg1"/>
              </a:solidFill>
              <a:latin typeface="Franklin Gothic Book" panose="020B0503020102020204" pitchFamily="34" charset="0"/>
            </a:endParaRPr>
          </a:p>
          <a:p>
            <a:r>
              <a:rPr lang="en-GB" sz="3000" b="1" dirty="0" smtClean="0">
                <a:solidFill>
                  <a:schemeClr val="bg1"/>
                </a:solidFill>
                <a:latin typeface="Franklin Gothic Book" panose="020B0503020102020204" pitchFamily="34" charset="0"/>
              </a:rPr>
              <a:t>Requests to bring the scheme back after the exam period too.</a:t>
            </a:r>
            <a:endParaRPr lang="en-GB" sz="3000" b="1" dirty="0">
              <a:solidFill>
                <a:schemeClr val="bg1"/>
              </a:solidFill>
              <a:latin typeface="Franklin Gothic Book" panose="020B0503020102020204" pitchFamily="34" charset="0"/>
            </a:endParaRPr>
          </a:p>
        </p:txBody>
      </p:sp>
      <p:sp>
        <p:nvSpPr>
          <p:cNvPr id="2" name="Title 1"/>
          <p:cNvSpPr>
            <a:spLocks noGrp="1"/>
          </p:cNvSpPr>
          <p:nvPr>
            <p:ph type="title"/>
          </p:nvPr>
        </p:nvSpPr>
        <p:spPr/>
        <p:txBody>
          <a:bodyPr>
            <a:normAutofit/>
          </a:bodyPr>
          <a:lstStyle/>
          <a:p>
            <a:r>
              <a:rPr lang="en-GB" sz="4400" b="1" dirty="0" smtClean="0">
                <a:solidFill>
                  <a:schemeClr val="bg1"/>
                </a:solidFill>
                <a:latin typeface="Franklin Gothic Book" panose="020B0503020102020204" pitchFamily="34" charset="0"/>
              </a:rPr>
              <a:t>Results, Impact, Feedback, etc.</a:t>
            </a:r>
            <a:endParaRPr lang="en-GB" sz="4400" b="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494531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2656"/>
            <a:ext cx="9144000" cy="6525344"/>
          </a:xfrm>
          <a:prstGeom prst="rect">
            <a:avLst/>
          </a:prstGeom>
          <a:solidFill>
            <a:srgbClr val="31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1988840"/>
            <a:ext cx="8229600" cy="2592288"/>
          </a:xfrm>
        </p:spPr>
        <p:txBody>
          <a:bodyPr>
            <a:normAutofit/>
          </a:bodyPr>
          <a:lstStyle/>
          <a:p>
            <a:pPr algn="ctr"/>
            <a:r>
              <a:rPr lang="en-GB" sz="7200" b="1" dirty="0" smtClean="0">
                <a:solidFill>
                  <a:schemeClr val="bg1"/>
                </a:solidFill>
                <a:latin typeface="Franklin Gothic Book" panose="020B0503020102020204" pitchFamily="34" charset="0"/>
              </a:rPr>
              <a:t>Any Questions?</a:t>
            </a:r>
            <a:endParaRPr lang="en-GB" sz="7200" b="1"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542461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C8032"/>
                </a:solidFill>
                <a:latin typeface="Franklin Gothic Book" panose="020B0503020102020204" pitchFamily="34" charset="0"/>
              </a:rPr>
              <a:t>What are we going to talk about?</a:t>
            </a:r>
            <a:endParaRPr lang="en-GB" b="1" dirty="0">
              <a:solidFill>
                <a:srgbClr val="2C8032"/>
              </a:solidFill>
              <a:latin typeface="Franklin Gothic Book" panose="020B0503020102020204" pitchFamily="34" charset="0"/>
            </a:endParaRPr>
          </a:p>
        </p:txBody>
      </p:sp>
      <p:sp>
        <p:nvSpPr>
          <p:cNvPr id="3" name="Content Placeholder 2"/>
          <p:cNvSpPr>
            <a:spLocks noGrp="1"/>
          </p:cNvSpPr>
          <p:nvPr>
            <p:ph idx="1"/>
          </p:nvPr>
        </p:nvSpPr>
        <p:spPr>
          <a:xfrm>
            <a:off x="251520" y="1556792"/>
            <a:ext cx="8424936" cy="4876800"/>
          </a:xfrm>
        </p:spPr>
        <p:txBody>
          <a:bodyPr>
            <a:normAutofit/>
          </a:bodyPr>
          <a:lstStyle/>
          <a:p>
            <a:endParaRPr lang="en-GB" b="1" dirty="0" smtClean="0">
              <a:solidFill>
                <a:srgbClr val="000000"/>
              </a:solidFill>
              <a:latin typeface="Franklin Gothic Book" panose="020B0503020102020204" pitchFamily="34" charset="0"/>
            </a:endParaRPr>
          </a:p>
          <a:p>
            <a:r>
              <a:rPr lang="en-GB" sz="2600" dirty="0" smtClean="0">
                <a:solidFill>
                  <a:srgbClr val="000000"/>
                </a:solidFill>
                <a:latin typeface="Franklin Gothic Book" panose="020B0503020102020204" pitchFamily="34" charset="0"/>
              </a:rPr>
              <a:t>Exploring the history of  Birkbeck and the issues we face.</a:t>
            </a:r>
          </a:p>
          <a:p>
            <a:endParaRPr lang="en-GB" sz="2600" dirty="0" smtClean="0">
              <a:solidFill>
                <a:srgbClr val="000000"/>
              </a:solidFill>
              <a:latin typeface="Franklin Gothic Book" panose="020B0503020102020204" pitchFamily="34" charset="0"/>
            </a:endParaRPr>
          </a:p>
          <a:p>
            <a:r>
              <a:rPr lang="en-GB" sz="2600" dirty="0" smtClean="0">
                <a:solidFill>
                  <a:srgbClr val="000000"/>
                </a:solidFill>
                <a:latin typeface="Franklin Gothic Book" panose="020B0503020102020204" pitchFamily="34" charset="0"/>
              </a:rPr>
              <a:t>A look at some older campaigns we tried.</a:t>
            </a:r>
          </a:p>
          <a:p>
            <a:endParaRPr lang="en-GB" sz="2600" dirty="0" smtClean="0">
              <a:solidFill>
                <a:srgbClr val="000000"/>
              </a:solidFill>
              <a:latin typeface="Franklin Gothic Book" panose="020B0503020102020204" pitchFamily="34" charset="0"/>
            </a:endParaRPr>
          </a:p>
          <a:p>
            <a:r>
              <a:rPr lang="en-GB" dirty="0" smtClean="0"/>
              <a:t>Designing the “Taking a break” card.</a:t>
            </a:r>
          </a:p>
          <a:p>
            <a:endParaRPr lang="en-GB" dirty="0" smtClean="0"/>
          </a:p>
          <a:p>
            <a:r>
              <a:rPr lang="en-GB" dirty="0" smtClean="0"/>
              <a:t>How we used the cards and social media.</a:t>
            </a:r>
          </a:p>
          <a:p>
            <a:endParaRPr lang="en-GB" dirty="0"/>
          </a:p>
          <a:p>
            <a:r>
              <a:rPr lang="en-GB" dirty="0" smtClean="0"/>
              <a:t>Feedback and Questions.</a:t>
            </a:r>
          </a:p>
          <a:p>
            <a:pPr marL="0" indent="0">
              <a:buNone/>
            </a:pPr>
            <a:endParaRPr lang="en-GB" dirty="0"/>
          </a:p>
        </p:txBody>
      </p:sp>
    </p:spTree>
    <p:extLst>
      <p:ext uri="{BB962C8B-B14F-4D97-AF65-F5344CB8AC3E}">
        <p14:creationId xmlns:p14="http://schemas.microsoft.com/office/powerpoint/2010/main" val="1259578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2656"/>
            <a:ext cx="9144000" cy="6525344"/>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80728"/>
            <a:ext cx="7776864" cy="4835482"/>
          </a:xfrm>
          <a:prstGeom prst="rect">
            <a:avLst/>
          </a:prstGeom>
          <a:ln w="12700">
            <a:solidFill>
              <a:schemeClr val="bg1"/>
            </a:solidFill>
          </a:ln>
        </p:spPr>
      </p:pic>
    </p:spTree>
    <p:extLst>
      <p:ext uri="{BB962C8B-B14F-4D97-AF65-F5344CB8AC3E}">
        <p14:creationId xmlns:p14="http://schemas.microsoft.com/office/powerpoint/2010/main" val="311492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2C8032"/>
                </a:solidFill>
                <a:latin typeface="Franklin Gothic Book" panose="020B0503020102020204" pitchFamily="34" charset="0"/>
              </a:rPr>
              <a:t>A Little Bit About Birkbeck…</a:t>
            </a:r>
            <a:endParaRPr lang="en-GB" b="1" dirty="0">
              <a:solidFill>
                <a:srgbClr val="2C8032"/>
              </a:solidFill>
              <a:latin typeface="Franklin Gothic Book" panose="020B0503020102020204" pitchFamily="34" charset="0"/>
            </a:endParaRPr>
          </a:p>
        </p:txBody>
      </p:sp>
      <p:sp>
        <p:nvSpPr>
          <p:cNvPr id="3" name="Content Placeholder 2"/>
          <p:cNvSpPr>
            <a:spLocks noGrp="1"/>
          </p:cNvSpPr>
          <p:nvPr>
            <p:ph idx="1"/>
          </p:nvPr>
        </p:nvSpPr>
        <p:spPr>
          <a:xfrm>
            <a:off x="0" y="1556792"/>
            <a:ext cx="5590372" cy="4876800"/>
          </a:xfrm>
        </p:spPr>
        <p:txBody>
          <a:bodyPr/>
          <a:lstStyle/>
          <a:p>
            <a:endParaRPr lang="en-GB" b="1" dirty="0" smtClean="0">
              <a:solidFill>
                <a:srgbClr val="000000"/>
              </a:solidFill>
              <a:latin typeface="Franklin Gothic Book" panose="020B0503020102020204" pitchFamily="34" charset="0"/>
            </a:endParaRPr>
          </a:p>
          <a:p>
            <a:r>
              <a:rPr lang="en-GB" sz="2600" b="1" dirty="0" smtClean="0">
                <a:solidFill>
                  <a:srgbClr val="000000"/>
                </a:solidFill>
                <a:latin typeface="Franklin Gothic Book" panose="020B0503020102020204" pitchFamily="34" charset="0"/>
              </a:rPr>
              <a:t>Founded in 1823 by George Birkbeck.</a:t>
            </a:r>
          </a:p>
          <a:p>
            <a:endParaRPr lang="en-GB" sz="2600" b="1" dirty="0" smtClean="0">
              <a:solidFill>
                <a:srgbClr val="000000"/>
              </a:solidFill>
              <a:latin typeface="Franklin Gothic Book" panose="020B0503020102020204" pitchFamily="34" charset="0"/>
            </a:endParaRPr>
          </a:p>
          <a:p>
            <a:r>
              <a:rPr lang="en-GB" sz="2600" b="1" dirty="0" smtClean="0">
                <a:solidFill>
                  <a:srgbClr val="000000"/>
                </a:solidFill>
                <a:latin typeface="Franklin Gothic Book" panose="020B0503020102020204" pitchFamily="34" charset="0"/>
              </a:rPr>
              <a:t>Evening course specialists (and always have been).</a:t>
            </a:r>
          </a:p>
          <a:p>
            <a:endParaRPr lang="en-GB" sz="2600" dirty="0" smtClean="0">
              <a:solidFill>
                <a:srgbClr val="000000"/>
              </a:solidFill>
              <a:latin typeface="Franklin Gothic Book" panose="020B0503020102020204" pitchFamily="34" charset="0"/>
            </a:endParaRPr>
          </a:p>
          <a:p>
            <a:r>
              <a:rPr lang="en-GB" sz="2600" b="1" dirty="0" smtClean="0">
                <a:solidFill>
                  <a:srgbClr val="000000"/>
                </a:solidFill>
                <a:latin typeface="Franklin Gothic Book" panose="020B0503020102020204" pitchFamily="34" charset="0"/>
              </a:rPr>
              <a:t>Average student is considered ‘mature’ – 21-45 years old.</a:t>
            </a:r>
          </a:p>
          <a:p>
            <a:endParaRPr lang="en-GB" dirty="0"/>
          </a:p>
        </p:txBody>
      </p:sp>
      <p:pic>
        <p:nvPicPr>
          <p:cNvPr id="1026" name="Picture 2" descr="Image result for george birkb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372" y="1772816"/>
            <a:ext cx="3204635" cy="399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36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656"/>
            <a:ext cx="9144000" cy="6525344"/>
          </a:xfrm>
          <a:prstGeom prst="rect">
            <a:avLst/>
          </a:prstGeom>
          <a:solidFill>
            <a:srgbClr val="2C8032"/>
          </a:solidFill>
          <a:ln>
            <a:solidFill>
              <a:srgbClr val="2C8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700808"/>
            <a:ext cx="3464383" cy="360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721" y="1701513"/>
            <a:ext cx="3599695" cy="3599695"/>
          </a:xfrm>
          <a:prstGeom prst="rect">
            <a:avLst/>
          </a:prstGeom>
        </p:spPr>
      </p:pic>
    </p:spTree>
    <p:extLst>
      <p:ext uri="{BB962C8B-B14F-4D97-AF65-F5344CB8AC3E}">
        <p14:creationId xmlns:p14="http://schemas.microsoft.com/office/powerpoint/2010/main" val="12974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b="1" dirty="0" smtClean="0">
                <a:solidFill>
                  <a:srgbClr val="2C8032"/>
                </a:solidFill>
                <a:latin typeface="Franklin Gothic Book" panose="020B0503020102020204" pitchFamily="34" charset="0"/>
              </a:rPr>
              <a:t>Statistics and the Library</a:t>
            </a:r>
            <a:endParaRPr lang="en-GB" sz="4400" b="1" dirty="0">
              <a:solidFill>
                <a:srgbClr val="2C8032"/>
              </a:solidFill>
              <a:latin typeface="Franklin Gothic Book" panose="020B0503020102020204" pitchFamily="34" charset="0"/>
            </a:endParaRPr>
          </a:p>
        </p:txBody>
      </p:sp>
      <p:sp>
        <p:nvSpPr>
          <p:cNvPr id="3" name="Content Placeholder 2"/>
          <p:cNvSpPr>
            <a:spLocks noGrp="1"/>
          </p:cNvSpPr>
          <p:nvPr>
            <p:ph idx="1"/>
          </p:nvPr>
        </p:nvSpPr>
        <p:spPr>
          <a:xfrm>
            <a:off x="457200" y="1600200"/>
            <a:ext cx="8229600" cy="2177081"/>
          </a:xfrm>
        </p:spPr>
        <p:txBody>
          <a:bodyPr/>
          <a:lstStyle/>
          <a:p>
            <a:r>
              <a:rPr lang="en-GB" sz="2600" b="1" dirty="0" err="1" smtClean="0">
                <a:solidFill>
                  <a:srgbClr val="000000"/>
                </a:solidFill>
                <a:latin typeface="Franklin Gothic Book" panose="020B0503020102020204" pitchFamily="34" charset="0"/>
              </a:rPr>
              <a:t>Birkbeck</a:t>
            </a:r>
            <a:r>
              <a:rPr lang="en-GB" sz="2600" b="1" dirty="0" smtClean="0">
                <a:solidFill>
                  <a:srgbClr val="000000"/>
                </a:solidFill>
                <a:latin typeface="Franklin Gothic Book" panose="020B0503020102020204" pitchFamily="34" charset="0"/>
              </a:rPr>
              <a:t> has approx. 9,000 students (and 6,000 external users)</a:t>
            </a:r>
          </a:p>
          <a:p>
            <a:r>
              <a:rPr lang="en-GB" sz="2600" b="1" dirty="0" smtClean="0">
                <a:solidFill>
                  <a:srgbClr val="000000"/>
                </a:solidFill>
                <a:latin typeface="Franklin Gothic Book" panose="020B0503020102020204" pitchFamily="34" charset="0"/>
              </a:rPr>
              <a:t>The library has 452 study spaces available.</a:t>
            </a:r>
          </a:p>
          <a:p>
            <a:r>
              <a:rPr lang="en-GB" sz="2600" b="1" dirty="0" smtClean="0">
                <a:solidFill>
                  <a:srgbClr val="000000"/>
                </a:solidFill>
                <a:latin typeface="Franklin Gothic Book" panose="020B0503020102020204" pitchFamily="34" charset="0"/>
              </a:rPr>
              <a:t>Approximately 1,100 visits per day</a:t>
            </a:r>
          </a:p>
          <a:p>
            <a:endParaRPr lang="en-GB" dirty="0" smtClean="0"/>
          </a:p>
          <a:p>
            <a:endParaRPr lang="en-GB" dirty="0"/>
          </a:p>
        </p:txBody>
      </p:sp>
      <p:pic>
        <p:nvPicPr>
          <p:cNvPr id="2050" name="Picture 2" descr="U:\Communications and Marketing Group\NOVEMBER SHOOT\6. 0822-0870\birkbeck20171121_08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777281"/>
            <a:ext cx="4031940" cy="26879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U:\Communications and Marketing Group\NOVEMBER SHOOT\3. 0302-0440\Birkbeck201117-03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81" y="3765237"/>
            <a:ext cx="4049627" cy="270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27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656"/>
            <a:ext cx="9144000" cy="6525344"/>
          </a:xfrm>
          <a:prstGeom prst="rect">
            <a:avLst/>
          </a:prstGeom>
          <a:solidFill>
            <a:srgbClr val="2C8032"/>
          </a:solidFill>
          <a:ln>
            <a:solidFill>
              <a:srgbClr val="2C8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4400" b="1" dirty="0" smtClean="0">
                <a:solidFill>
                  <a:schemeClr val="bg1"/>
                </a:solidFill>
                <a:latin typeface="Franklin Gothic Book" panose="020B0503020102020204" pitchFamily="34" charset="0"/>
              </a:rPr>
              <a:t>Campaigns from the Past</a:t>
            </a:r>
            <a:endParaRPr lang="en-GB" sz="4400" b="1" dirty="0">
              <a:solidFill>
                <a:schemeClr val="bg1"/>
              </a:solidFill>
              <a:latin typeface="Franklin Gothic Book" panose="020B05030201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85344"/>
            <a:ext cx="3563862" cy="504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556792"/>
            <a:ext cx="7129162" cy="504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456001"/>
            <a:ext cx="7129162" cy="5040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1484784"/>
            <a:ext cx="7129162" cy="5040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556792"/>
            <a:ext cx="7129162" cy="50400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568" y="1557352"/>
            <a:ext cx="3552387" cy="5040000"/>
          </a:xfrm>
          <a:prstGeom prst="rect">
            <a:avLst/>
          </a:prstGeom>
        </p:spPr>
      </p:pic>
    </p:spTree>
    <p:extLst>
      <p:ext uri="{BB962C8B-B14F-4D97-AF65-F5344CB8AC3E}">
        <p14:creationId xmlns:p14="http://schemas.microsoft.com/office/powerpoint/2010/main" val="39840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656"/>
            <a:ext cx="9144000" cy="6525344"/>
          </a:xfrm>
          <a:prstGeom prst="rect">
            <a:avLst/>
          </a:prstGeom>
          <a:solidFill>
            <a:srgbClr val="2C8032"/>
          </a:solidFill>
          <a:ln>
            <a:solidFill>
              <a:srgbClr val="2C8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sz="4400" b="1" dirty="0" smtClean="0">
                <a:solidFill>
                  <a:schemeClr val="bg1"/>
                </a:solidFill>
                <a:latin typeface="Franklin Gothic Book" panose="020B0503020102020204" pitchFamily="34" charset="0"/>
              </a:rPr>
              <a:t>Campaigns from the </a:t>
            </a:r>
            <a:r>
              <a:rPr lang="en-GB" sz="4400" b="1" dirty="0">
                <a:solidFill>
                  <a:schemeClr val="bg1"/>
                </a:solidFill>
                <a:latin typeface="Franklin Gothic Book" panose="020B0503020102020204" pitchFamily="34" charset="0"/>
              </a:rPr>
              <a:t>P</a:t>
            </a:r>
            <a:r>
              <a:rPr lang="en-GB" sz="4400" b="1" dirty="0" smtClean="0">
                <a:solidFill>
                  <a:schemeClr val="bg1"/>
                </a:solidFill>
                <a:latin typeface="Franklin Gothic Book" panose="020B0503020102020204" pitchFamily="34" charset="0"/>
              </a:rPr>
              <a:t>ast II</a:t>
            </a:r>
            <a:endParaRPr lang="en-GB" sz="4400" b="1" dirty="0">
              <a:solidFill>
                <a:schemeClr val="bg1"/>
              </a:solidFill>
              <a:latin typeface="Franklin Gothic Book" panose="020B05030201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84784"/>
            <a:ext cx="3563056" cy="504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484784"/>
            <a:ext cx="3563056" cy="5040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00" y="1484784"/>
            <a:ext cx="8488599" cy="5040000"/>
          </a:xfrm>
          <a:prstGeom prst="rect">
            <a:avLst/>
          </a:prstGeom>
          <a:ln w="12700">
            <a:solidFill>
              <a:schemeClr val="tx1"/>
            </a:solidFill>
          </a:ln>
        </p:spPr>
      </p:pic>
    </p:spTree>
    <p:extLst>
      <p:ext uri="{BB962C8B-B14F-4D97-AF65-F5344CB8AC3E}">
        <p14:creationId xmlns:p14="http://schemas.microsoft.com/office/powerpoint/2010/main" val="674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33400"/>
            <a:ext cx="7715200" cy="990600"/>
          </a:xfrm>
        </p:spPr>
        <p:txBody>
          <a:bodyPr>
            <a:normAutofit/>
          </a:bodyPr>
          <a:lstStyle/>
          <a:p>
            <a:r>
              <a:rPr lang="en-GB" sz="4400" b="1" dirty="0" smtClean="0">
                <a:solidFill>
                  <a:srgbClr val="2C8032"/>
                </a:solidFill>
                <a:latin typeface="Franklin Gothic Book" panose="020B0503020102020204" pitchFamily="34" charset="0"/>
              </a:rPr>
              <a:t>I’m Taking a Break Cards</a:t>
            </a:r>
            <a:endParaRPr lang="en-GB" sz="4400" b="1" dirty="0">
              <a:solidFill>
                <a:srgbClr val="2C8032"/>
              </a:solidFill>
              <a:latin typeface="Franklin Gothic Book" panose="020B05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502660"/>
            <a:ext cx="7256961" cy="5040000"/>
          </a:xfrm>
          <a:prstGeom prst="rect">
            <a:avLst/>
          </a:prstGeom>
        </p:spPr>
      </p:pic>
    </p:spTree>
    <p:extLst>
      <p:ext uri="{BB962C8B-B14F-4D97-AF65-F5344CB8AC3E}">
        <p14:creationId xmlns:p14="http://schemas.microsoft.com/office/powerpoint/2010/main" val="28093062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1938</TotalTime>
  <Words>1758</Words>
  <Application>Microsoft Office PowerPoint</Application>
  <PresentationFormat>On-screen Show (4:3)</PresentationFormat>
  <Paragraphs>153</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Franklin Gothic Book</vt:lpstr>
      <vt:lpstr>Clarity</vt:lpstr>
      <vt:lpstr>#thatsbetter</vt:lpstr>
      <vt:lpstr>What are we going to talk about?</vt:lpstr>
      <vt:lpstr>PowerPoint Presentation</vt:lpstr>
      <vt:lpstr>A Little Bit About Birkbeck…</vt:lpstr>
      <vt:lpstr>PowerPoint Presentation</vt:lpstr>
      <vt:lpstr>Statistics and the Library</vt:lpstr>
      <vt:lpstr>Campaigns from the Past</vt:lpstr>
      <vt:lpstr>Campaigns from the Past II</vt:lpstr>
      <vt:lpstr>I’m Taking a Break Cards</vt:lpstr>
      <vt:lpstr>Exam and Study Tips</vt:lpstr>
      <vt:lpstr>Implementing the Cards </vt:lpstr>
      <vt:lpstr>Social Media</vt:lpstr>
      <vt:lpstr>Social Media</vt:lpstr>
      <vt:lpstr>Results, Impact, Feedback, etc.</vt:lpstr>
      <vt:lpstr>Any Questions?</vt:lpstr>
    </vt:vector>
  </TitlesOfParts>
  <Company>Birkbeck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#thatsbetter</dc:title>
  <dc:creator>Timothy Spring</dc:creator>
  <cp:lastModifiedBy>Loughran, Helen</cp:lastModifiedBy>
  <cp:revision>32</cp:revision>
  <dcterms:created xsi:type="dcterms:W3CDTF">2018-02-02T09:14:01Z</dcterms:created>
  <dcterms:modified xsi:type="dcterms:W3CDTF">2018-03-06T14:23:44Z</dcterms:modified>
</cp:coreProperties>
</file>