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97" r:id="rId2"/>
    <p:sldId id="300" r:id="rId3"/>
    <p:sldId id="309" r:id="rId4"/>
    <p:sldId id="307" r:id="rId5"/>
    <p:sldId id="302" r:id="rId6"/>
    <p:sldId id="311" r:id="rId7"/>
    <p:sldId id="312" r:id="rId8"/>
    <p:sldId id="313" r:id="rId9"/>
    <p:sldId id="305" r:id="rId10"/>
    <p:sldId id="316" r:id="rId11"/>
    <p:sldId id="319" r:id="rId12"/>
    <p:sldId id="315" r:id="rId13"/>
    <p:sldId id="314" r:id="rId14"/>
    <p:sldId id="304" r:id="rId15"/>
    <p:sldId id="320" r:id="rId16"/>
    <p:sldId id="321" r:id="rId17"/>
    <p:sldId id="306" r:id="rId18"/>
    <p:sldId id="317" r:id="rId19"/>
    <p:sldId id="318" r:id="rId20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DD"/>
    <a:srgbClr val="7ECBB6"/>
    <a:srgbClr val="F47920"/>
    <a:srgbClr val="E86741"/>
    <a:srgbClr val="E17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7"/>
    <p:restoredTop sz="94703"/>
  </p:normalViewPr>
  <p:slideViewPr>
    <p:cSldViewPr snapToGrid="0" snapToObjects="1">
      <p:cViewPr varScale="1">
        <p:scale>
          <a:sx n="92" d="100"/>
          <a:sy n="92" d="100"/>
        </p:scale>
        <p:origin x="102" y="792"/>
      </p:cViewPr>
      <p:guideLst>
        <p:guide orient="horz" pos="305"/>
        <p:guide pos="6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AD634-B286-CF4C-B608-BAEDD7C846A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6ED8-9D91-5E4C-8236-27D5494AA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1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0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5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7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8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5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6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8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5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7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3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0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43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B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3503" y="716074"/>
            <a:ext cx="6992433" cy="11229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5400" b="1" i="0" baseline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r>
              <a:rPr lang="en-US" dirty="0" smtClean="0"/>
              <a:t>TITLE GOES HERE IN CAPS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3504" y="2315924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ea typeface="Avenir Next Medium" charset="0"/>
                <a:cs typeface="Avenir Next Medium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 title goes here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3250" y="3147348"/>
            <a:ext cx="6142455" cy="3381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 smtClean="0"/>
              <a:t>Date / location / additional info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21" y="3808875"/>
            <a:ext cx="9372513" cy="14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657" cy="51434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408380" y="1010158"/>
            <a:ext cx="4724967" cy="246295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2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79" y="455151"/>
            <a:ext cx="4933515" cy="5234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 baseline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(one border image portrait)</a:t>
            </a:r>
          </a:p>
          <a:p>
            <a:pPr lvl="0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9074" y="455151"/>
            <a:ext cx="2462463" cy="3017965"/>
          </a:xfrm>
          <a:prstGeom prst="rect">
            <a:avLst/>
          </a:prstGeom>
          <a:ln w="34925">
            <a:solidFill>
              <a:srgbClr val="00B2DD"/>
            </a:solidFill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5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657" cy="51434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213117" y="1242206"/>
            <a:ext cx="3417535" cy="246295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2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213117" y="455151"/>
            <a:ext cx="3417536" cy="6833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 baseline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(two border images portrait)</a:t>
            </a:r>
          </a:p>
          <a:p>
            <a:pPr lvl="0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9074" y="455151"/>
            <a:ext cx="2109537" cy="3017965"/>
          </a:xfrm>
          <a:prstGeom prst="rect">
            <a:avLst/>
          </a:prstGeom>
          <a:ln w="34925">
            <a:solidFill>
              <a:srgbClr val="00B2DD"/>
            </a:solidFill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759242" y="455151"/>
            <a:ext cx="2109537" cy="3017965"/>
          </a:xfrm>
          <a:prstGeom prst="rect">
            <a:avLst/>
          </a:prstGeom>
          <a:ln w="34925">
            <a:solidFill>
              <a:srgbClr val="00B2DD"/>
            </a:solidFill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B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21" y="3808875"/>
            <a:ext cx="9372513" cy="1449751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4703" y="4195977"/>
            <a:ext cx="1258371" cy="657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134535" y="4195977"/>
            <a:ext cx="1258371" cy="657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3503" y="716074"/>
            <a:ext cx="6992433" cy="11229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5400" b="1" i="0" baseline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r>
              <a:rPr lang="en-US" dirty="0" smtClean="0"/>
              <a:t>TITLE GOES HERE IN CAPS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3504" y="2315924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ea typeface="Avenir Next Medium" charset="0"/>
                <a:cs typeface="Avenir Next Medium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Sub title goes here</a:t>
            </a:r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3250" y="3147348"/>
            <a:ext cx="6142455" cy="3381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 smtClean="0"/>
              <a:t>Date / location / additional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1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0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5" y="-67296"/>
            <a:ext cx="9364203" cy="1448465"/>
          </a:xfrm>
          <a:prstGeom prst="rect">
            <a:avLst/>
          </a:prstGeom>
        </p:spPr>
      </p:pic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41" y="1763577"/>
            <a:ext cx="6110339" cy="2749156"/>
          </a:xfrm>
          <a:prstGeom prst="rect">
            <a:avLst/>
          </a:prstGeom>
        </p:spPr>
        <p:txBody>
          <a:bodyPr/>
          <a:lstStyle>
            <a:lvl1pPr>
              <a:buClr>
                <a:srgbClr val="00B2DD"/>
              </a:buClr>
              <a:defRPr>
                <a:solidFill>
                  <a:schemeClr val="tx1"/>
                </a:solidFill>
              </a:defRPr>
            </a:lvl1pPr>
          </a:lstStyle>
          <a:p>
            <a:pPr>
              <a:buClr>
                <a:srgbClr val="00B2DD"/>
              </a:buClr>
            </a:pPr>
            <a:r>
              <a:rPr lang="en-US" dirty="0">
                <a:latin typeface="+mn-lt"/>
              </a:rPr>
              <a:t>Important parts of the text can be </a:t>
            </a:r>
            <a:r>
              <a:rPr lang="en-US" b="1" dirty="0">
                <a:latin typeface="+mn-lt"/>
                <a:ea typeface="Avenir Next Demi Bold" charset="0"/>
                <a:cs typeface="Avenir Next Demi Bold" charset="0"/>
              </a:rPr>
              <a:t>highlighted in demi bold weight</a:t>
            </a:r>
            <a:r>
              <a:rPr lang="en-US" dirty="0">
                <a:latin typeface="+mn-lt"/>
              </a:rPr>
              <a:t> for added impact.</a:t>
            </a:r>
          </a:p>
          <a:p>
            <a:pPr>
              <a:buClr>
                <a:srgbClr val="00B2DD"/>
              </a:buClr>
            </a:pPr>
            <a:r>
              <a:rPr lang="en-US" dirty="0" err="1">
                <a:latin typeface="+mn-lt"/>
              </a:rPr>
              <a:t>Nunc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nisl</a:t>
            </a:r>
            <a:r>
              <a:rPr lang="en-US" dirty="0">
                <a:latin typeface="+mn-lt"/>
              </a:rPr>
              <a:t> vitae </a:t>
            </a:r>
            <a:r>
              <a:rPr lang="en-US" b="1" dirty="0" err="1">
                <a:latin typeface="+mn-lt"/>
                <a:ea typeface="Avenir Next Demi Bold" charset="0"/>
                <a:cs typeface="Avenir Next Demi Bold" charset="0"/>
              </a:rPr>
              <a:t>massa</a:t>
            </a:r>
            <a:r>
              <a:rPr lang="en-US" b="1" dirty="0">
                <a:latin typeface="+mn-lt"/>
                <a:ea typeface="Avenir Next Demi Bold" charset="0"/>
                <a:cs typeface="Avenir Next Demi Bold" charset="0"/>
              </a:rPr>
              <a:t> </a:t>
            </a:r>
            <a:r>
              <a:rPr lang="en-US" b="1" dirty="0" err="1">
                <a:latin typeface="+mn-lt"/>
                <a:ea typeface="Avenir Next Demi Bold" charset="0"/>
                <a:cs typeface="Avenir Next Demi Bold" charset="0"/>
              </a:rPr>
              <a:t>volutpat</a:t>
            </a:r>
            <a:r>
              <a:rPr lang="en-US" b="1" dirty="0">
                <a:latin typeface="+mn-lt"/>
                <a:ea typeface="Avenir Next Demi Bold" charset="0"/>
                <a:cs typeface="Avenir Next Demi Bold" charset="0"/>
              </a:rPr>
              <a:t> </a:t>
            </a:r>
            <a:r>
              <a:rPr lang="en-US" b="1" dirty="0" err="1">
                <a:latin typeface="+mn-lt"/>
                <a:ea typeface="Avenir Next Demi Bold" charset="0"/>
                <a:cs typeface="Avenir Next Demi Bold" charset="0"/>
              </a:rPr>
              <a:t>volutpat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Sed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bibendum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mauris</a:t>
            </a:r>
            <a:r>
              <a:rPr lang="en-US" dirty="0">
                <a:latin typeface="+mn-lt"/>
              </a:rPr>
              <a:t> id </a:t>
            </a:r>
            <a:r>
              <a:rPr lang="en-US" dirty="0" err="1">
                <a:latin typeface="+mn-lt"/>
              </a:rPr>
              <a:t>rutrum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feugiat</a:t>
            </a:r>
            <a:r>
              <a:rPr lang="en-US" dirty="0">
                <a:latin typeface="+mn-lt"/>
              </a:rPr>
              <a:t>.</a:t>
            </a:r>
          </a:p>
          <a:p>
            <a:pPr>
              <a:buClr>
                <a:srgbClr val="00B2DD"/>
              </a:buClr>
            </a:pPr>
            <a:r>
              <a:rPr lang="en-US" b="1" dirty="0">
                <a:latin typeface="+mn-lt"/>
                <a:ea typeface="Avenir Next Demi Bold" charset="0"/>
                <a:cs typeface="Avenir Next Demi Bold" charset="0"/>
              </a:rPr>
              <a:t>Or every bullet point can be in demi bold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err="1"/>
              <a:t>Nunc</a:t>
            </a:r>
            <a:r>
              <a:rPr lang="en-US" dirty="0"/>
              <a:t> a </a:t>
            </a:r>
            <a:r>
              <a:rPr lang="en-US" dirty="0" err="1"/>
              <a:t>nisl</a:t>
            </a:r>
            <a:r>
              <a:rPr lang="en-US" dirty="0"/>
              <a:t> vitae </a:t>
            </a:r>
            <a:r>
              <a:rPr lang="en-US" b="1" dirty="0" err="1">
                <a:ea typeface="Avenir Next Demi Bold" charset="0"/>
                <a:cs typeface="Avenir Next Demi Bold" charset="0"/>
              </a:rPr>
              <a:t>massa</a:t>
            </a:r>
            <a:r>
              <a:rPr lang="en-US" b="1" dirty="0">
                <a:ea typeface="Avenir Next Demi Bold" charset="0"/>
                <a:cs typeface="Avenir Next Demi Bold" charset="0"/>
              </a:rPr>
              <a:t> </a:t>
            </a:r>
            <a:r>
              <a:rPr lang="en-US" b="1" dirty="0" err="1">
                <a:ea typeface="Avenir Next Demi Bold" charset="0"/>
                <a:cs typeface="Avenir Next Demi Bold" charset="0"/>
              </a:rPr>
              <a:t>volutpat</a:t>
            </a:r>
            <a:r>
              <a:rPr lang="en-US" b="1" dirty="0">
                <a:ea typeface="Avenir Next Demi Bold" charset="0"/>
                <a:cs typeface="Avenir Next Demi Bold" charset="0"/>
              </a:rPr>
              <a:t> </a:t>
            </a:r>
            <a:r>
              <a:rPr lang="en-US" b="1" dirty="0" err="1">
                <a:ea typeface="Avenir Next Demi Bold" charset="0"/>
                <a:cs typeface="Avenir Next Demi Bold" charset="0"/>
              </a:rPr>
              <a:t>volutpat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id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  <a:p>
            <a:pPr>
              <a:buClr>
                <a:srgbClr val="00B2DD"/>
              </a:buClr>
            </a:pPr>
            <a:endParaRPr lang="en-US" dirty="0">
              <a:latin typeface="+mn-lt"/>
            </a:endParaRPr>
          </a:p>
          <a:p>
            <a:pPr>
              <a:buClr>
                <a:srgbClr val="00B2DD"/>
              </a:buClr>
            </a:pPr>
            <a:endParaRPr lang="en-US" dirty="0">
              <a:latin typeface="+mn-lt"/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84242" y="1215700"/>
            <a:ext cx="5373684" cy="380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>
                <a:solidFill>
                  <a:srgbClr val="00B2DD"/>
                </a:solidFill>
                <a:latin typeface="+mn-lt"/>
              </a:rPr>
              <a:t>Page title </a:t>
            </a:r>
            <a:r>
              <a:rPr lang="en-US" dirty="0" smtClean="0">
                <a:solidFill>
                  <a:srgbClr val="00B2DD"/>
                </a:solidFill>
                <a:latin typeface="+mn-lt"/>
              </a:rPr>
              <a:t>(more bullet </a:t>
            </a:r>
            <a:r>
              <a:rPr lang="en-US" dirty="0">
                <a:solidFill>
                  <a:srgbClr val="00B2DD"/>
                </a:solidFill>
                <a:latin typeface="+mn-lt"/>
              </a:rPr>
              <a:t>points)</a:t>
            </a:r>
          </a:p>
          <a:p>
            <a:endParaRPr lang="en-US" dirty="0">
              <a:solidFill>
                <a:srgbClr val="00B2D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44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659" cy="51434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3964325" y="855200"/>
            <a:ext cx="4562057" cy="246295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6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84242" y="855200"/>
            <a:ext cx="2965864" cy="25097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000" b="1" i="0" baseline="0">
                <a:solidFill>
                  <a:srgbClr val="00B2DD"/>
                </a:solidFill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(DYNAMIC TITLE OPTION CAPS AND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5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657" cy="5143498"/>
          </a:xfrm>
          <a:prstGeom prst="rect">
            <a:avLst/>
          </a:prstGeom>
        </p:spPr>
      </p:pic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84241" y="455151"/>
            <a:ext cx="7441611" cy="380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 baseline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(text heavy 3 column)</a:t>
            </a:r>
          </a:p>
          <a:p>
            <a:pPr lvl="0"/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84242" y="1583686"/>
            <a:ext cx="7441610" cy="2089955"/>
          </a:xfrm>
          <a:prstGeom prst="rect">
            <a:avLst/>
          </a:prstGeom>
        </p:spPr>
        <p:txBody>
          <a:bodyPr numCol="3" spcCol="180000"/>
          <a:lstStyle>
            <a:lvl1pPr marL="171450" marR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2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.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84241" y="964856"/>
            <a:ext cx="7441611" cy="61883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47920"/>
              </a:buClr>
              <a:buSzPct val="120000"/>
              <a:buFontTx/>
              <a:buNone/>
              <a:tabLst/>
              <a:defRPr sz="1200" b="1" i="0" baseline="0"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>
              <a:lnSpc>
                <a:spcPct val="120000"/>
              </a:lnSpc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 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 </a:t>
            </a:r>
            <a:endParaRPr lang="en-US" sz="1200" b="1" dirty="0">
              <a:solidFill>
                <a:schemeClr val="tx1"/>
              </a:solidFill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36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657" cy="5143498"/>
          </a:xfrm>
          <a:prstGeom prst="rect">
            <a:avLst/>
          </a:prstGeom>
        </p:spPr>
      </p:pic>
      <p:sp>
        <p:nvSpPr>
          <p:cNvPr id="5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884242" y="996439"/>
            <a:ext cx="3519316" cy="2652015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2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84241" y="455151"/>
            <a:ext cx="3519317" cy="380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 baseline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(picture grid)</a:t>
            </a:r>
          </a:p>
          <a:p>
            <a:pPr lvl="0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99670" y="455152"/>
            <a:ext cx="2198435" cy="1550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215649" y="2098342"/>
            <a:ext cx="2198435" cy="15501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699670" y="2098342"/>
            <a:ext cx="1396330" cy="1550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17753" y="455151"/>
            <a:ext cx="1396331" cy="1550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2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657" cy="5143498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77900" y="1419225"/>
            <a:ext cx="2270125" cy="1620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520574" y="1419225"/>
            <a:ext cx="2270125" cy="1620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71268" y="1419225"/>
            <a:ext cx="2270125" cy="16208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884241" y="883124"/>
            <a:ext cx="7642141" cy="380867"/>
          </a:xfrm>
          <a:prstGeom prst="rect">
            <a:avLst/>
          </a:prstGeom>
        </p:spPr>
        <p:txBody>
          <a:bodyPr/>
          <a:lstStyle>
            <a:lvl1pPr>
              <a:buClr>
                <a:srgbClr val="00B2DD"/>
              </a:buClr>
              <a:buSzPct val="100000"/>
              <a:defRPr sz="2000" b="1" i="0"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84241" y="455151"/>
            <a:ext cx="7642141" cy="380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(3 column images)</a:t>
            </a:r>
          </a:p>
          <a:p>
            <a:pPr lvl="0"/>
            <a:endParaRPr lang="en-US" dirty="0"/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84241" y="3173755"/>
            <a:ext cx="2363784" cy="539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 b="0" i="0" baseline="0">
                <a:solidFill>
                  <a:schemeClr val="tx1"/>
                </a:solidFill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3440464" y="3173755"/>
            <a:ext cx="2350235" cy="539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 b="0" i="0" baseline="0">
                <a:solidFill>
                  <a:schemeClr val="tx1"/>
                </a:solidFill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</a:t>
            </a:r>
            <a:r>
              <a:rPr lang="en-US" dirty="0" err="1" smtClean="0"/>
              <a:t>faucibus</a:t>
            </a:r>
            <a:r>
              <a:rPr lang="en-US" dirty="0" smtClean="0"/>
              <a:t> et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gravida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endParaRPr lang="en-US" dirty="0"/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5991058" y="3173755"/>
            <a:ext cx="2350335" cy="539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200" b="0" i="0" baseline="0">
                <a:solidFill>
                  <a:schemeClr val="tx1"/>
                </a:solidFill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Curabitur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 dui,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dignissim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87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657" cy="51434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5213117" y="1242206"/>
            <a:ext cx="3417535" cy="246295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2DD"/>
              </a:buClr>
              <a:buSzPct val="120000"/>
              <a:buFont typeface="Arial" charset="0"/>
              <a:buChar char="•"/>
              <a:tabLst/>
              <a:defRPr sz="1200" b="0" i="0" baseline="0">
                <a:latin typeface="+mn-lt"/>
                <a:ea typeface="Avenir Next" charset="0"/>
                <a:cs typeface="Avenir Next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vitae </a:t>
            </a:r>
            <a:r>
              <a:rPr lang="en-US" dirty="0" err="1" smtClean="0"/>
              <a:t>nibh</a:t>
            </a:r>
            <a:r>
              <a:rPr lang="en-US" dirty="0" smtClean="0"/>
              <a:t> est.</a:t>
            </a:r>
          </a:p>
          <a:p>
            <a:pPr lvl="0"/>
            <a:r>
              <a:rPr lang="en-US" dirty="0" smtClean="0"/>
              <a:t>Maecenas vitae quam et </a:t>
            </a:r>
            <a:r>
              <a:rPr lang="en-US" dirty="0" err="1" smtClean="0"/>
              <a:t>leo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maximus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 </a:t>
            </a:r>
            <a:r>
              <a:rPr lang="en-US" dirty="0" err="1" smtClean="0"/>
              <a:t>tortor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.</a:t>
            </a:r>
          </a:p>
          <a:p>
            <a:pPr lvl="0"/>
            <a:r>
              <a:rPr lang="en-US" dirty="0" err="1" smtClean="0"/>
              <a:t>Nunc</a:t>
            </a:r>
            <a:r>
              <a:rPr lang="en-US" dirty="0" smtClean="0"/>
              <a:t> a </a:t>
            </a:r>
            <a:r>
              <a:rPr lang="en-US" dirty="0" err="1" smtClean="0"/>
              <a:t>nisl</a:t>
            </a:r>
            <a:r>
              <a:rPr lang="en-US" dirty="0" smtClean="0"/>
              <a:t> vitae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id </a:t>
            </a:r>
            <a:r>
              <a:rPr lang="en-US" dirty="0" err="1" smtClean="0"/>
              <a:t>rutrum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213117" y="455151"/>
            <a:ext cx="3417536" cy="6833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i="0" baseline="0">
                <a:solidFill>
                  <a:srgbClr val="00B2DD"/>
                </a:solidFill>
                <a:latin typeface="+mn-lt"/>
                <a:ea typeface="Avenir Next Demi Bold" charset="0"/>
                <a:cs typeface="Avenir Next Demi Bold" charset="0"/>
              </a:defRPr>
            </a:lvl1pPr>
            <a:lvl2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2pPr>
            <a:lvl3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3pPr>
            <a:lvl4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4pPr>
            <a:lvl5pPr>
              <a:defRPr b="1" i="0">
                <a:latin typeface="Avenir Next Demi Bold" charset="0"/>
                <a:ea typeface="Avenir Next Demi Bold" charset="0"/>
                <a:cs typeface="Avenir Next Demi Bold" charset="0"/>
              </a:defRPr>
            </a:lvl5pPr>
          </a:lstStyle>
          <a:p>
            <a:pPr lvl="0"/>
            <a:r>
              <a:rPr lang="en-US" dirty="0" smtClean="0"/>
              <a:t>Page title (one border image landscape)</a:t>
            </a:r>
          </a:p>
          <a:p>
            <a:pPr lvl="0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9074" y="455151"/>
            <a:ext cx="4339389" cy="3017965"/>
          </a:xfrm>
          <a:prstGeom prst="rect">
            <a:avLst/>
          </a:prstGeom>
          <a:ln w="34925">
            <a:solidFill>
              <a:srgbClr val="00B2DD"/>
            </a:solidFill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0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3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0" r:id="rId2"/>
    <p:sldLayoutId id="2147483667" r:id="rId3"/>
    <p:sldLayoutId id="2147483693" r:id="rId4"/>
    <p:sldLayoutId id="2147483683" r:id="rId5"/>
    <p:sldLayoutId id="2147483685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u.ac.uk/wp-content/uploads/external/Sensory-access-in-higher-education-guidance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Decorative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659" cy="51434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3504" y="3573912"/>
            <a:ext cx="5135144" cy="1123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z="2800" dirty="0" smtClean="0">
                <a:solidFill>
                  <a:srgbClr val="00B2DD"/>
                </a:solidFill>
                <a:latin typeface="+mn-lt"/>
              </a:rPr>
              <a:t>Sensory Study at the Library</a:t>
            </a:r>
            <a:endParaRPr lang="en-US" sz="2800" dirty="0">
              <a:solidFill>
                <a:srgbClr val="00B2DD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03504" y="3968736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 baseline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B2DD"/>
                </a:solidFill>
                <a:latin typeface="+mn-lt"/>
              </a:rPr>
              <a:t>‘Inspired ideas from the sharp end’ CSG UK</a:t>
            </a:r>
            <a:endParaRPr lang="en-US" sz="1800" dirty="0">
              <a:solidFill>
                <a:srgbClr val="00B2DD"/>
              </a:solidFill>
              <a:latin typeface="+mn-l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03504" y="4576609"/>
            <a:ext cx="6858000" cy="334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dirty="0" smtClean="0">
                <a:solidFill>
                  <a:srgbClr val="00B2DD"/>
                </a:solidFill>
                <a:latin typeface="+mn-lt"/>
                <a:ea typeface="Avenir Next" charset="0"/>
                <a:cs typeface="Avenir Next" charset="0"/>
              </a:rPr>
              <a:t>Wednesday 27</a:t>
            </a:r>
            <a:r>
              <a:rPr lang="en-US" sz="1200" b="0" i="0" baseline="30000" dirty="0" smtClean="0">
                <a:solidFill>
                  <a:srgbClr val="00B2DD"/>
                </a:solidFill>
                <a:latin typeface="+mn-lt"/>
                <a:ea typeface="Avenir Next" charset="0"/>
                <a:cs typeface="Avenir Next" charset="0"/>
              </a:rPr>
              <a:t>th</a:t>
            </a:r>
            <a:r>
              <a:rPr lang="en-US" sz="1200" b="0" i="0" dirty="0" smtClean="0">
                <a:solidFill>
                  <a:srgbClr val="00B2DD"/>
                </a:solidFill>
                <a:latin typeface="+mn-lt"/>
                <a:ea typeface="Avenir Next" charset="0"/>
                <a:cs typeface="Avenir Next" charset="0"/>
              </a:rPr>
              <a:t> February 2019- University of </a:t>
            </a:r>
            <a:r>
              <a:rPr lang="en-US" sz="1200" dirty="0" smtClean="0">
                <a:solidFill>
                  <a:srgbClr val="00B2DD"/>
                </a:solidFill>
                <a:latin typeface="+mn-lt"/>
                <a:ea typeface="Avenir Next" charset="0"/>
                <a:cs typeface="Avenir Next" charset="0"/>
              </a:rPr>
              <a:t>Leicester</a:t>
            </a:r>
            <a:endParaRPr lang="en-US" sz="1200" b="0" i="0" dirty="0">
              <a:solidFill>
                <a:srgbClr val="00B2DD"/>
              </a:solidFill>
              <a:latin typeface="+mn-lt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title="Galaxy star projector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56" y="360745"/>
            <a:ext cx="2195073" cy="15600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6442" y="1348571"/>
            <a:ext cx="3800558" cy="177064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What works well?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What could be improved?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Student </a:t>
            </a:r>
            <a:r>
              <a:rPr lang="en-GB" dirty="0" smtClean="0"/>
              <a:t>feedback?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86442" y="455151"/>
            <a:ext cx="7642141" cy="380867"/>
          </a:xfrm>
        </p:spPr>
        <p:txBody>
          <a:bodyPr/>
          <a:lstStyle/>
          <a:p>
            <a:r>
              <a:rPr lang="en-GB" dirty="0" smtClean="0"/>
              <a:t>Sensory Study Room 2….</a:t>
            </a:r>
            <a:endParaRPr lang="en-GB" dirty="0"/>
          </a:p>
        </p:txBody>
      </p:sp>
      <p:pic>
        <p:nvPicPr>
          <p:cNvPr id="14" name="Picture 13" title="Ear defend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05" y="1140758"/>
            <a:ext cx="1787695" cy="1763290"/>
          </a:xfrm>
          <a:prstGeom prst="rect">
            <a:avLst/>
          </a:prstGeom>
        </p:spPr>
      </p:pic>
      <p:pic>
        <p:nvPicPr>
          <p:cNvPr id="1026" name="Picture 2" title="weighted lap bel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2" t="8868" r="21854" b="28142"/>
          <a:stretch/>
        </p:blipFill>
        <p:spPr bwMode="auto">
          <a:xfrm>
            <a:off x="6691403" y="2148902"/>
            <a:ext cx="1537180" cy="15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udent relaxing with sensory objects, star projector, coloured lamp and LED light tube." title="Sensory Study Room phot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" y="232959"/>
            <a:ext cx="4767599" cy="3429454"/>
          </a:xfrm>
          <a:prstGeom prst="rect">
            <a:avLst/>
          </a:prstGeom>
          <a:ln w="41275">
            <a:solidFill>
              <a:srgbClr val="00B2DD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676900" y="948726"/>
            <a:ext cx="3105150" cy="199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“</a:t>
            </a:r>
            <a:r>
              <a:rPr lang="en-GB" sz="1400" i="1" dirty="0"/>
              <a:t>My most productive hours are those I spend in those rooms all by myself. Once I switch on a star projector, I feel like I can do anything,” </a:t>
            </a:r>
            <a:endParaRPr lang="en-GB" sz="1400" i="1" dirty="0" smtClean="0"/>
          </a:p>
          <a:p>
            <a:pPr>
              <a:lnSpc>
                <a:spcPct val="150000"/>
              </a:lnSpc>
            </a:pPr>
            <a:endParaRPr lang="en-GB" sz="1400" dirty="0"/>
          </a:p>
          <a:p>
            <a:pPr>
              <a:lnSpc>
                <a:spcPct val="150000"/>
              </a:lnSpc>
            </a:pPr>
            <a:r>
              <a:rPr lang="en-GB" sz="1400" dirty="0"/>
              <a:t>S</a:t>
            </a:r>
            <a:r>
              <a:rPr lang="en-GB" sz="1400" dirty="0" smtClean="0"/>
              <a:t>tudent </a:t>
            </a:r>
            <a:r>
              <a:rPr lang="en-GB" sz="1400" dirty="0"/>
              <a:t>quote, November 2018.</a:t>
            </a:r>
          </a:p>
        </p:txBody>
      </p:sp>
    </p:spTree>
    <p:extLst>
      <p:ext uri="{BB962C8B-B14F-4D97-AF65-F5344CB8AC3E}">
        <p14:creationId xmlns:p14="http://schemas.microsoft.com/office/powerpoint/2010/main" val="17344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ean bags and cushions" title="Relaxation room phot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2" r="12935"/>
          <a:stretch/>
        </p:blipFill>
        <p:spPr>
          <a:xfrm>
            <a:off x="440614" y="324740"/>
            <a:ext cx="2668345" cy="2066199"/>
          </a:xfrm>
          <a:prstGeom prst="rect">
            <a:avLst/>
          </a:prstGeom>
          <a:ln w="38100">
            <a:solidFill>
              <a:srgbClr val="00B2DD"/>
            </a:solidFill>
          </a:ln>
        </p:spPr>
      </p:pic>
      <p:pic>
        <p:nvPicPr>
          <p:cNvPr id="11" name="Picture 10" descr="Bubble tube and strip LED lighting. Rocking chairs and table" title="Relaxation room phot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27" y="339949"/>
            <a:ext cx="2956336" cy="2050990"/>
          </a:xfrm>
          <a:prstGeom prst="rect">
            <a:avLst/>
          </a:prstGeom>
          <a:solidFill>
            <a:srgbClr val="00B2DD"/>
          </a:solidFill>
          <a:ln w="38100">
            <a:solidFill>
              <a:srgbClr val="00B2DD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69367" y="2926197"/>
            <a:ext cx="7304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Sensory adaptations to the Relaxation Room @ the PostGrad Hub, Library Learning Grid and Accessible Study Room @ LG2 University House, Library Learning Grid.</a:t>
            </a:r>
          </a:p>
        </p:txBody>
      </p:sp>
      <p:pic>
        <p:nvPicPr>
          <p:cNvPr id="3" name="Picture 2" descr="Photo with strip lighting" title="University House Accessible Study Roo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69" y="328127"/>
            <a:ext cx="2018353" cy="2059424"/>
          </a:xfrm>
          <a:prstGeom prst="rect">
            <a:avLst/>
          </a:prstGeom>
          <a:ln w="38100">
            <a:solidFill>
              <a:srgbClr val="00B2DD"/>
            </a:solidFill>
          </a:ln>
        </p:spPr>
      </p:pic>
    </p:spTree>
    <p:extLst>
      <p:ext uri="{BB962C8B-B14F-4D97-AF65-F5344CB8AC3E}">
        <p14:creationId xmlns:p14="http://schemas.microsoft.com/office/powerpoint/2010/main" val="27137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43260" y="865683"/>
            <a:ext cx="7642141" cy="3808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Cross departmental collaborative inclusive student event.</a:t>
            </a:r>
            <a:endParaRPr lang="en-US" dirty="0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43260" y="435411"/>
            <a:ext cx="7642141" cy="38086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Sensory Refresh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97976" y="3148805"/>
            <a:ext cx="2363784" cy="539992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Wellbeing Advisors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440465" y="3173755"/>
            <a:ext cx="1929058" cy="539992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Disability Support Officer	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328443" y="3173755"/>
            <a:ext cx="2350335" cy="539992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Community Engagement Teams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4" name="Picture Placeholder 3" title="Research refresh poster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2" y="1310480"/>
            <a:ext cx="2574733" cy="1838325"/>
          </a:xfrm>
        </p:spPr>
      </p:pic>
      <p:pic>
        <p:nvPicPr>
          <p:cNvPr id="14" name="Picture Placeholder 13" title="Study Happy Sensory refresh poster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43" y="1296450"/>
            <a:ext cx="2510757" cy="1791656"/>
          </a:xfrm>
        </p:spPr>
      </p:pic>
      <p:pic>
        <p:nvPicPr>
          <p:cNvPr id="2" name="Picture 1" title="Living Well ar Warwick Sensory Refresh post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79" y="1389943"/>
            <a:ext cx="3061300" cy="16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Sensory objec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43223" y="1578024"/>
            <a:ext cx="2129393" cy="1597044"/>
          </a:xfrm>
          <a:prstGeom prst="rect">
            <a:avLst/>
          </a:prstGeom>
        </p:spPr>
      </p:pic>
      <p:pic>
        <p:nvPicPr>
          <p:cNvPr id="17" name="Picture 16" descr="Various sensory objects and filled blue rubber gloves" title="Sensory objects sta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99" y="1208592"/>
            <a:ext cx="4165600" cy="2335907"/>
          </a:xfrm>
          <a:prstGeom prst="rect">
            <a:avLst/>
          </a:prstGeom>
        </p:spPr>
      </p:pic>
      <p:pic>
        <p:nvPicPr>
          <p:cNvPr id="20" name="Picture 19" title="Textured glove phot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9" y="1578791"/>
            <a:ext cx="2064388" cy="1649067"/>
          </a:xfrm>
          <a:prstGeom prst="rect">
            <a:avLst/>
          </a:prstGeom>
        </p:spPr>
      </p:pic>
      <p:sp>
        <p:nvSpPr>
          <p:cNvPr id="2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26387" y="625844"/>
            <a:ext cx="7642141" cy="38086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Sensory Refresh- Interactive stations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6 cups with a variety of fresh herbs" title="Herbs and spice st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9" y="216438"/>
            <a:ext cx="2867101" cy="3315376"/>
          </a:xfrm>
          <a:prstGeom prst="rect">
            <a:avLst/>
          </a:prstGeom>
        </p:spPr>
      </p:pic>
      <p:pic>
        <p:nvPicPr>
          <p:cNvPr id="12" name="Picture 11" title="Wellbeing tree with tag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5" y="216438"/>
            <a:ext cx="2903092" cy="2178841"/>
          </a:xfrm>
          <a:prstGeom prst="rect">
            <a:avLst/>
          </a:prstGeom>
        </p:spPr>
      </p:pic>
      <p:pic>
        <p:nvPicPr>
          <p:cNvPr id="13" name="Picture 12" title="Quiet Study on Campus post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5" y="211022"/>
            <a:ext cx="2477069" cy="3291675"/>
          </a:xfrm>
          <a:prstGeom prst="rect">
            <a:avLst/>
          </a:prstGeom>
        </p:spPr>
      </p:pic>
      <p:pic>
        <p:nvPicPr>
          <p:cNvPr id="14" name="Picture 13" title="Did you know phot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2" y="2514600"/>
            <a:ext cx="1623745" cy="12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yal Blind retweeting Sensory Refresh session for World Sight Day and National Braille Week" title="Twitter screen sho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317549"/>
            <a:ext cx="3999432" cy="3219055"/>
          </a:xfrm>
          <a:prstGeom prst="rect">
            <a:avLst/>
          </a:prstGeom>
        </p:spPr>
      </p:pic>
      <p:pic>
        <p:nvPicPr>
          <p:cNvPr id="10" name="Picture 9" descr="Visual impairment simulation glasses with quiz." title="Sensory Refresh stati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43" y="316194"/>
            <a:ext cx="2591512" cy="1943634"/>
          </a:xfrm>
          <a:prstGeom prst="rect">
            <a:avLst/>
          </a:prstGeom>
        </p:spPr>
      </p:pic>
      <p:pic>
        <p:nvPicPr>
          <p:cNvPr id="11" name="Picture 10" descr="To make braille bookmarks" title="Braille pin boar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18" y="1795686"/>
            <a:ext cx="2402792" cy="18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13118" y="805217"/>
            <a:ext cx="3417535" cy="281123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'Really nice well done, helped me focus, got nice snacks'</a:t>
            </a:r>
          </a:p>
          <a:p>
            <a:pPr marL="0" indent="0">
              <a:buNone/>
            </a:pPr>
            <a:r>
              <a:rPr lang="en-GB" dirty="0"/>
              <a:t>'Was really informative and fun!' </a:t>
            </a:r>
          </a:p>
          <a:p>
            <a:pPr marL="0" indent="0">
              <a:buNone/>
            </a:pPr>
            <a:r>
              <a:rPr lang="en-GB" dirty="0"/>
              <a:t>'Lovely service'</a:t>
            </a:r>
          </a:p>
          <a:p>
            <a:pPr marL="0" indent="0">
              <a:buNone/>
            </a:pPr>
            <a:r>
              <a:rPr lang="en-GB" dirty="0" smtClean="0"/>
              <a:t>‘Great </a:t>
            </a:r>
            <a:r>
              <a:rPr lang="en-GB" dirty="0"/>
              <a:t>staff! Interactive!'</a:t>
            </a:r>
          </a:p>
          <a:p>
            <a:pPr marL="0" indent="0">
              <a:buNone/>
            </a:pPr>
            <a:r>
              <a:rPr lang="en-GB" dirty="0"/>
              <a:t>'Great atmosphere!' </a:t>
            </a:r>
          </a:p>
          <a:p>
            <a:pPr marL="0" indent="0">
              <a:buNone/>
            </a:pPr>
            <a:r>
              <a:rPr lang="en-GB" dirty="0"/>
              <a:t>'Especially loved the sensory room today - would love it again!'</a:t>
            </a:r>
          </a:p>
          <a:p>
            <a:pPr marL="0" indent="0">
              <a:buNone/>
            </a:pPr>
            <a:r>
              <a:rPr lang="en-GB" dirty="0"/>
              <a:t>'This was a great experience - I wish it would be there everyday'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213117" y="368010"/>
            <a:ext cx="3417536" cy="683344"/>
          </a:xfrm>
        </p:spPr>
        <p:txBody>
          <a:bodyPr/>
          <a:lstStyle/>
          <a:p>
            <a:r>
              <a:rPr lang="en-US" dirty="0" smtClean="0"/>
              <a:t>Feedback </a:t>
            </a:r>
            <a:endParaRPr lang="en-US" dirty="0"/>
          </a:p>
        </p:txBody>
      </p:sp>
      <p:pic>
        <p:nvPicPr>
          <p:cNvPr id="5" name="Picture Placeholder 4" descr="Fun quiz&#10;Lovely stuff, relaxing and great study break&#10;Thank you for teaching me&#10;Found the scent theory extremely interesting&#10;Thank you for doing this i learned lots&#10;" title="Feedback board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12428" r="11293" b="25845"/>
          <a:stretch/>
        </p:blipFill>
        <p:spPr>
          <a:xfrm>
            <a:off x="354843" y="709682"/>
            <a:ext cx="4479316" cy="2537039"/>
          </a:xfrm>
        </p:spPr>
      </p:pic>
    </p:spTree>
    <p:extLst>
      <p:ext uri="{BB962C8B-B14F-4D97-AF65-F5344CB8AC3E}">
        <p14:creationId xmlns:p14="http://schemas.microsoft.com/office/powerpoint/2010/main" val="16019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92256" y="607723"/>
            <a:ext cx="3417536" cy="683344"/>
          </a:xfrm>
        </p:spPr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2" name="Cloud Callout 1"/>
          <p:cNvSpPr/>
          <p:nvPr/>
        </p:nvSpPr>
        <p:spPr>
          <a:xfrm>
            <a:off x="2649197" y="1209230"/>
            <a:ext cx="4717278" cy="1683522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?????</a:t>
            </a:r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471755" y="1558015"/>
            <a:ext cx="3417536" cy="683344"/>
          </a:xfrm>
        </p:spPr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pic>
        <p:nvPicPr>
          <p:cNvPr id="7" name="Picture 6" descr="3spoken: The Unanswered Questions of Modern Monetary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86" y="669657"/>
            <a:ext cx="2462249" cy="30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64325" y="455151"/>
            <a:ext cx="4562057" cy="318771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Library Disability Support Officer post created in response to government DSA cuts.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Remit included development of the physical library space, including our Accessible Study Rooms.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Accessible Study Rooms are individual study rooms bookable by students registered with the University’s Disability </a:t>
            </a:r>
            <a:r>
              <a:rPr lang="en-US" dirty="0" smtClean="0">
                <a:latin typeface="+mn-lt"/>
              </a:rPr>
              <a:t>Services.</a:t>
            </a:r>
            <a:endParaRPr lang="en-US" dirty="0" smtClean="0">
              <a:latin typeface="+mn-lt"/>
            </a:endParaRPr>
          </a:p>
          <a:p>
            <a:r>
              <a:rPr lang="en-US" dirty="0" smtClean="0"/>
              <a:t>Attendance of CSG UK 2016 Annual </a:t>
            </a:r>
            <a:r>
              <a:rPr lang="en-US" dirty="0" smtClean="0"/>
              <a:t>Conference.</a:t>
            </a:r>
            <a:endParaRPr lang="en-US" dirty="0" smtClean="0"/>
          </a:p>
          <a:p>
            <a:pPr marL="0" indent="0" algn="ctr">
              <a:buNone/>
            </a:pPr>
            <a:r>
              <a:rPr lang="en-GB" b="1" dirty="0" smtClean="0"/>
              <a:t>“Equipping </a:t>
            </a:r>
            <a:r>
              <a:rPr lang="en-GB" b="1" dirty="0"/>
              <a:t>customer services staff to provide accessible </a:t>
            </a:r>
            <a:r>
              <a:rPr lang="en-GB" b="1" dirty="0" smtClean="0"/>
              <a:t>and inclusive services”</a:t>
            </a:r>
            <a:endParaRPr lang="en-US" b="1" dirty="0" smtClean="0"/>
          </a:p>
          <a:p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1633" y="480398"/>
            <a:ext cx="2965864" cy="50224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+mn-lt"/>
              </a:rPr>
              <a:t>Background</a:t>
            </a:r>
            <a:endParaRPr lang="en-US" dirty="0">
              <a:latin typeface="+mn-lt"/>
            </a:endParaRPr>
          </a:p>
        </p:txBody>
      </p:sp>
      <p:pic>
        <p:nvPicPr>
          <p:cNvPr id="4" name="Picture 3" title="Photo of external Library build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2" y="1083300"/>
            <a:ext cx="3333125" cy="221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191132" y="1092080"/>
            <a:ext cx="3417535" cy="2462958"/>
          </a:xfrm>
        </p:spPr>
        <p:txBody>
          <a:bodyPr/>
          <a:lstStyle/>
          <a:p>
            <a:r>
              <a:rPr lang="en-US" sz="1400" dirty="0" smtClean="0"/>
              <a:t>Busy carpets</a:t>
            </a:r>
          </a:p>
          <a:p>
            <a:r>
              <a:rPr lang="en-US" sz="1400" dirty="0" smtClean="0"/>
              <a:t>White or bright blue walls</a:t>
            </a:r>
          </a:p>
          <a:p>
            <a:r>
              <a:rPr lang="en-US" sz="1400" dirty="0" smtClean="0"/>
              <a:t>White desks</a:t>
            </a:r>
          </a:p>
          <a:p>
            <a:r>
              <a:rPr lang="en-US" sz="1400" dirty="0" smtClean="0"/>
              <a:t>Fluorescent lighting (automatic in some rooms)</a:t>
            </a:r>
          </a:p>
          <a:p>
            <a:r>
              <a:rPr lang="en-US" sz="1400" dirty="0" smtClean="0"/>
              <a:t>Noticeboards behind the desks</a:t>
            </a:r>
          </a:p>
          <a:p>
            <a:r>
              <a:rPr lang="en-US" sz="1400" dirty="0" smtClean="0"/>
              <a:t>Poor student feedback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09410" y="558862"/>
            <a:ext cx="3580981" cy="683344"/>
          </a:xfrm>
        </p:spPr>
        <p:txBody>
          <a:bodyPr/>
          <a:lstStyle/>
          <a:p>
            <a:r>
              <a:rPr lang="en-US" dirty="0" smtClean="0"/>
              <a:t>Accessible Study Room- Before</a:t>
            </a:r>
            <a:endParaRPr lang="en-US" dirty="0"/>
          </a:p>
        </p:txBody>
      </p:sp>
      <p:pic>
        <p:nvPicPr>
          <p:cNvPr id="7" name="Picture Placeholder 6" descr="Busy carpets, white desks, turquoise walls, old seating" title="Accessible study room before refurb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909365"/>
            <a:ext cx="2109537" cy="2109537"/>
          </a:xfrm>
        </p:spPr>
      </p:pic>
      <p:pic>
        <p:nvPicPr>
          <p:cNvPr id="8" name="Picture Placeholder 7" descr="busy crapets, white walls white desks." title="Accessible study room- before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2" y="909365"/>
            <a:ext cx="2109537" cy="2109537"/>
          </a:xfrm>
        </p:spPr>
      </p:pic>
    </p:spTree>
    <p:extLst>
      <p:ext uri="{BB962C8B-B14F-4D97-AF65-F5344CB8AC3E}">
        <p14:creationId xmlns:p14="http://schemas.microsoft.com/office/powerpoint/2010/main" val="2728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24482" y="848942"/>
            <a:ext cx="3732663" cy="2693358"/>
          </a:xfrm>
        </p:spPr>
        <p:txBody>
          <a:bodyPr/>
          <a:lstStyle/>
          <a:p>
            <a:r>
              <a:rPr lang="en-US" dirty="0" smtClean="0"/>
              <a:t>Wood finish desks</a:t>
            </a:r>
          </a:p>
          <a:p>
            <a:r>
              <a:rPr lang="en-US" dirty="0" smtClean="0"/>
              <a:t>Plain charcoal carpets</a:t>
            </a:r>
          </a:p>
          <a:p>
            <a:r>
              <a:rPr lang="en-US" dirty="0" smtClean="0"/>
              <a:t>Pale soft coloured walls</a:t>
            </a:r>
          </a:p>
          <a:p>
            <a:r>
              <a:rPr lang="en-US" dirty="0" smtClean="0"/>
              <a:t>Mead Gallery art installations</a:t>
            </a:r>
          </a:p>
          <a:p>
            <a:r>
              <a:rPr lang="en-US" dirty="0" smtClean="0"/>
              <a:t>Double screens</a:t>
            </a:r>
          </a:p>
          <a:p>
            <a:r>
              <a:rPr lang="en-US" dirty="0" smtClean="0"/>
              <a:t>Fully dimmable LED lighting and lamps</a:t>
            </a:r>
          </a:p>
          <a:p>
            <a:r>
              <a:rPr lang="en-US" dirty="0" smtClean="0"/>
              <a:t>Soft seating recovered</a:t>
            </a:r>
          </a:p>
          <a:p>
            <a:r>
              <a:rPr lang="en-US" dirty="0" smtClean="0"/>
              <a:t>New signage designed by central marketing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35521" y="341194"/>
            <a:ext cx="3892724" cy="523417"/>
          </a:xfrm>
        </p:spPr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Placeholder 4" descr="Pale blue walls, charcoal carpet, wood finish desk with computer and two PC's. Soft seating and artwork." title="After photo of Accessible Study Room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0" y="341194"/>
            <a:ext cx="3383880" cy="3216775"/>
          </a:xfrm>
        </p:spPr>
      </p:pic>
      <p:pic>
        <p:nvPicPr>
          <p:cNvPr id="4" name="Picture 3" descr="Please use this room responsibly." title="Signage for room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13" y="478813"/>
            <a:ext cx="1120585" cy="29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 else can we do?</a:t>
            </a:r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84241" y="964856"/>
            <a:ext cx="7441611" cy="25630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/>
              <a:t>Equality Challenge Unit- ‘Sensory Access in Higher Education,’ Guidance Report 2009. (5.13 Recommendations: estates managers)</a:t>
            </a:r>
          </a:p>
          <a:p>
            <a:pPr>
              <a:lnSpc>
                <a:spcPct val="150000"/>
              </a:lnSpc>
            </a:pPr>
            <a:r>
              <a:rPr lang="en-GB" sz="1400" b="0" dirty="0"/>
              <a:t>‘’Designate a sensory/quiet room for students on the autistic spectrum and those with sensory impairments. This quiet space might assist students to overcome any anxiety that their surroundings may be causing them</a:t>
            </a:r>
            <a:r>
              <a:rPr lang="en-GB" sz="1400" b="0" dirty="0" smtClean="0"/>
              <a:t>.’’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www.ecu.ac.uk/wp-content/uploads/external/Sensory-access-in-higher-education-guidance.pdf</a:t>
            </a:r>
            <a:endParaRPr lang="en-GB" dirty="0" smtClean="0"/>
          </a:p>
          <a:p>
            <a:endParaRPr lang="en-GB" dirty="0"/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5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818747" y="843100"/>
            <a:ext cx="4724967" cy="1098421"/>
          </a:xfrm>
        </p:spPr>
        <p:txBody>
          <a:bodyPr/>
          <a:lstStyle/>
          <a:p>
            <a:r>
              <a:rPr lang="en-GB" dirty="0" smtClean="0"/>
              <a:t>Low usage numbers</a:t>
            </a:r>
          </a:p>
          <a:p>
            <a:r>
              <a:rPr lang="en-GB" dirty="0" smtClean="0"/>
              <a:t>On quiet floor</a:t>
            </a:r>
          </a:p>
          <a:p>
            <a:r>
              <a:rPr lang="en-GB" dirty="0" smtClean="0"/>
              <a:t>Consultations across departments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18747" y="482000"/>
            <a:ext cx="4933515" cy="523417"/>
          </a:xfrm>
        </p:spPr>
        <p:txBody>
          <a:bodyPr/>
          <a:lstStyle/>
          <a:p>
            <a:r>
              <a:rPr lang="en-GB" dirty="0" smtClean="0"/>
              <a:t>The Sensory Study Room Before</a:t>
            </a:r>
            <a:endParaRPr lang="en-GB" dirty="0"/>
          </a:p>
        </p:txBody>
      </p:sp>
      <p:pic>
        <p:nvPicPr>
          <p:cNvPr id="5" name="Picture Placeholder 4" descr="White walls busy carpet white desks" title="Sensory Study Room before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592183"/>
            <a:ext cx="3927696" cy="2934788"/>
          </a:xfrm>
          <a:ln>
            <a:solidFill>
              <a:srgbClr val="00B2DD"/>
            </a:solidFill>
          </a:ln>
        </p:spPr>
      </p:pic>
      <p:grpSp>
        <p:nvGrpSpPr>
          <p:cNvPr id="30" name="Group 29" descr="&#10;" title="Overview of deparments"/>
          <p:cNvGrpSpPr/>
          <p:nvPr/>
        </p:nvGrpSpPr>
        <p:grpSpPr>
          <a:xfrm>
            <a:off x="4818747" y="1871506"/>
            <a:ext cx="3811902" cy="1818810"/>
            <a:chOff x="3434338" y="1958116"/>
            <a:chExt cx="3811902" cy="1818810"/>
          </a:xfrm>
        </p:grpSpPr>
        <p:sp>
          <p:nvSpPr>
            <p:cNvPr id="6" name="Rectangle 5"/>
            <p:cNvSpPr/>
            <p:nvPr/>
          </p:nvSpPr>
          <p:spPr>
            <a:xfrm>
              <a:off x="3440081" y="1962414"/>
              <a:ext cx="1201003" cy="491320"/>
            </a:xfrm>
            <a:prstGeom prst="rect">
              <a:avLst/>
            </a:prstGeom>
            <a:solidFill>
              <a:srgbClr val="00B2DD"/>
            </a:solidFill>
            <a:ln>
              <a:solidFill>
                <a:srgbClr val="00B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DSSD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(Library IT)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027291" y="2573280"/>
              <a:ext cx="1213209" cy="573074"/>
              <a:chOff x="6033031" y="2203106"/>
              <a:chExt cx="1213209" cy="573074"/>
            </a:xfrm>
          </p:grpSpPr>
          <p:pic>
            <p:nvPicPr>
              <p:cNvPr id="7" name="Picture 6" title="Community engagement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3031" y="2224585"/>
                <a:ext cx="1213209" cy="499915"/>
              </a:xfrm>
              <a:prstGeom prst="rect">
                <a:avLst/>
              </a:prstGeom>
            </p:spPr>
          </p:pic>
          <p:pic>
            <p:nvPicPr>
              <p:cNvPr id="13" name="Picture 12" title="Community Engagement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6189" y="2203106"/>
                <a:ext cx="1140051" cy="573074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6033025" y="3197815"/>
              <a:ext cx="1213209" cy="579111"/>
              <a:chOff x="6033031" y="2973201"/>
              <a:chExt cx="1213209" cy="579111"/>
            </a:xfrm>
          </p:grpSpPr>
          <p:pic>
            <p:nvPicPr>
              <p:cNvPr id="11" name="Picture 10" title="Wellbeing Advisor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3031" y="2973201"/>
                <a:ext cx="1213209" cy="499915"/>
              </a:xfrm>
              <a:prstGeom prst="rect">
                <a:avLst/>
              </a:prstGeom>
            </p:spPr>
          </p:pic>
          <p:pic>
            <p:nvPicPr>
              <p:cNvPr id="15" name="Picture 14" title="Department List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8754" y="2979238"/>
                <a:ext cx="1121761" cy="573074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6033031" y="1958116"/>
              <a:ext cx="1213209" cy="499915"/>
              <a:chOff x="4750501" y="2973201"/>
              <a:chExt cx="1213209" cy="499915"/>
            </a:xfrm>
          </p:grpSpPr>
          <p:pic>
            <p:nvPicPr>
              <p:cNvPr id="8" name="Picture 7" title="Estate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0501" y="2973201"/>
                <a:ext cx="1213209" cy="499915"/>
              </a:xfrm>
              <a:prstGeom prst="rect">
                <a:avLst/>
              </a:prstGeom>
            </p:spPr>
          </p:pic>
          <p:pic>
            <p:nvPicPr>
              <p:cNvPr id="16" name="Picture 15" title="Estates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6224" y="3040261"/>
                <a:ext cx="1121761" cy="365792"/>
              </a:xfrm>
              <a:prstGeom prst="rect">
                <a:avLst/>
              </a:prstGeom>
            </p:spPr>
          </p:pic>
        </p:grpSp>
        <p:pic>
          <p:nvPicPr>
            <p:cNvPr id="20" name="Picture 19" title="Customer suppor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6553" y="3197812"/>
              <a:ext cx="1213209" cy="499915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434338" y="3186579"/>
              <a:ext cx="1249788" cy="573074"/>
              <a:chOff x="3434338" y="3186579"/>
              <a:chExt cx="1249788" cy="573074"/>
            </a:xfrm>
          </p:grpSpPr>
          <p:pic>
            <p:nvPicPr>
              <p:cNvPr id="10" name="Picture 9" title="Mental helath coordinator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0081" y="3197813"/>
                <a:ext cx="1213209" cy="499915"/>
              </a:xfrm>
              <a:prstGeom prst="rect">
                <a:avLst/>
              </a:prstGeom>
            </p:spPr>
          </p:pic>
          <p:pic>
            <p:nvPicPr>
              <p:cNvPr id="21" name="Picture 20" title="Mental Health Coordinators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4338" y="3186579"/>
                <a:ext cx="1249788" cy="573074"/>
              </a:xfrm>
              <a:prstGeom prst="rect">
                <a:avLst/>
              </a:prstGeom>
            </p:spPr>
          </p:pic>
        </p:grpSp>
        <p:pic>
          <p:nvPicPr>
            <p:cNvPr id="23" name="Picture 22" title="Customer Support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29849" y="3183377"/>
              <a:ext cx="1201016" cy="573074"/>
            </a:xfrm>
            <a:prstGeom prst="rect">
              <a:avLst/>
            </a:prstGeom>
          </p:spPr>
        </p:pic>
        <p:pic>
          <p:nvPicPr>
            <p:cNvPr id="24" name="Picture 23" title="Facilitie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70917" y="2536353"/>
              <a:ext cx="1213209" cy="50601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4717656" y="1959038"/>
              <a:ext cx="1213209" cy="517109"/>
              <a:chOff x="4729849" y="1953136"/>
              <a:chExt cx="1213209" cy="517109"/>
            </a:xfrm>
          </p:grpSpPr>
          <p:pic>
            <p:nvPicPr>
              <p:cNvPr id="9" name="Picture 8" title="Disability Service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9849" y="1953136"/>
                <a:ext cx="1213209" cy="49991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4736553" y="1962414"/>
                <a:ext cx="119431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Disability Services</a:t>
                </a:r>
                <a:endParaRPr lang="en-GB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29849" y="2584071"/>
              <a:ext cx="1213209" cy="511618"/>
              <a:chOff x="4729849" y="2584071"/>
              <a:chExt cx="1213209" cy="511618"/>
            </a:xfrm>
          </p:grpSpPr>
          <p:pic>
            <p:nvPicPr>
              <p:cNvPr id="25" name="Picture 24" title="Students Union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9849" y="2584071"/>
                <a:ext cx="1213209" cy="49991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736553" y="2587858"/>
                <a:ext cx="119431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Students Union</a:t>
                </a:r>
                <a:endParaRPr lang="en-GB" dirty="0"/>
              </a:p>
            </p:txBody>
          </p:sp>
        </p:grpSp>
      </p:grpSp>
      <p:sp>
        <p:nvSpPr>
          <p:cNvPr id="31" name="Multiply 30" title="Red cross"/>
          <p:cNvSpPr/>
          <p:nvPr/>
        </p:nvSpPr>
        <p:spPr>
          <a:xfrm>
            <a:off x="461464" y="302466"/>
            <a:ext cx="3766125" cy="3666309"/>
          </a:xfrm>
          <a:prstGeom prst="mathMultiply">
            <a:avLst>
              <a:gd name="adj1" fmla="val 950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tudent studying at desk with orange lit bubble tube and green LED strip lighting" title="Sensory Study Room 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02" y="336963"/>
            <a:ext cx="4536811" cy="3171595"/>
          </a:xfrm>
        </p:spPr>
      </p:pic>
    </p:spTree>
    <p:extLst>
      <p:ext uri="{BB962C8B-B14F-4D97-AF65-F5344CB8AC3E}">
        <p14:creationId xmlns:p14="http://schemas.microsoft.com/office/powerpoint/2010/main" val="39160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53050" y="942811"/>
            <a:ext cx="3543299" cy="2693358"/>
          </a:xfrm>
        </p:spPr>
        <p:txBody>
          <a:bodyPr/>
          <a:lstStyle/>
          <a:p>
            <a:r>
              <a:rPr lang="en-US" sz="1400" dirty="0" smtClean="0"/>
              <a:t>Seating: rocking chair, bean bag, soft seating, wobble cushion</a:t>
            </a:r>
          </a:p>
          <a:p>
            <a:r>
              <a:rPr lang="en-US" sz="1400" dirty="0" smtClean="0"/>
              <a:t>Lighting: coloured LED strip lighting, bubble tube, colour changing lamp</a:t>
            </a:r>
          </a:p>
          <a:p>
            <a:r>
              <a:rPr lang="en-US" sz="1400" dirty="0" smtClean="0"/>
              <a:t>Sensory/relaxation music</a:t>
            </a:r>
          </a:p>
          <a:p>
            <a:r>
              <a:rPr lang="en-US" sz="1400" dirty="0" smtClean="0"/>
              <a:t>Yoga mat</a:t>
            </a:r>
          </a:p>
          <a:p>
            <a:r>
              <a:rPr lang="en-US" sz="1400" dirty="0" smtClean="0"/>
              <a:t>Sensory objects and aroma cubes</a:t>
            </a:r>
          </a:p>
          <a:p>
            <a:r>
              <a:rPr lang="en-US" sz="1400" dirty="0" smtClean="0"/>
              <a:t>Ear defenders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943600" y="419394"/>
            <a:ext cx="2551695" cy="523417"/>
          </a:xfrm>
        </p:spPr>
        <p:txBody>
          <a:bodyPr/>
          <a:lstStyle/>
          <a:p>
            <a:r>
              <a:rPr lang="en-US" dirty="0" smtClean="0"/>
              <a:t>Sensory Study Room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Placeholder 4" descr="Seating: rocking chair, bean bag, soft seating, wobble cushion&#10;Lighting: coloured LED strip lighting, bubble tube, colour changing lamp&#10;Sensory/relaxation music&#10;Yoga mat&#10;Sensory objects and aroma cubes&#10;Ear defenders&#10;" title="Sensory Study Room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8" y="277091"/>
            <a:ext cx="4360292" cy="3270218"/>
          </a:xfrm>
        </p:spPr>
      </p:pic>
    </p:spTree>
    <p:extLst>
      <p:ext uri="{BB962C8B-B14F-4D97-AF65-F5344CB8AC3E}">
        <p14:creationId xmlns:p14="http://schemas.microsoft.com/office/powerpoint/2010/main" val="33458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ery relaxing, use for mindfulness in the mornning&#10;I suffer from mental health problems and this room is so helpful. Would like a blind so people aren't looking at me through the door.&#10;Love it&#10;I second the blind request (smiley face)&#10;Privacy would be appreciated&#10;Its really good though&#10;I am autistic and this is such a useful resource thank you (love heart)&#10;This room is mazing - such a privelage) Can't turn off LED light strip.&#10;Can this be for those who are suffereing with mental helath problems please&#10;All rooms should be like this!&#10;Great space&#10;So good&#10;I second this, please put one of these Uni House learning grid" title="Feedback boar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79" y="288758"/>
            <a:ext cx="4612106" cy="3459079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62284" y="566424"/>
            <a:ext cx="1752019" cy="1200587"/>
          </a:xfrm>
          <a:prstGeom prst="wedgeRoundRectCallout">
            <a:avLst>
              <a:gd name="adj1" fmla="val 70004"/>
              <a:gd name="adj2" fmla="val -4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Very relaxing, use it for mindfulness in the mornings</a:t>
            </a:r>
            <a:endParaRPr lang="en-GB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467670" y="2282510"/>
            <a:ext cx="1846633" cy="963261"/>
          </a:xfrm>
          <a:prstGeom prst="wedgeRoundRectCallout">
            <a:avLst>
              <a:gd name="adj1" fmla="val 137546"/>
              <a:gd name="adj2" fmla="val -432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am autistic and this is such a useful resource- thank you</a:t>
            </a:r>
            <a:endParaRPr lang="en-GB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758885" y="797801"/>
            <a:ext cx="1507713" cy="963261"/>
          </a:xfrm>
          <a:prstGeom prst="wedgeRoundRectCallout">
            <a:avLst>
              <a:gd name="adj1" fmla="val -171758"/>
              <a:gd name="adj2" fmla="val -686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Privacy would be appreciated</a:t>
            </a:r>
            <a:endParaRPr lang="en-GB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6758885" y="2109039"/>
            <a:ext cx="1800880" cy="1045990"/>
          </a:xfrm>
          <a:prstGeom prst="wedgeRoundRectCallout">
            <a:avLst>
              <a:gd name="adj1" fmla="val -76647"/>
              <a:gd name="adj2" fmla="val -725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All the rooms should be like this!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5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1962</TotalTime>
  <Words>496</Words>
  <Application>Microsoft Office PowerPoint</Application>
  <PresentationFormat>On-screen Show (16:9)</PresentationFormat>
  <Paragraphs>95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Avenir Next</vt:lpstr>
      <vt:lpstr>Avenir Next Demi Bold</vt:lpstr>
      <vt:lpstr>Avenir Next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Mawby</dc:creator>
  <cp:lastModifiedBy>Waller, Laura</cp:lastModifiedBy>
  <cp:revision>208</cp:revision>
  <cp:lastPrinted>2019-02-26T10:13:41Z</cp:lastPrinted>
  <dcterms:created xsi:type="dcterms:W3CDTF">2017-04-05T11:04:35Z</dcterms:created>
  <dcterms:modified xsi:type="dcterms:W3CDTF">2019-02-26T13:38:45Z</dcterms:modified>
</cp:coreProperties>
</file>