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24" r:id="rId2"/>
    <p:sldId id="360" r:id="rId3"/>
    <p:sldId id="340" r:id="rId4"/>
    <p:sldId id="330" r:id="rId5"/>
    <p:sldId id="335" r:id="rId6"/>
    <p:sldId id="347" r:id="rId7"/>
    <p:sldId id="342" r:id="rId8"/>
    <p:sldId id="343" r:id="rId9"/>
    <p:sldId id="361" r:id="rId10"/>
    <p:sldId id="345" r:id="rId11"/>
    <p:sldId id="325" r:id="rId12"/>
    <p:sldId id="349" r:id="rId13"/>
    <p:sldId id="338" r:id="rId14"/>
    <p:sldId id="357" r:id="rId15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571"/>
    <a:srgbClr val="2B5C66"/>
    <a:srgbClr val="4491A0"/>
    <a:srgbClr val="5BC3D8"/>
    <a:srgbClr val="2EC4B6"/>
    <a:srgbClr val="FF9F1B"/>
    <a:srgbClr val="37333B"/>
    <a:srgbClr val="E72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94663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8583C8F-24F8-4426-8FCA-64D1414B6C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9C707D-CD74-4BF1-AC3C-86E57A859B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D789B886-5DE8-4EB6-809F-80FDCEDCB593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38AD0F-DE64-4939-8095-8D232BB81C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81FD11-F19C-4041-B86E-A5CE928014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02FB9CE3-4A54-4620-8535-46FAC8AE6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2AB1A4-67FF-4FDA-9BE1-3E0D3089E9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005DCF-9821-4C26-94BA-F1B33DF3700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1A68F07C-809D-4791-9C40-3BD0BBFC4DBB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876F60F-FB51-42CB-B67F-2C8AEB1FEB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DD10B5B-CF3C-4D3A-9336-60D1FB54CD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514E2-1FBB-4912-BFD6-554106F211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EB70F-D618-4C33-9314-4D111DF5FF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F07E0F0E-5A57-4683-A93D-C85C220AE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Talk about triage and where we expect this to happen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7E0F0E-5A57-4683-A93D-C85C220AE01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3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chemeClr val="bg1"/>
                </a:solidFill>
                <a:latin typeface="Georgia" panose="02040502050405020303" pitchFamily="18" charset="0"/>
                <a:ea typeface="Helvetica Neue LT Pro 55 Roman"/>
                <a:cs typeface="Helvetica Neue LT Pro 55 Roman"/>
              </a:rPr>
              <a:t>Don’t attempt to fix problems in isolation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7E0F0E-5A57-4683-A93D-C85C220AE01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31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7E0F0E-5A57-4683-A93D-C85C220AE01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90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7E0F0E-5A57-4683-A93D-C85C220AE01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7E0F0E-5A57-4683-A93D-C85C220AE01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21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833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342900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9757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439798" y="-1"/>
            <a:ext cx="7752202" cy="6858000"/>
          </a:xfrm>
          <a:custGeom>
            <a:avLst/>
            <a:gdLst>
              <a:gd name="connsiteX0" fmla="*/ 0 w 7752202"/>
              <a:gd name="connsiteY0" fmla="*/ 0 h 6858000"/>
              <a:gd name="connsiteX1" fmla="*/ 7752202 w 7752202"/>
              <a:gd name="connsiteY1" fmla="*/ 0 h 6858000"/>
              <a:gd name="connsiteX2" fmla="*/ 7752202 w 7752202"/>
              <a:gd name="connsiteY2" fmla="*/ 6858000 h 6858000"/>
              <a:gd name="connsiteX3" fmla="*/ 0 w 77522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52202" h="6858000">
                <a:moveTo>
                  <a:pt x="0" y="0"/>
                </a:moveTo>
                <a:lnTo>
                  <a:pt x="7752202" y="0"/>
                </a:lnTo>
                <a:lnTo>
                  <a:pt x="775220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19460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710616" y="0"/>
            <a:ext cx="4481383" cy="6858000"/>
          </a:xfrm>
          <a:custGeom>
            <a:avLst/>
            <a:gdLst>
              <a:gd name="connsiteX0" fmla="*/ 0 w 4481383"/>
              <a:gd name="connsiteY0" fmla="*/ 0 h 6858000"/>
              <a:gd name="connsiteX1" fmla="*/ 4481383 w 4481383"/>
              <a:gd name="connsiteY1" fmla="*/ 0 h 6858000"/>
              <a:gd name="connsiteX2" fmla="*/ 4481383 w 4481383"/>
              <a:gd name="connsiteY2" fmla="*/ 6858000 h 6858000"/>
              <a:gd name="connsiteX3" fmla="*/ 0 w 448138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1383" h="6858000">
                <a:moveTo>
                  <a:pt x="0" y="0"/>
                </a:moveTo>
                <a:lnTo>
                  <a:pt x="4481383" y="0"/>
                </a:lnTo>
                <a:lnTo>
                  <a:pt x="448138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60223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81383" cy="6858000"/>
          </a:xfrm>
          <a:custGeom>
            <a:avLst/>
            <a:gdLst>
              <a:gd name="connsiteX0" fmla="*/ 0 w 4481383"/>
              <a:gd name="connsiteY0" fmla="*/ 0 h 6858000"/>
              <a:gd name="connsiteX1" fmla="*/ 4481383 w 4481383"/>
              <a:gd name="connsiteY1" fmla="*/ 0 h 6858000"/>
              <a:gd name="connsiteX2" fmla="*/ 4481383 w 4481383"/>
              <a:gd name="connsiteY2" fmla="*/ 6858000 h 6858000"/>
              <a:gd name="connsiteX3" fmla="*/ 0 w 448138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1383" h="6858000">
                <a:moveTo>
                  <a:pt x="0" y="0"/>
                </a:moveTo>
                <a:lnTo>
                  <a:pt x="4481383" y="0"/>
                </a:lnTo>
                <a:lnTo>
                  <a:pt x="448138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73266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06738" cy="6858000"/>
          </a:xfrm>
          <a:custGeom>
            <a:avLst/>
            <a:gdLst>
              <a:gd name="connsiteX0" fmla="*/ 0 w 5206738"/>
              <a:gd name="connsiteY0" fmla="*/ 0 h 6858000"/>
              <a:gd name="connsiteX1" fmla="*/ 5206738 w 5206738"/>
              <a:gd name="connsiteY1" fmla="*/ 0 h 6858000"/>
              <a:gd name="connsiteX2" fmla="*/ 5206738 w 5206738"/>
              <a:gd name="connsiteY2" fmla="*/ 6858000 h 6858000"/>
              <a:gd name="connsiteX3" fmla="*/ 0 w 520673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6738" h="6858000">
                <a:moveTo>
                  <a:pt x="0" y="0"/>
                </a:moveTo>
                <a:lnTo>
                  <a:pt x="5206738" y="0"/>
                </a:lnTo>
                <a:lnTo>
                  <a:pt x="520673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52292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855309" y="0"/>
            <a:ext cx="4481383" cy="6858000"/>
          </a:xfrm>
          <a:custGeom>
            <a:avLst/>
            <a:gdLst>
              <a:gd name="connsiteX0" fmla="*/ 0 w 4481383"/>
              <a:gd name="connsiteY0" fmla="*/ 0 h 6858000"/>
              <a:gd name="connsiteX1" fmla="*/ 4481383 w 4481383"/>
              <a:gd name="connsiteY1" fmla="*/ 0 h 6858000"/>
              <a:gd name="connsiteX2" fmla="*/ 4481383 w 4481383"/>
              <a:gd name="connsiteY2" fmla="*/ 6858000 h 6858000"/>
              <a:gd name="connsiteX3" fmla="*/ 0 w 448138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1383" h="6858000">
                <a:moveTo>
                  <a:pt x="0" y="0"/>
                </a:moveTo>
                <a:lnTo>
                  <a:pt x="4481383" y="0"/>
                </a:lnTo>
                <a:lnTo>
                  <a:pt x="448138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21988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5334000" y="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8763000" y="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5334000" y="342900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8763000" y="342900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90146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4009198" y="1076335"/>
            <a:ext cx="2292750" cy="2292750"/>
          </a:xfrm>
          <a:custGeom>
            <a:avLst/>
            <a:gdLst>
              <a:gd name="connsiteX0" fmla="*/ 0 w 2292750"/>
              <a:gd name="connsiteY0" fmla="*/ 0 h 2292750"/>
              <a:gd name="connsiteX1" fmla="*/ 2292750 w 2292750"/>
              <a:gd name="connsiteY1" fmla="*/ 0 h 2292750"/>
              <a:gd name="connsiteX2" fmla="*/ 2292750 w 2292750"/>
              <a:gd name="connsiteY2" fmla="*/ 2292750 h 2292750"/>
              <a:gd name="connsiteX3" fmla="*/ 0 w 2292750"/>
              <a:gd name="connsiteY3" fmla="*/ 2292750 h 229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2750" h="2292750">
                <a:moveTo>
                  <a:pt x="0" y="0"/>
                </a:moveTo>
                <a:lnTo>
                  <a:pt x="2292750" y="0"/>
                </a:lnTo>
                <a:lnTo>
                  <a:pt x="2292750" y="2292750"/>
                </a:lnTo>
                <a:lnTo>
                  <a:pt x="0" y="22927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6427439" y="1076335"/>
            <a:ext cx="2292750" cy="2292750"/>
          </a:xfrm>
          <a:custGeom>
            <a:avLst/>
            <a:gdLst>
              <a:gd name="connsiteX0" fmla="*/ 0 w 2292750"/>
              <a:gd name="connsiteY0" fmla="*/ 0 h 2292750"/>
              <a:gd name="connsiteX1" fmla="*/ 2292750 w 2292750"/>
              <a:gd name="connsiteY1" fmla="*/ 0 h 2292750"/>
              <a:gd name="connsiteX2" fmla="*/ 2292750 w 2292750"/>
              <a:gd name="connsiteY2" fmla="*/ 2292750 h 2292750"/>
              <a:gd name="connsiteX3" fmla="*/ 0 w 2292750"/>
              <a:gd name="connsiteY3" fmla="*/ 2292750 h 229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2750" h="2292750">
                <a:moveTo>
                  <a:pt x="0" y="0"/>
                </a:moveTo>
                <a:lnTo>
                  <a:pt x="2292750" y="0"/>
                </a:lnTo>
                <a:lnTo>
                  <a:pt x="2292750" y="2292750"/>
                </a:lnTo>
                <a:lnTo>
                  <a:pt x="0" y="22927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8845680" y="1076335"/>
            <a:ext cx="2292750" cy="2292750"/>
          </a:xfrm>
          <a:custGeom>
            <a:avLst/>
            <a:gdLst>
              <a:gd name="connsiteX0" fmla="*/ 0 w 2292750"/>
              <a:gd name="connsiteY0" fmla="*/ 0 h 2292750"/>
              <a:gd name="connsiteX1" fmla="*/ 2292750 w 2292750"/>
              <a:gd name="connsiteY1" fmla="*/ 0 h 2292750"/>
              <a:gd name="connsiteX2" fmla="*/ 2292750 w 2292750"/>
              <a:gd name="connsiteY2" fmla="*/ 2292750 h 2292750"/>
              <a:gd name="connsiteX3" fmla="*/ 0 w 2292750"/>
              <a:gd name="connsiteY3" fmla="*/ 2292750 h 229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2750" h="2292750">
                <a:moveTo>
                  <a:pt x="0" y="0"/>
                </a:moveTo>
                <a:lnTo>
                  <a:pt x="2292750" y="0"/>
                </a:lnTo>
                <a:lnTo>
                  <a:pt x="2292750" y="2292750"/>
                </a:lnTo>
                <a:lnTo>
                  <a:pt x="0" y="22927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4009198" y="3488917"/>
            <a:ext cx="2292750" cy="2292750"/>
          </a:xfrm>
          <a:custGeom>
            <a:avLst/>
            <a:gdLst>
              <a:gd name="connsiteX0" fmla="*/ 0 w 2292750"/>
              <a:gd name="connsiteY0" fmla="*/ 0 h 2292750"/>
              <a:gd name="connsiteX1" fmla="*/ 2292750 w 2292750"/>
              <a:gd name="connsiteY1" fmla="*/ 0 h 2292750"/>
              <a:gd name="connsiteX2" fmla="*/ 2292750 w 2292750"/>
              <a:gd name="connsiteY2" fmla="*/ 2292750 h 2292750"/>
              <a:gd name="connsiteX3" fmla="*/ 0 w 2292750"/>
              <a:gd name="connsiteY3" fmla="*/ 2292750 h 229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2750" h="2292750">
                <a:moveTo>
                  <a:pt x="0" y="0"/>
                </a:moveTo>
                <a:lnTo>
                  <a:pt x="2292750" y="0"/>
                </a:lnTo>
                <a:lnTo>
                  <a:pt x="2292750" y="2292750"/>
                </a:lnTo>
                <a:lnTo>
                  <a:pt x="0" y="22927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6427439" y="3488917"/>
            <a:ext cx="2292750" cy="2292750"/>
          </a:xfrm>
          <a:custGeom>
            <a:avLst/>
            <a:gdLst>
              <a:gd name="connsiteX0" fmla="*/ 0 w 2292750"/>
              <a:gd name="connsiteY0" fmla="*/ 0 h 2292750"/>
              <a:gd name="connsiteX1" fmla="*/ 2292750 w 2292750"/>
              <a:gd name="connsiteY1" fmla="*/ 0 h 2292750"/>
              <a:gd name="connsiteX2" fmla="*/ 2292750 w 2292750"/>
              <a:gd name="connsiteY2" fmla="*/ 2292750 h 2292750"/>
              <a:gd name="connsiteX3" fmla="*/ 0 w 2292750"/>
              <a:gd name="connsiteY3" fmla="*/ 2292750 h 229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2750" h="2292750">
                <a:moveTo>
                  <a:pt x="0" y="0"/>
                </a:moveTo>
                <a:lnTo>
                  <a:pt x="2292750" y="0"/>
                </a:lnTo>
                <a:lnTo>
                  <a:pt x="2292750" y="2292750"/>
                </a:lnTo>
                <a:lnTo>
                  <a:pt x="0" y="22927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5"/>
          </p:nvPr>
        </p:nvSpPr>
        <p:spPr>
          <a:xfrm>
            <a:off x="8845680" y="3488917"/>
            <a:ext cx="2292750" cy="2292750"/>
          </a:xfrm>
          <a:custGeom>
            <a:avLst/>
            <a:gdLst>
              <a:gd name="connsiteX0" fmla="*/ 0 w 2292750"/>
              <a:gd name="connsiteY0" fmla="*/ 0 h 2292750"/>
              <a:gd name="connsiteX1" fmla="*/ 2292750 w 2292750"/>
              <a:gd name="connsiteY1" fmla="*/ 0 h 2292750"/>
              <a:gd name="connsiteX2" fmla="*/ 2292750 w 2292750"/>
              <a:gd name="connsiteY2" fmla="*/ 2292750 h 2292750"/>
              <a:gd name="connsiteX3" fmla="*/ 0 w 2292750"/>
              <a:gd name="connsiteY3" fmla="*/ 2292750 h 229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2750" h="2292750">
                <a:moveTo>
                  <a:pt x="0" y="0"/>
                </a:moveTo>
                <a:lnTo>
                  <a:pt x="2292750" y="0"/>
                </a:lnTo>
                <a:lnTo>
                  <a:pt x="2292750" y="2292750"/>
                </a:lnTo>
                <a:lnTo>
                  <a:pt x="0" y="22927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31808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363686" y="358346"/>
            <a:ext cx="6226629" cy="3527854"/>
          </a:xfrm>
          <a:custGeom>
            <a:avLst/>
            <a:gdLst>
              <a:gd name="connsiteX0" fmla="*/ 0 w 6226629"/>
              <a:gd name="connsiteY0" fmla="*/ 0 h 3527854"/>
              <a:gd name="connsiteX1" fmla="*/ 6226629 w 6226629"/>
              <a:gd name="connsiteY1" fmla="*/ 0 h 3527854"/>
              <a:gd name="connsiteX2" fmla="*/ 6226629 w 6226629"/>
              <a:gd name="connsiteY2" fmla="*/ 3527854 h 3527854"/>
              <a:gd name="connsiteX3" fmla="*/ 0 w 6226629"/>
              <a:gd name="connsiteY3" fmla="*/ 3527854 h 352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26629" h="3527854">
                <a:moveTo>
                  <a:pt x="0" y="0"/>
                </a:moveTo>
                <a:lnTo>
                  <a:pt x="6226629" y="0"/>
                </a:lnTo>
                <a:lnTo>
                  <a:pt x="6226629" y="3527854"/>
                </a:lnTo>
                <a:lnTo>
                  <a:pt x="0" y="352785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5312230" y="4037717"/>
            <a:ext cx="4278084" cy="3429883"/>
          </a:xfrm>
          <a:custGeom>
            <a:avLst/>
            <a:gdLst>
              <a:gd name="connsiteX0" fmla="*/ 0 w 4278084"/>
              <a:gd name="connsiteY0" fmla="*/ 0 h 3429883"/>
              <a:gd name="connsiteX1" fmla="*/ 4278084 w 4278084"/>
              <a:gd name="connsiteY1" fmla="*/ 0 h 3429883"/>
              <a:gd name="connsiteX2" fmla="*/ 4278084 w 4278084"/>
              <a:gd name="connsiteY2" fmla="*/ 3429883 h 3429883"/>
              <a:gd name="connsiteX3" fmla="*/ 0 w 4278084"/>
              <a:gd name="connsiteY3" fmla="*/ 3429883 h 342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8084" h="3429883">
                <a:moveTo>
                  <a:pt x="0" y="0"/>
                </a:moveTo>
                <a:lnTo>
                  <a:pt x="4278084" y="0"/>
                </a:lnTo>
                <a:lnTo>
                  <a:pt x="4278084" y="3429883"/>
                </a:lnTo>
                <a:lnTo>
                  <a:pt x="0" y="342988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9744143" y="2219803"/>
            <a:ext cx="2447857" cy="3429883"/>
          </a:xfrm>
          <a:custGeom>
            <a:avLst/>
            <a:gdLst>
              <a:gd name="connsiteX0" fmla="*/ 0 w 2447857"/>
              <a:gd name="connsiteY0" fmla="*/ 0 h 3429883"/>
              <a:gd name="connsiteX1" fmla="*/ 2447857 w 2447857"/>
              <a:gd name="connsiteY1" fmla="*/ 0 h 3429883"/>
              <a:gd name="connsiteX2" fmla="*/ 2447857 w 2447857"/>
              <a:gd name="connsiteY2" fmla="*/ 3429883 h 3429883"/>
              <a:gd name="connsiteX3" fmla="*/ 0 w 2447857"/>
              <a:gd name="connsiteY3" fmla="*/ 3429883 h 342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7857" h="3429883">
                <a:moveTo>
                  <a:pt x="0" y="0"/>
                </a:moveTo>
                <a:lnTo>
                  <a:pt x="2447857" y="0"/>
                </a:lnTo>
                <a:lnTo>
                  <a:pt x="2447857" y="3429883"/>
                </a:lnTo>
                <a:lnTo>
                  <a:pt x="0" y="342988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9744143" y="358346"/>
            <a:ext cx="2447857" cy="1709940"/>
          </a:xfrm>
          <a:custGeom>
            <a:avLst/>
            <a:gdLst>
              <a:gd name="connsiteX0" fmla="*/ 0 w 2447857"/>
              <a:gd name="connsiteY0" fmla="*/ 0 h 1709940"/>
              <a:gd name="connsiteX1" fmla="*/ 2447857 w 2447857"/>
              <a:gd name="connsiteY1" fmla="*/ 0 h 1709940"/>
              <a:gd name="connsiteX2" fmla="*/ 2447857 w 2447857"/>
              <a:gd name="connsiteY2" fmla="*/ 1709940 h 1709940"/>
              <a:gd name="connsiteX3" fmla="*/ 0 w 2447857"/>
              <a:gd name="connsiteY3" fmla="*/ 1709940 h 170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7857" h="1709940">
                <a:moveTo>
                  <a:pt x="0" y="0"/>
                </a:moveTo>
                <a:lnTo>
                  <a:pt x="2447857" y="0"/>
                </a:lnTo>
                <a:lnTo>
                  <a:pt x="2447857" y="1709940"/>
                </a:lnTo>
                <a:lnTo>
                  <a:pt x="0" y="170994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41037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4071257" y="702894"/>
            <a:ext cx="7282543" cy="5452213"/>
          </a:xfrm>
          <a:custGeom>
            <a:avLst/>
            <a:gdLst>
              <a:gd name="connsiteX0" fmla="*/ 3868838 w 7282543"/>
              <a:gd name="connsiteY0" fmla="*/ 3467804 h 5452213"/>
              <a:gd name="connsiteX1" fmla="*/ 6440201 w 7282543"/>
              <a:gd name="connsiteY1" fmla="*/ 3467804 h 5452213"/>
              <a:gd name="connsiteX2" fmla="*/ 6440201 w 7282543"/>
              <a:gd name="connsiteY2" fmla="*/ 4823489 h 5452213"/>
              <a:gd name="connsiteX3" fmla="*/ 3868838 w 7282543"/>
              <a:gd name="connsiteY3" fmla="*/ 4823489 h 5452213"/>
              <a:gd name="connsiteX4" fmla="*/ 0 w 7282543"/>
              <a:gd name="connsiteY4" fmla="*/ 2829256 h 5452213"/>
              <a:gd name="connsiteX5" fmla="*/ 3768376 w 7282543"/>
              <a:gd name="connsiteY5" fmla="*/ 2829256 h 5452213"/>
              <a:gd name="connsiteX6" fmla="*/ 3768376 w 7282543"/>
              <a:gd name="connsiteY6" fmla="*/ 5452213 h 5452213"/>
              <a:gd name="connsiteX7" fmla="*/ 0 w 7282543"/>
              <a:gd name="connsiteY7" fmla="*/ 5452213 h 5452213"/>
              <a:gd name="connsiteX8" fmla="*/ 3868837 w 7282543"/>
              <a:gd name="connsiteY8" fmla="*/ 1552161 h 5452213"/>
              <a:gd name="connsiteX9" fmla="*/ 7282543 w 7282543"/>
              <a:gd name="connsiteY9" fmla="*/ 1552161 h 5452213"/>
              <a:gd name="connsiteX10" fmla="*/ 7282543 w 7282543"/>
              <a:gd name="connsiteY10" fmla="*/ 3359741 h 5452213"/>
              <a:gd name="connsiteX11" fmla="*/ 3868837 w 7282543"/>
              <a:gd name="connsiteY11" fmla="*/ 3359741 h 5452213"/>
              <a:gd name="connsiteX12" fmla="*/ 1296765 w 7282543"/>
              <a:gd name="connsiteY12" fmla="*/ 697490 h 5452213"/>
              <a:gd name="connsiteX13" fmla="*/ 3768377 w 7282543"/>
              <a:gd name="connsiteY13" fmla="*/ 697490 h 5452213"/>
              <a:gd name="connsiteX14" fmla="*/ 3768377 w 7282543"/>
              <a:gd name="connsiteY14" fmla="*/ 2711369 h 5452213"/>
              <a:gd name="connsiteX15" fmla="*/ 1296765 w 7282543"/>
              <a:gd name="connsiteY15" fmla="*/ 2711369 h 5452213"/>
              <a:gd name="connsiteX16" fmla="*/ 3868839 w 7282543"/>
              <a:gd name="connsiteY16" fmla="*/ 0 h 5452213"/>
              <a:gd name="connsiteX17" fmla="*/ 5952529 w 7282543"/>
              <a:gd name="connsiteY17" fmla="*/ 0 h 5452213"/>
              <a:gd name="connsiteX18" fmla="*/ 5952529 w 7282543"/>
              <a:gd name="connsiteY18" fmla="*/ 1444098 h 5452213"/>
              <a:gd name="connsiteX19" fmla="*/ 3868839 w 7282543"/>
              <a:gd name="connsiteY19" fmla="*/ 1444098 h 545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282543" h="5452213">
                <a:moveTo>
                  <a:pt x="3868838" y="3467804"/>
                </a:moveTo>
                <a:lnTo>
                  <a:pt x="6440201" y="3467804"/>
                </a:lnTo>
                <a:lnTo>
                  <a:pt x="6440201" y="4823489"/>
                </a:lnTo>
                <a:lnTo>
                  <a:pt x="3868838" y="4823489"/>
                </a:lnTo>
                <a:close/>
                <a:moveTo>
                  <a:pt x="0" y="2829256"/>
                </a:moveTo>
                <a:lnTo>
                  <a:pt x="3768376" y="2829256"/>
                </a:lnTo>
                <a:lnTo>
                  <a:pt x="3768376" y="5452213"/>
                </a:lnTo>
                <a:lnTo>
                  <a:pt x="0" y="5452213"/>
                </a:lnTo>
                <a:close/>
                <a:moveTo>
                  <a:pt x="3868837" y="1552161"/>
                </a:moveTo>
                <a:lnTo>
                  <a:pt x="7282543" y="1552161"/>
                </a:lnTo>
                <a:lnTo>
                  <a:pt x="7282543" y="3359741"/>
                </a:lnTo>
                <a:lnTo>
                  <a:pt x="3868837" y="3359741"/>
                </a:lnTo>
                <a:close/>
                <a:moveTo>
                  <a:pt x="1296765" y="697490"/>
                </a:moveTo>
                <a:lnTo>
                  <a:pt x="3768377" y="697490"/>
                </a:lnTo>
                <a:lnTo>
                  <a:pt x="3768377" y="2711369"/>
                </a:lnTo>
                <a:lnTo>
                  <a:pt x="1296765" y="2711369"/>
                </a:lnTo>
                <a:close/>
                <a:moveTo>
                  <a:pt x="3868839" y="0"/>
                </a:moveTo>
                <a:lnTo>
                  <a:pt x="5952529" y="0"/>
                </a:lnTo>
                <a:lnTo>
                  <a:pt x="5952529" y="1444098"/>
                </a:lnTo>
                <a:lnTo>
                  <a:pt x="3868839" y="1444098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15357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79837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48000" cy="3429000"/>
          </a:xfrm>
          <a:custGeom>
            <a:avLst/>
            <a:gdLst>
              <a:gd name="connsiteX0" fmla="*/ 0 w 3048000"/>
              <a:gd name="connsiteY0" fmla="*/ 0 h 3429000"/>
              <a:gd name="connsiteX1" fmla="*/ 3048000 w 3048000"/>
              <a:gd name="connsiteY1" fmla="*/ 0 h 3429000"/>
              <a:gd name="connsiteX2" fmla="*/ 3048000 w 3048000"/>
              <a:gd name="connsiteY2" fmla="*/ 3429000 h 3429000"/>
              <a:gd name="connsiteX3" fmla="*/ 0 w 3048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9000">
                <a:moveTo>
                  <a:pt x="0" y="0"/>
                </a:moveTo>
                <a:lnTo>
                  <a:pt x="3048000" y="0"/>
                </a:lnTo>
                <a:lnTo>
                  <a:pt x="3048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3048000" y="0"/>
            <a:ext cx="3048000" cy="3429000"/>
          </a:xfrm>
          <a:custGeom>
            <a:avLst/>
            <a:gdLst>
              <a:gd name="connsiteX0" fmla="*/ 0 w 3048000"/>
              <a:gd name="connsiteY0" fmla="*/ 0 h 3429000"/>
              <a:gd name="connsiteX1" fmla="*/ 3048000 w 3048000"/>
              <a:gd name="connsiteY1" fmla="*/ 0 h 3429000"/>
              <a:gd name="connsiteX2" fmla="*/ 3048000 w 3048000"/>
              <a:gd name="connsiteY2" fmla="*/ 3429000 h 3429000"/>
              <a:gd name="connsiteX3" fmla="*/ 0 w 3048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9000">
                <a:moveTo>
                  <a:pt x="0" y="0"/>
                </a:moveTo>
                <a:lnTo>
                  <a:pt x="3048000" y="0"/>
                </a:lnTo>
                <a:lnTo>
                  <a:pt x="3048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0" y="3429000"/>
            <a:ext cx="3048000" cy="3429000"/>
          </a:xfrm>
          <a:custGeom>
            <a:avLst/>
            <a:gdLst>
              <a:gd name="connsiteX0" fmla="*/ 0 w 3048000"/>
              <a:gd name="connsiteY0" fmla="*/ 0 h 3429000"/>
              <a:gd name="connsiteX1" fmla="*/ 3048000 w 3048000"/>
              <a:gd name="connsiteY1" fmla="*/ 0 h 3429000"/>
              <a:gd name="connsiteX2" fmla="*/ 3048000 w 3048000"/>
              <a:gd name="connsiteY2" fmla="*/ 3429000 h 3429000"/>
              <a:gd name="connsiteX3" fmla="*/ 0 w 3048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9000">
                <a:moveTo>
                  <a:pt x="0" y="0"/>
                </a:moveTo>
                <a:lnTo>
                  <a:pt x="3048000" y="0"/>
                </a:lnTo>
                <a:lnTo>
                  <a:pt x="3048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3048000" y="3429000"/>
            <a:ext cx="3048000" cy="3429000"/>
          </a:xfrm>
          <a:custGeom>
            <a:avLst/>
            <a:gdLst>
              <a:gd name="connsiteX0" fmla="*/ 0 w 3048000"/>
              <a:gd name="connsiteY0" fmla="*/ 0 h 3429000"/>
              <a:gd name="connsiteX1" fmla="*/ 3048000 w 3048000"/>
              <a:gd name="connsiteY1" fmla="*/ 0 h 3429000"/>
              <a:gd name="connsiteX2" fmla="*/ 3048000 w 3048000"/>
              <a:gd name="connsiteY2" fmla="*/ 3429000 h 3429000"/>
              <a:gd name="connsiteX3" fmla="*/ 0 w 3048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9000">
                <a:moveTo>
                  <a:pt x="0" y="0"/>
                </a:moveTo>
                <a:lnTo>
                  <a:pt x="3048000" y="0"/>
                </a:lnTo>
                <a:lnTo>
                  <a:pt x="3048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00953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514599" y="555172"/>
            <a:ext cx="3037115" cy="3657600"/>
          </a:xfrm>
          <a:custGeom>
            <a:avLst/>
            <a:gdLst>
              <a:gd name="connsiteX0" fmla="*/ 0 w 3037115"/>
              <a:gd name="connsiteY0" fmla="*/ 0 h 3657600"/>
              <a:gd name="connsiteX1" fmla="*/ 3037115 w 3037115"/>
              <a:gd name="connsiteY1" fmla="*/ 0 h 3657600"/>
              <a:gd name="connsiteX2" fmla="*/ 3037115 w 3037115"/>
              <a:gd name="connsiteY2" fmla="*/ 3657600 h 3657600"/>
              <a:gd name="connsiteX3" fmla="*/ 0 w 3037115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7115" h="3657600">
                <a:moveTo>
                  <a:pt x="0" y="0"/>
                </a:moveTo>
                <a:lnTo>
                  <a:pt x="3037115" y="0"/>
                </a:lnTo>
                <a:lnTo>
                  <a:pt x="3037115" y="3657600"/>
                </a:lnTo>
                <a:lnTo>
                  <a:pt x="0" y="36576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640286" y="555172"/>
            <a:ext cx="3037115" cy="3657600"/>
          </a:xfrm>
          <a:custGeom>
            <a:avLst/>
            <a:gdLst>
              <a:gd name="connsiteX0" fmla="*/ 0 w 3037115"/>
              <a:gd name="connsiteY0" fmla="*/ 0 h 3657600"/>
              <a:gd name="connsiteX1" fmla="*/ 3037115 w 3037115"/>
              <a:gd name="connsiteY1" fmla="*/ 0 h 3657600"/>
              <a:gd name="connsiteX2" fmla="*/ 3037115 w 3037115"/>
              <a:gd name="connsiteY2" fmla="*/ 3657600 h 3657600"/>
              <a:gd name="connsiteX3" fmla="*/ 0 w 3037115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7115" h="3657600">
                <a:moveTo>
                  <a:pt x="0" y="0"/>
                </a:moveTo>
                <a:lnTo>
                  <a:pt x="3037115" y="0"/>
                </a:lnTo>
                <a:lnTo>
                  <a:pt x="3037115" y="3657600"/>
                </a:lnTo>
                <a:lnTo>
                  <a:pt x="0" y="36576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92851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585857" y="551089"/>
            <a:ext cx="5116286" cy="5755822"/>
          </a:xfrm>
          <a:custGeom>
            <a:avLst/>
            <a:gdLst>
              <a:gd name="connsiteX0" fmla="*/ 0 w 5116286"/>
              <a:gd name="connsiteY0" fmla="*/ 0 h 5755822"/>
              <a:gd name="connsiteX1" fmla="*/ 5116286 w 5116286"/>
              <a:gd name="connsiteY1" fmla="*/ 0 h 5755822"/>
              <a:gd name="connsiteX2" fmla="*/ 5116286 w 5116286"/>
              <a:gd name="connsiteY2" fmla="*/ 5755822 h 5755822"/>
              <a:gd name="connsiteX3" fmla="*/ 0 w 5116286"/>
              <a:gd name="connsiteY3" fmla="*/ 5755822 h 5755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6286" h="5755822">
                <a:moveTo>
                  <a:pt x="0" y="0"/>
                </a:moveTo>
                <a:lnTo>
                  <a:pt x="5116286" y="0"/>
                </a:lnTo>
                <a:lnTo>
                  <a:pt x="5116286" y="5755822"/>
                </a:lnTo>
                <a:lnTo>
                  <a:pt x="0" y="5755822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01370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12640" y="551089"/>
            <a:ext cx="7089503" cy="5755822"/>
          </a:xfrm>
          <a:custGeom>
            <a:avLst/>
            <a:gdLst>
              <a:gd name="connsiteX0" fmla="*/ 0 w 5116286"/>
              <a:gd name="connsiteY0" fmla="*/ 0 h 5755822"/>
              <a:gd name="connsiteX1" fmla="*/ 5116286 w 5116286"/>
              <a:gd name="connsiteY1" fmla="*/ 0 h 5755822"/>
              <a:gd name="connsiteX2" fmla="*/ 5116286 w 5116286"/>
              <a:gd name="connsiteY2" fmla="*/ 5755822 h 5755822"/>
              <a:gd name="connsiteX3" fmla="*/ 0 w 5116286"/>
              <a:gd name="connsiteY3" fmla="*/ 5755822 h 5755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6286" h="5755822">
                <a:moveTo>
                  <a:pt x="0" y="0"/>
                </a:moveTo>
                <a:lnTo>
                  <a:pt x="5116286" y="0"/>
                </a:lnTo>
                <a:lnTo>
                  <a:pt x="5116286" y="5755822"/>
                </a:lnTo>
                <a:lnTo>
                  <a:pt x="0" y="5755822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58799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680790" y="1036983"/>
            <a:ext cx="2272749" cy="2272749"/>
          </a:xfrm>
          <a:custGeom>
            <a:avLst/>
            <a:gdLst>
              <a:gd name="connsiteX0" fmla="*/ 0 w 2272749"/>
              <a:gd name="connsiteY0" fmla="*/ 0 h 2272749"/>
              <a:gd name="connsiteX1" fmla="*/ 2272749 w 2272749"/>
              <a:gd name="connsiteY1" fmla="*/ 0 h 2272749"/>
              <a:gd name="connsiteX2" fmla="*/ 2272749 w 2272749"/>
              <a:gd name="connsiteY2" fmla="*/ 2272749 h 2272749"/>
              <a:gd name="connsiteX3" fmla="*/ 0 w 2272749"/>
              <a:gd name="connsiteY3" fmla="*/ 2272749 h 22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749" h="2272749">
                <a:moveTo>
                  <a:pt x="0" y="0"/>
                </a:moveTo>
                <a:lnTo>
                  <a:pt x="2272749" y="0"/>
                </a:lnTo>
                <a:lnTo>
                  <a:pt x="2272749" y="2272749"/>
                </a:lnTo>
                <a:lnTo>
                  <a:pt x="0" y="2272749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6238461" y="1036983"/>
            <a:ext cx="2272749" cy="2272749"/>
          </a:xfrm>
          <a:custGeom>
            <a:avLst/>
            <a:gdLst>
              <a:gd name="connsiteX0" fmla="*/ 0 w 2272749"/>
              <a:gd name="connsiteY0" fmla="*/ 0 h 2272749"/>
              <a:gd name="connsiteX1" fmla="*/ 2272749 w 2272749"/>
              <a:gd name="connsiteY1" fmla="*/ 0 h 2272749"/>
              <a:gd name="connsiteX2" fmla="*/ 2272749 w 2272749"/>
              <a:gd name="connsiteY2" fmla="*/ 2272749 h 2272749"/>
              <a:gd name="connsiteX3" fmla="*/ 0 w 2272749"/>
              <a:gd name="connsiteY3" fmla="*/ 2272749 h 22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749" h="2272749">
                <a:moveTo>
                  <a:pt x="0" y="0"/>
                </a:moveTo>
                <a:lnTo>
                  <a:pt x="2272749" y="0"/>
                </a:lnTo>
                <a:lnTo>
                  <a:pt x="2272749" y="2272749"/>
                </a:lnTo>
                <a:lnTo>
                  <a:pt x="0" y="2272749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3680790" y="3548269"/>
            <a:ext cx="2272749" cy="2272749"/>
          </a:xfrm>
          <a:custGeom>
            <a:avLst/>
            <a:gdLst>
              <a:gd name="connsiteX0" fmla="*/ 0 w 2272749"/>
              <a:gd name="connsiteY0" fmla="*/ 0 h 2272749"/>
              <a:gd name="connsiteX1" fmla="*/ 2272749 w 2272749"/>
              <a:gd name="connsiteY1" fmla="*/ 0 h 2272749"/>
              <a:gd name="connsiteX2" fmla="*/ 2272749 w 2272749"/>
              <a:gd name="connsiteY2" fmla="*/ 2272749 h 2272749"/>
              <a:gd name="connsiteX3" fmla="*/ 0 w 2272749"/>
              <a:gd name="connsiteY3" fmla="*/ 2272749 h 22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749" h="2272749">
                <a:moveTo>
                  <a:pt x="0" y="0"/>
                </a:moveTo>
                <a:lnTo>
                  <a:pt x="2272749" y="0"/>
                </a:lnTo>
                <a:lnTo>
                  <a:pt x="2272749" y="2272749"/>
                </a:lnTo>
                <a:lnTo>
                  <a:pt x="0" y="2272749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6238461" y="3548269"/>
            <a:ext cx="2272749" cy="2272749"/>
          </a:xfrm>
          <a:custGeom>
            <a:avLst/>
            <a:gdLst>
              <a:gd name="connsiteX0" fmla="*/ 0 w 2272749"/>
              <a:gd name="connsiteY0" fmla="*/ 0 h 2272749"/>
              <a:gd name="connsiteX1" fmla="*/ 2272749 w 2272749"/>
              <a:gd name="connsiteY1" fmla="*/ 0 h 2272749"/>
              <a:gd name="connsiteX2" fmla="*/ 2272749 w 2272749"/>
              <a:gd name="connsiteY2" fmla="*/ 2272749 h 2272749"/>
              <a:gd name="connsiteX3" fmla="*/ 0 w 2272749"/>
              <a:gd name="connsiteY3" fmla="*/ 2272749 h 227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749" h="2272749">
                <a:moveTo>
                  <a:pt x="0" y="0"/>
                </a:moveTo>
                <a:lnTo>
                  <a:pt x="2272749" y="0"/>
                </a:lnTo>
                <a:lnTo>
                  <a:pt x="2272749" y="2272749"/>
                </a:lnTo>
                <a:lnTo>
                  <a:pt x="0" y="2272749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0396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6489309" y="1144424"/>
            <a:ext cx="5274130" cy="5274131"/>
          </a:xfrm>
          <a:custGeom>
            <a:avLst/>
            <a:gdLst>
              <a:gd name="connsiteX0" fmla="*/ 2637065 w 5274130"/>
              <a:gd name="connsiteY0" fmla="*/ 0 h 5274131"/>
              <a:gd name="connsiteX1" fmla="*/ 5274130 w 5274130"/>
              <a:gd name="connsiteY1" fmla="*/ 2637066 h 5274131"/>
              <a:gd name="connsiteX2" fmla="*/ 2637065 w 5274130"/>
              <a:gd name="connsiteY2" fmla="*/ 5274131 h 5274131"/>
              <a:gd name="connsiteX3" fmla="*/ 0 w 5274130"/>
              <a:gd name="connsiteY3" fmla="*/ 2637066 h 527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4130" h="5274131">
                <a:moveTo>
                  <a:pt x="2637065" y="0"/>
                </a:moveTo>
                <a:lnTo>
                  <a:pt x="5274130" y="2637066"/>
                </a:lnTo>
                <a:lnTo>
                  <a:pt x="2637065" y="5274131"/>
                </a:lnTo>
                <a:lnTo>
                  <a:pt x="0" y="2637066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3412734" y="4220999"/>
            <a:ext cx="5274130" cy="5274130"/>
          </a:xfrm>
          <a:custGeom>
            <a:avLst/>
            <a:gdLst>
              <a:gd name="connsiteX0" fmla="*/ 2637066 w 5274130"/>
              <a:gd name="connsiteY0" fmla="*/ 0 h 5274130"/>
              <a:gd name="connsiteX1" fmla="*/ 5274130 w 5274130"/>
              <a:gd name="connsiteY1" fmla="*/ 2637066 h 5274130"/>
              <a:gd name="connsiteX2" fmla="*/ 2637066 w 5274130"/>
              <a:gd name="connsiteY2" fmla="*/ 5274130 h 5274130"/>
              <a:gd name="connsiteX3" fmla="*/ 0 w 5274130"/>
              <a:gd name="connsiteY3" fmla="*/ 2637066 h 527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4130" h="5274130">
                <a:moveTo>
                  <a:pt x="2637066" y="0"/>
                </a:moveTo>
                <a:lnTo>
                  <a:pt x="5274130" y="2637066"/>
                </a:lnTo>
                <a:lnTo>
                  <a:pt x="2637066" y="5274130"/>
                </a:lnTo>
                <a:lnTo>
                  <a:pt x="0" y="2637066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9565885" y="-1932152"/>
            <a:ext cx="5274129" cy="5274131"/>
          </a:xfrm>
          <a:custGeom>
            <a:avLst/>
            <a:gdLst>
              <a:gd name="connsiteX0" fmla="*/ 2637065 w 5274129"/>
              <a:gd name="connsiteY0" fmla="*/ 0 h 5274131"/>
              <a:gd name="connsiteX1" fmla="*/ 5274129 w 5274129"/>
              <a:gd name="connsiteY1" fmla="*/ 2637066 h 5274131"/>
              <a:gd name="connsiteX2" fmla="*/ 2637065 w 5274129"/>
              <a:gd name="connsiteY2" fmla="*/ 5274131 h 5274131"/>
              <a:gd name="connsiteX3" fmla="*/ 0 w 5274129"/>
              <a:gd name="connsiteY3" fmla="*/ 2637066 h 527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4129" h="5274131">
                <a:moveTo>
                  <a:pt x="2637065" y="0"/>
                </a:moveTo>
                <a:lnTo>
                  <a:pt x="5274129" y="2637066"/>
                </a:lnTo>
                <a:lnTo>
                  <a:pt x="2637065" y="5274131"/>
                </a:lnTo>
                <a:lnTo>
                  <a:pt x="0" y="2637066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565886" y="4221000"/>
            <a:ext cx="5274129" cy="5274130"/>
          </a:xfrm>
          <a:custGeom>
            <a:avLst/>
            <a:gdLst>
              <a:gd name="connsiteX0" fmla="*/ 2637064 w 5274129"/>
              <a:gd name="connsiteY0" fmla="*/ 0 h 5274130"/>
              <a:gd name="connsiteX1" fmla="*/ 5274129 w 5274129"/>
              <a:gd name="connsiteY1" fmla="*/ 2637066 h 5274130"/>
              <a:gd name="connsiteX2" fmla="*/ 2637064 w 5274129"/>
              <a:gd name="connsiteY2" fmla="*/ 5274130 h 5274130"/>
              <a:gd name="connsiteX3" fmla="*/ 0 w 5274129"/>
              <a:gd name="connsiteY3" fmla="*/ 2637066 h 527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4129" h="5274130">
                <a:moveTo>
                  <a:pt x="2637064" y="0"/>
                </a:moveTo>
                <a:lnTo>
                  <a:pt x="5274129" y="2637066"/>
                </a:lnTo>
                <a:lnTo>
                  <a:pt x="2637064" y="5274130"/>
                </a:lnTo>
                <a:lnTo>
                  <a:pt x="0" y="2637066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04471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662057" cy="4103914"/>
          </a:xfrm>
          <a:custGeom>
            <a:avLst/>
            <a:gdLst>
              <a:gd name="connsiteX0" fmla="*/ 0 w 6662057"/>
              <a:gd name="connsiteY0" fmla="*/ 0 h 4103914"/>
              <a:gd name="connsiteX1" fmla="*/ 6662057 w 6662057"/>
              <a:gd name="connsiteY1" fmla="*/ 0 h 4103914"/>
              <a:gd name="connsiteX2" fmla="*/ 6662057 w 6662057"/>
              <a:gd name="connsiteY2" fmla="*/ 4103914 h 4103914"/>
              <a:gd name="connsiteX3" fmla="*/ 0 w 6662057"/>
              <a:gd name="connsiteY3" fmla="*/ 4103914 h 4103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2057" h="4103914">
                <a:moveTo>
                  <a:pt x="0" y="0"/>
                </a:moveTo>
                <a:lnTo>
                  <a:pt x="6662057" y="0"/>
                </a:lnTo>
                <a:lnTo>
                  <a:pt x="6662057" y="4103914"/>
                </a:lnTo>
                <a:lnTo>
                  <a:pt x="0" y="410391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7020403" y="358346"/>
            <a:ext cx="4813251" cy="2929140"/>
          </a:xfrm>
          <a:custGeom>
            <a:avLst/>
            <a:gdLst>
              <a:gd name="connsiteX0" fmla="*/ 0 w 4813251"/>
              <a:gd name="connsiteY0" fmla="*/ 0 h 2929140"/>
              <a:gd name="connsiteX1" fmla="*/ 4813251 w 4813251"/>
              <a:gd name="connsiteY1" fmla="*/ 0 h 2929140"/>
              <a:gd name="connsiteX2" fmla="*/ 4813251 w 4813251"/>
              <a:gd name="connsiteY2" fmla="*/ 2929140 h 2929140"/>
              <a:gd name="connsiteX3" fmla="*/ 0 w 4813251"/>
              <a:gd name="connsiteY3" fmla="*/ 2929140 h 292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3251" h="2929140">
                <a:moveTo>
                  <a:pt x="0" y="0"/>
                </a:moveTo>
                <a:lnTo>
                  <a:pt x="4813251" y="0"/>
                </a:lnTo>
                <a:lnTo>
                  <a:pt x="4813251" y="2929140"/>
                </a:lnTo>
                <a:lnTo>
                  <a:pt x="0" y="292914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887375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80858" y="1915886"/>
            <a:ext cx="7511142" cy="4147457"/>
          </a:xfrm>
          <a:custGeom>
            <a:avLst/>
            <a:gdLst>
              <a:gd name="connsiteX0" fmla="*/ 0 w 7511142"/>
              <a:gd name="connsiteY0" fmla="*/ 0 h 4147457"/>
              <a:gd name="connsiteX1" fmla="*/ 7511142 w 7511142"/>
              <a:gd name="connsiteY1" fmla="*/ 0 h 4147457"/>
              <a:gd name="connsiteX2" fmla="*/ 7511142 w 7511142"/>
              <a:gd name="connsiteY2" fmla="*/ 4147457 h 4147457"/>
              <a:gd name="connsiteX3" fmla="*/ 0 w 7511142"/>
              <a:gd name="connsiteY3" fmla="*/ 4147457 h 414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11142" h="4147457">
                <a:moveTo>
                  <a:pt x="0" y="0"/>
                </a:moveTo>
                <a:lnTo>
                  <a:pt x="7511142" y="0"/>
                </a:lnTo>
                <a:lnTo>
                  <a:pt x="7511142" y="4147457"/>
                </a:lnTo>
                <a:lnTo>
                  <a:pt x="0" y="414745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25334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243944" y="0"/>
            <a:ext cx="8948056" cy="3298372"/>
          </a:xfrm>
          <a:custGeom>
            <a:avLst/>
            <a:gdLst>
              <a:gd name="connsiteX0" fmla="*/ 0 w 8948056"/>
              <a:gd name="connsiteY0" fmla="*/ 0 h 3298372"/>
              <a:gd name="connsiteX1" fmla="*/ 8948056 w 8948056"/>
              <a:gd name="connsiteY1" fmla="*/ 0 h 3298372"/>
              <a:gd name="connsiteX2" fmla="*/ 8948056 w 8948056"/>
              <a:gd name="connsiteY2" fmla="*/ 3298372 h 3298372"/>
              <a:gd name="connsiteX3" fmla="*/ 0 w 8948056"/>
              <a:gd name="connsiteY3" fmla="*/ 3298372 h 3298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8056" h="3298372">
                <a:moveTo>
                  <a:pt x="0" y="0"/>
                </a:moveTo>
                <a:lnTo>
                  <a:pt x="8948056" y="0"/>
                </a:lnTo>
                <a:lnTo>
                  <a:pt x="8948056" y="3298372"/>
                </a:lnTo>
                <a:lnTo>
                  <a:pt x="0" y="3298372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287045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761121" y="1528356"/>
            <a:ext cx="5741820" cy="3627121"/>
          </a:xfrm>
          <a:custGeom>
            <a:avLst/>
            <a:gdLst>
              <a:gd name="connsiteX0" fmla="*/ 0 w 5741820"/>
              <a:gd name="connsiteY0" fmla="*/ 0 h 3627121"/>
              <a:gd name="connsiteX1" fmla="*/ 5741820 w 5741820"/>
              <a:gd name="connsiteY1" fmla="*/ 0 h 3627121"/>
              <a:gd name="connsiteX2" fmla="*/ 5741820 w 5741820"/>
              <a:gd name="connsiteY2" fmla="*/ 3627121 h 3627121"/>
              <a:gd name="connsiteX3" fmla="*/ 0 w 5741820"/>
              <a:gd name="connsiteY3" fmla="*/ 3627121 h 362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1820" h="3627121">
                <a:moveTo>
                  <a:pt x="0" y="0"/>
                </a:moveTo>
                <a:lnTo>
                  <a:pt x="5741820" y="0"/>
                </a:lnTo>
                <a:lnTo>
                  <a:pt x="5741820" y="3627121"/>
                </a:lnTo>
                <a:lnTo>
                  <a:pt x="0" y="3627121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3721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922512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514133" y="-1019312"/>
            <a:ext cx="4291243" cy="5924310"/>
          </a:xfrm>
          <a:custGeom>
            <a:avLst/>
            <a:gdLst>
              <a:gd name="connsiteX0" fmla="*/ 9022 w 4291243"/>
              <a:gd name="connsiteY0" fmla="*/ 0 h 5924310"/>
              <a:gd name="connsiteX1" fmla="*/ 4285227 w 4291243"/>
              <a:gd name="connsiteY1" fmla="*/ 0 h 5924310"/>
              <a:gd name="connsiteX2" fmla="*/ 4291243 w 4291243"/>
              <a:gd name="connsiteY2" fmla="*/ 6616 h 5924310"/>
              <a:gd name="connsiteX3" fmla="*/ 4288235 w 4291243"/>
              <a:gd name="connsiteY3" fmla="*/ 5917694 h 5924310"/>
              <a:gd name="connsiteX4" fmla="*/ 4282220 w 4291243"/>
              <a:gd name="connsiteY4" fmla="*/ 5924310 h 5924310"/>
              <a:gd name="connsiteX5" fmla="*/ 6015 w 4291243"/>
              <a:gd name="connsiteY5" fmla="*/ 5924310 h 5924310"/>
              <a:gd name="connsiteX6" fmla="*/ 0 w 4291243"/>
              <a:gd name="connsiteY6" fmla="*/ 5917694 h 5924310"/>
              <a:gd name="connsiteX7" fmla="*/ 3007 w 4291243"/>
              <a:gd name="connsiteY7" fmla="*/ 6616 h 5924310"/>
              <a:gd name="connsiteX8" fmla="*/ 9022 w 4291243"/>
              <a:gd name="connsiteY8" fmla="*/ 0 h 592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91243" h="5924310">
                <a:moveTo>
                  <a:pt x="9022" y="0"/>
                </a:moveTo>
                <a:cubicBezTo>
                  <a:pt x="4285227" y="0"/>
                  <a:pt x="4285227" y="0"/>
                  <a:pt x="4285227" y="0"/>
                </a:cubicBezTo>
                <a:cubicBezTo>
                  <a:pt x="4288235" y="0"/>
                  <a:pt x="4291243" y="3308"/>
                  <a:pt x="4291243" y="6616"/>
                </a:cubicBezTo>
                <a:lnTo>
                  <a:pt x="4288235" y="5917694"/>
                </a:lnTo>
                <a:cubicBezTo>
                  <a:pt x="4288235" y="5921002"/>
                  <a:pt x="4285227" y="5924310"/>
                  <a:pt x="4282220" y="5924310"/>
                </a:cubicBezTo>
                <a:cubicBezTo>
                  <a:pt x="6015" y="5924310"/>
                  <a:pt x="6015" y="5924310"/>
                  <a:pt x="6015" y="5924310"/>
                </a:cubicBezTo>
                <a:cubicBezTo>
                  <a:pt x="3007" y="5924310"/>
                  <a:pt x="0" y="5921002"/>
                  <a:pt x="0" y="5917694"/>
                </a:cubicBezTo>
                <a:cubicBezTo>
                  <a:pt x="3007" y="6616"/>
                  <a:pt x="3007" y="6616"/>
                  <a:pt x="3007" y="6616"/>
                </a:cubicBezTo>
                <a:cubicBezTo>
                  <a:pt x="3007" y="3308"/>
                  <a:pt x="6015" y="0"/>
                  <a:pt x="902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73461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45884" y="2212489"/>
            <a:ext cx="3109057" cy="5451108"/>
          </a:xfrm>
          <a:custGeom>
            <a:avLst/>
            <a:gdLst>
              <a:gd name="connsiteX0" fmla="*/ 0 w 3109057"/>
              <a:gd name="connsiteY0" fmla="*/ 0 h 5451108"/>
              <a:gd name="connsiteX1" fmla="*/ 3109057 w 3109057"/>
              <a:gd name="connsiteY1" fmla="*/ 0 h 5451108"/>
              <a:gd name="connsiteX2" fmla="*/ 3109057 w 3109057"/>
              <a:gd name="connsiteY2" fmla="*/ 5451108 h 5451108"/>
              <a:gd name="connsiteX3" fmla="*/ 0 w 3109057"/>
              <a:gd name="connsiteY3" fmla="*/ 5451108 h 545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9057" h="5451108">
                <a:moveTo>
                  <a:pt x="0" y="0"/>
                </a:moveTo>
                <a:lnTo>
                  <a:pt x="3109057" y="0"/>
                </a:lnTo>
                <a:lnTo>
                  <a:pt x="3109057" y="5451108"/>
                </a:lnTo>
                <a:lnTo>
                  <a:pt x="0" y="5451108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414041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081696" y="2295220"/>
            <a:ext cx="1931297" cy="2258365"/>
          </a:xfrm>
          <a:custGeom>
            <a:avLst/>
            <a:gdLst>
              <a:gd name="connsiteX0" fmla="*/ 280782 w 1931297"/>
              <a:gd name="connsiteY0" fmla="*/ 0 h 2258365"/>
              <a:gd name="connsiteX1" fmla="*/ 1641418 w 1931297"/>
              <a:gd name="connsiteY1" fmla="*/ 0 h 2258365"/>
              <a:gd name="connsiteX2" fmla="*/ 1931297 w 1931297"/>
              <a:gd name="connsiteY2" fmla="*/ 261783 h 2258365"/>
              <a:gd name="connsiteX3" fmla="*/ 1931297 w 1931297"/>
              <a:gd name="connsiteY3" fmla="*/ 1991518 h 2258365"/>
              <a:gd name="connsiteX4" fmla="*/ 1655433 w 1931297"/>
              <a:gd name="connsiteY4" fmla="*/ 2257972 h 2258365"/>
              <a:gd name="connsiteX5" fmla="*/ 266521 w 1931297"/>
              <a:gd name="connsiteY5" fmla="*/ 2257972 h 2258365"/>
              <a:gd name="connsiteX6" fmla="*/ 0 w 1931297"/>
              <a:gd name="connsiteY6" fmla="*/ 1977507 h 2258365"/>
              <a:gd name="connsiteX7" fmla="*/ 0 w 1931297"/>
              <a:gd name="connsiteY7" fmla="*/ 313402 h 2258365"/>
              <a:gd name="connsiteX8" fmla="*/ 280782 w 1931297"/>
              <a:gd name="connsiteY8" fmla="*/ 0 h 2258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1297" h="2258365">
                <a:moveTo>
                  <a:pt x="280782" y="0"/>
                </a:moveTo>
                <a:cubicBezTo>
                  <a:pt x="1641418" y="0"/>
                  <a:pt x="1641418" y="0"/>
                  <a:pt x="1641418" y="0"/>
                </a:cubicBezTo>
                <a:cubicBezTo>
                  <a:pt x="1861225" y="0"/>
                  <a:pt x="1931297" y="163706"/>
                  <a:pt x="1931297" y="261783"/>
                </a:cubicBezTo>
                <a:cubicBezTo>
                  <a:pt x="1931297" y="1991518"/>
                  <a:pt x="1931297" y="1991518"/>
                  <a:pt x="1931297" y="1991518"/>
                </a:cubicBezTo>
                <a:cubicBezTo>
                  <a:pt x="1931297" y="2183247"/>
                  <a:pt x="1805167" y="2257972"/>
                  <a:pt x="1655433" y="2257972"/>
                </a:cubicBezTo>
                <a:cubicBezTo>
                  <a:pt x="266521" y="2257972"/>
                  <a:pt x="266521" y="2257972"/>
                  <a:pt x="266521" y="2257972"/>
                </a:cubicBezTo>
                <a:cubicBezTo>
                  <a:pt x="103019" y="2267312"/>
                  <a:pt x="0" y="2108522"/>
                  <a:pt x="0" y="1977507"/>
                </a:cubicBezTo>
                <a:cubicBezTo>
                  <a:pt x="0" y="1561358"/>
                  <a:pt x="0" y="313402"/>
                  <a:pt x="0" y="313402"/>
                </a:cubicBezTo>
                <a:cubicBezTo>
                  <a:pt x="0" y="168377"/>
                  <a:pt x="89004" y="0"/>
                  <a:pt x="28078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13633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62692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94658" y="794658"/>
            <a:ext cx="10602685" cy="5268685"/>
          </a:xfrm>
          <a:custGeom>
            <a:avLst/>
            <a:gdLst>
              <a:gd name="connsiteX0" fmla="*/ 0 w 10602685"/>
              <a:gd name="connsiteY0" fmla="*/ 0 h 5268685"/>
              <a:gd name="connsiteX1" fmla="*/ 10602685 w 10602685"/>
              <a:gd name="connsiteY1" fmla="*/ 0 h 5268685"/>
              <a:gd name="connsiteX2" fmla="*/ 10602685 w 10602685"/>
              <a:gd name="connsiteY2" fmla="*/ 5268685 h 5268685"/>
              <a:gd name="connsiteX3" fmla="*/ 0 w 10602685"/>
              <a:gd name="connsiteY3" fmla="*/ 5268685 h 5268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2685" h="5268685">
                <a:moveTo>
                  <a:pt x="0" y="0"/>
                </a:moveTo>
                <a:lnTo>
                  <a:pt x="10602685" y="0"/>
                </a:lnTo>
                <a:lnTo>
                  <a:pt x="10602685" y="5268685"/>
                </a:lnTo>
                <a:lnTo>
                  <a:pt x="0" y="526868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6636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0" y="342900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27777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42299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80916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5691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C605154-22D0-44CB-8AA3-4DB16CB68B6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58164C0-22B1-443B-BFAE-ECA53A1BBE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B8901-1180-43E4-9314-9B312DD67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>
              <a:defRPr/>
            </a:pPr>
            <a:fld id="{CAC1CF64-6C1F-4617-AEA5-6D645A0DFC7F}" type="datetimeFigureOut">
              <a:rPr lang="en-US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96BD9-17C2-42A9-96DB-04722FE705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798D7-B4A1-4560-88FD-A5ACACDE9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>
              <a:defRPr/>
            </a:pPr>
            <a:fld id="{899CD8E9-3052-483C-AAFA-A88E5B176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  <p:sldLayoutId id="2147484236" r:id="rId12"/>
    <p:sldLayoutId id="2147484237" r:id="rId13"/>
    <p:sldLayoutId id="2147484238" r:id="rId14"/>
    <p:sldLayoutId id="2147484239" r:id="rId15"/>
    <p:sldLayoutId id="2147484240" r:id="rId16"/>
    <p:sldLayoutId id="2147484241" r:id="rId17"/>
    <p:sldLayoutId id="2147484242" r:id="rId18"/>
    <p:sldLayoutId id="2147484243" r:id="rId19"/>
    <p:sldLayoutId id="2147484244" r:id="rId20"/>
    <p:sldLayoutId id="2147484245" r:id="rId21"/>
    <p:sldLayoutId id="2147484246" r:id="rId22"/>
    <p:sldLayoutId id="2147484247" r:id="rId23"/>
    <p:sldLayoutId id="2147484248" r:id="rId24"/>
    <p:sldLayoutId id="2147484249" r:id="rId25"/>
    <p:sldLayoutId id="2147484250" r:id="rId26"/>
    <p:sldLayoutId id="2147484251" r:id="rId27"/>
    <p:sldLayoutId id="2147484252" r:id="rId28"/>
    <p:sldLayoutId id="2147484253" r:id="rId29"/>
    <p:sldLayoutId id="2147484254" r:id="rId30"/>
    <p:sldLayoutId id="2147484255" r:id="rId31"/>
    <p:sldLayoutId id="2147484256" r:id="rId3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rgbClr val="595959"/>
          </a:solidFill>
          <a:latin typeface="Roboto Thin" charset="0"/>
          <a:ea typeface="Roboto Thin" charset="0"/>
          <a:cs typeface="Roboto Thin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Roboto Thin" charset="0"/>
          <a:ea typeface="Roboto Thin" charset="0"/>
          <a:cs typeface="Roboto Thin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Roboto Thin" charset="0"/>
          <a:ea typeface="Roboto Thin" charset="0"/>
          <a:cs typeface="Roboto Thin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Roboto Thin" charset="0"/>
          <a:ea typeface="Roboto Thin" charset="0"/>
          <a:cs typeface="Roboto Thin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Roboto Thin" charset="0"/>
          <a:ea typeface="Roboto Thin" charset="0"/>
          <a:cs typeface="Roboto Thin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Roboto Thin" charset="0"/>
          <a:ea typeface="Roboto Thin" charset="0"/>
          <a:cs typeface="Roboto Thin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Roboto Thin" charset="0"/>
          <a:ea typeface="Roboto Thin" charset="0"/>
          <a:cs typeface="Roboto Thin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Roboto Thin" charset="0"/>
          <a:ea typeface="Roboto Thin" charset="0"/>
          <a:cs typeface="Roboto Thin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Roboto Thin" charset="0"/>
          <a:ea typeface="Roboto Thin" charset="0"/>
          <a:cs typeface="Roboto Thin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1200" kern="1200">
          <a:solidFill>
            <a:srgbClr val="595959"/>
          </a:solidFill>
          <a:latin typeface="Roboto Thin" charset="0"/>
          <a:ea typeface="Roboto Thin" charset="0"/>
          <a:cs typeface="Roboto Thin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800" kern="1200">
          <a:solidFill>
            <a:srgbClr val="595959"/>
          </a:solidFill>
          <a:latin typeface="Roboto Thin" charset="0"/>
          <a:ea typeface="Roboto Thin" charset="0"/>
          <a:cs typeface="Roboto Thin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800" kern="1200">
          <a:solidFill>
            <a:srgbClr val="595959"/>
          </a:solidFill>
          <a:latin typeface="Roboto Thin" charset="0"/>
          <a:ea typeface="Roboto Thin" charset="0"/>
          <a:cs typeface="Roboto Thin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800" kern="1200">
          <a:solidFill>
            <a:srgbClr val="595959"/>
          </a:solidFill>
          <a:latin typeface="Roboto Thin" charset="0"/>
          <a:ea typeface="Roboto Thin" charset="0"/>
          <a:cs typeface="Roboto Thin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800" kern="1200">
          <a:solidFill>
            <a:srgbClr val="595959"/>
          </a:solidFill>
          <a:latin typeface="Roboto Thin" charset="0"/>
          <a:ea typeface="Roboto Thin" charset="0"/>
          <a:cs typeface="Roboto Thi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enny.foster@edgehill.ac.u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7" descr="Two students walking through the campus">
            <a:extLst>
              <a:ext uri="{FF2B5EF4-FFF2-40B4-BE49-F238E27FC236}">
                <a16:creationId xmlns:a16="http://schemas.microsoft.com/office/drawing/2014/main" id="{B9E257EE-5F6C-435B-A4F1-DC43B93D96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77682" y="0"/>
            <a:ext cx="721431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39A093-508E-432B-ACFF-57AAA8195ECA}"/>
              </a:ext>
            </a:extLst>
          </p:cNvPr>
          <p:cNvSpPr/>
          <p:nvPr/>
        </p:nvSpPr>
        <p:spPr>
          <a:xfrm>
            <a:off x="0" y="0"/>
            <a:ext cx="5092700" cy="6858000"/>
          </a:xfrm>
          <a:prstGeom prst="rect">
            <a:avLst/>
          </a:prstGeom>
          <a:solidFill>
            <a:srgbClr val="449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0DE57DB6-ABF4-48DC-8D59-9C880FBF4306}"/>
              </a:ext>
            </a:extLst>
          </p:cNvPr>
          <p:cNvSpPr/>
          <p:nvPr/>
        </p:nvSpPr>
        <p:spPr>
          <a:xfrm rot="5400000">
            <a:off x="-1" y="-1"/>
            <a:ext cx="3755923" cy="3755923"/>
          </a:xfrm>
          <a:prstGeom prst="rtTriangle">
            <a:avLst/>
          </a:prstGeom>
          <a:solidFill>
            <a:srgbClr val="5B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6869" name="Picture 8">
            <a:extLst>
              <a:ext uri="{FF2B5EF4-FFF2-40B4-BE49-F238E27FC236}">
                <a16:creationId xmlns:a16="http://schemas.microsoft.com/office/drawing/2014/main" id="{B5B9CD55-DEB2-413F-953D-C1882F60AF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4" y="174625"/>
            <a:ext cx="2193017" cy="158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5">
            <a:extLst>
              <a:ext uri="{FF2B5EF4-FFF2-40B4-BE49-F238E27FC236}">
                <a16:creationId xmlns:a16="http://schemas.microsoft.com/office/drawing/2014/main" id="{D0F9C9BF-3AD5-4531-882C-2F2FA3AD25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012" y="45228"/>
            <a:ext cx="3997295" cy="329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Box 2">
            <a:extLst>
              <a:ext uri="{FF2B5EF4-FFF2-40B4-BE49-F238E27FC236}">
                <a16:creationId xmlns:a16="http://schemas.microsoft.com/office/drawing/2014/main" id="{FD650247-25C6-4624-B1B4-A9391934A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44763"/>
            <a:ext cx="4219575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12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5500" b="1">
              <a:solidFill>
                <a:schemeClr val="bg1"/>
              </a:solidFill>
              <a:latin typeface="Helvetica Neue LT Pro 85 Heavy"/>
              <a:ea typeface="Helvetica Neue LT Pro 85 Heavy"/>
              <a:cs typeface="Helvetica Neue LT Pro 85 Heavy"/>
            </a:endParaRPr>
          </a:p>
        </p:txBody>
      </p:sp>
      <p:sp>
        <p:nvSpPr>
          <p:cNvPr id="36872" name="TextBox 4">
            <a:extLst>
              <a:ext uri="{FF2B5EF4-FFF2-40B4-BE49-F238E27FC236}">
                <a16:creationId xmlns:a16="http://schemas.microsoft.com/office/drawing/2014/main" id="{CEAEAAB9-64B4-4A1D-9012-3E25346B9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91" y="3345991"/>
            <a:ext cx="47117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12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dirty="0">
                <a:solidFill>
                  <a:schemeClr val="bg1"/>
                </a:solidFill>
                <a:latin typeface="Helvetica Neue LT Pro 65 Medium" charset="0"/>
                <a:ea typeface="Helvetica Neue LT Pro 65 Medium" charset="0"/>
                <a:cs typeface="Helvetica Neue LT Pro 65 Medium" charset="0"/>
              </a:rPr>
              <a:t>Delivering wellbeing support on the frontline</a:t>
            </a:r>
            <a:endParaRPr lang="en-GB" altLang="en-US" sz="3200" dirty="0">
              <a:solidFill>
                <a:schemeClr val="bg1"/>
              </a:solidFill>
              <a:latin typeface="Helvetica Neue LT Pro 65 Medium" charset="0"/>
              <a:ea typeface="Helvetica Neue LT Pro 65 Medium" charset="0"/>
              <a:cs typeface="Helvetica Neue LT Pro 65 Medium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3200" dirty="0">
              <a:solidFill>
                <a:schemeClr val="bg1"/>
              </a:solidFill>
              <a:latin typeface="Helvetica Neue LT Pro 65 Medium" charset="0"/>
              <a:ea typeface="Helvetica Neue LT Pro 65 Medium" charset="0"/>
              <a:cs typeface="Helvetica Neue LT Pro 65 Medium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</a:pPr>
            <a:r>
              <a:rPr lang="en-GB" altLang="en-US" sz="3200" dirty="0">
                <a:solidFill>
                  <a:schemeClr val="bg1"/>
                </a:solidFill>
                <a:latin typeface="Helvetica Neue LT Pro 65 Medium"/>
                <a:ea typeface="Helvetica Neue LT Pro 65 Medium" charset="0"/>
                <a:cs typeface="Helvetica Neue LT Pro 65 Medium" charset="0"/>
              </a:rPr>
              <a:t>Jenny Foster (She/her)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 sz="3600" dirty="0">
              <a:solidFill>
                <a:schemeClr val="bg1"/>
              </a:solidFill>
              <a:latin typeface="Helvetica Neue LT Pro 65 Medium" charset="0"/>
              <a:ea typeface="Helvetica Neue LT Pro 65 Medium" charset="0"/>
              <a:cs typeface="Helvetica Neue LT Pro 65 Medium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5570E4-991D-4332-8519-4CA1D3879800}"/>
              </a:ext>
            </a:extLst>
          </p:cNvPr>
          <p:cNvSpPr/>
          <p:nvPr/>
        </p:nvSpPr>
        <p:spPr>
          <a:xfrm>
            <a:off x="-19050" y="0"/>
            <a:ext cx="12211050" cy="6858000"/>
          </a:xfrm>
          <a:prstGeom prst="rect">
            <a:avLst/>
          </a:prstGeom>
          <a:solidFill>
            <a:srgbClr val="449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8131" name="Picture 11">
            <a:extLst>
              <a:ext uri="{FF2B5EF4-FFF2-40B4-BE49-F238E27FC236}">
                <a16:creationId xmlns:a16="http://schemas.microsoft.com/office/drawing/2014/main" id="{480CF416-8BD8-482D-9ADA-33B5498CE8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6988" y="263525"/>
            <a:ext cx="6661150" cy="550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9">
            <a:extLst>
              <a:ext uri="{FF2B5EF4-FFF2-40B4-BE49-F238E27FC236}">
                <a16:creationId xmlns:a16="http://schemas.microsoft.com/office/drawing/2014/main" id="{FC970B7D-2519-4EC5-8CEB-FA3DC3239C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9638" y="263525"/>
            <a:ext cx="6662737" cy="550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46EB549-C96D-42ED-AD28-DB3424705BD5}"/>
              </a:ext>
            </a:extLst>
          </p:cNvPr>
          <p:cNvSpPr/>
          <p:nvPr/>
        </p:nvSpPr>
        <p:spPr>
          <a:xfrm>
            <a:off x="5740400" y="0"/>
            <a:ext cx="5913437" cy="6858000"/>
          </a:xfrm>
          <a:prstGeom prst="rect">
            <a:avLst/>
          </a:prstGeom>
          <a:solidFill>
            <a:srgbClr val="2E6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4" name="TextBox 2">
            <a:extLst>
              <a:ext uri="{FF2B5EF4-FFF2-40B4-BE49-F238E27FC236}">
                <a16:creationId xmlns:a16="http://schemas.microsoft.com/office/drawing/2014/main" id="{FF481A98-9E26-4344-A8D6-D8CAAC31A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35" y="338584"/>
            <a:ext cx="40959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12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latin typeface="Helvetica Neue LT Pro 75"/>
                <a:ea typeface="Helvetica Neue LT Pro 75"/>
                <a:cs typeface="Helvetica Neue LT Pro 75"/>
              </a:rPr>
              <a:t>Changing expectations from the Helpdesk </a:t>
            </a:r>
            <a:endParaRPr lang="en-US" altLang="en-US" sz="2400" b="1" dirty="0">
              <a:solidFill>
                <a:schemeClr val="bg1"/>
              </a:solidFill>
              <a:latin typeface="Helvetica Neue LT Pro 75"/>
              <a:ea typeface="Helvetica Neue LT Pro 75"/>
              <a:cs typeface="Helvetica Neue LT Pro 75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8586832-4B9B-4097-B642-A0A43F1A05DF}"/>
              </a:ext>
            </a:extLst>
          </p:cNvPr>
          <p:cNvSpPr/>
          <p:nvPr/>
        </p:nvSpPr>
        <p:spPr>
          <a:xfrm>
            <a:off x="538163" y="2062163"/>
            <a:ext cx="3217863" cy="3217862"/>
          </a:xfrm>
          <a:prstGeom prst="ellipse">
            <a:avLst/>
          </a:prstGeom>
          <a:solidFill>
            <a:srgbClr val="5B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136" name="TextBox 1">
            <a:extLst>
              <a:ext uri="{FF2B5EF4-FFF2-40B4-BE49-F238E27FC236}">
                <a16:creationId xmlns:a16="http://schemas.microsoft.com/office/drawing/2014/main" id="{F2297105-4928-42D3-AE31-C13F09F74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2524305"/>
            <a:ext cx="26733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12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Helvetica Neue LT Pro 65 Medium"/>
                <a:ea typeface="Helvetica Neue LT Pro 65 Medium"/>
                <a:cs typeface="Helvetica Neue LT Pro 65 Medium"/>
              </a:rPr>
              <a:t>Shift in  perceptions around closure and ownership of enquiries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A16381-D757-4853-8DF3-D0F3A71C070F}"/>
              </a:ext>
            </a:extLst>
          </p:cNvPr>
          <p:cNvSpPr txBox="1"/>
          <p:nvPr/>
        </p:nvSpPr>
        <p:spPr>
          <a:xfrm>
            <a:off x="5829300" y="263525"/>
            <a:ext cx="5824537" cy="897790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1"/>
                </a:solidFill>
                <a:latin typeface="Georgia" panose="02040502050405020303" pitchFamily="18" charset="0"/>
                <a:ea typeface="Helvetica Neue LT Pro 55 Roman"/>
                <a:cs typeface="Helvetica Neue LT Pro 55 Roman"/>
              </a:rPr>
              <a:t>Historic: </a:t>
            </a:r>
          </a:p>
          <a:p>
            <a:pPr marL="68580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1"/>
                </a:solidFill>
                <a:latin typeface="Georgia" panose="02040502050405020303" pitchFamily="18" charset="0"/>
                <a:ea typeface="Helvetica Neue LT Pro 55 Roman"/>
                <a:cs typeface="Helvetica Neue LT Pro 55 Roman"/>
              </a:rPr>
              <a:t>Learning Services team accustomed to finding solutions for enquiries</a:t>
            </a:r>
          </a:p>
          <a:p>
            <a:pPr marL="68580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1"/>
                </a:solidFill>
                <a:latin typeface="Georgia" panose="02040502050405020303" pitchFamily="18" charset="0"/>
                <a:ea typeface="Helvetica Neue LT Pro 55 Roman"/>
                <a:cs typeface="Helvetica Neue LT Pro 55 Roman"/>
              </a:rPr>
              <a:t>First line resolution embedded as service standard</a:t>
            </a:r>
          </a:p>
          <a:p>
            <a:pPr marL="68580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1"/>
                </a:solidFill>
                <a:latin typeface="Georgia" panose="02040502050405020303" pitchFamily="18" charset="0"/>
                <a:ea typeface="Helvetica Neue LT Pro 55 Roman"/>
                <a:cs typeface="Helvetica Neue LT Pro 55 Roman"/>
              </a:rPr>
              <a:t>Inherited ethos about ownership of problems</a:t>
            </a:r>
          </a:p>
          <a:p>
            <a:pPr marL="68580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1"/>
                </a:solidFill>
                <a:latin typeface="Georgia" panose="02040502050405020303" pitchFamily="18" charset="0"/>
                <a:ea typeface="Helvetica Neue LT Pro 55 Roman"/>
                <a:cs typeface="Helvetica Neue LT Pro 55 Roman"/>
              </a:rPr>
              <a:t>Training emphasis on making good decisions for individual circumstances</a:t>
            </a:r>
          </a:p>
          <a:p>
            <a:pPr marL="68580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chemeClr val="bg1"/>
              </a:solidFill>
              <a:latin typeface="Georgia" panose="02040502050405020303" pitchFamily="18" charset="0"/>
              <a:ea typeface="Helvetica Neue LT Pro 55 Roman"/>
              <a:cs typeface="Helvetica Neue LT Pro 55 Roman"/>
            </a:endParaRPr>
          </a:p>
          <a:p>
            <a:pPr marL="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1"/>
                </a:solidFill>
                <a:latin typeface="Georgia" panose="02040502050405020303" pitchFamily="18" charset="0"/>
                <a:ea typeface="Helvetica Neue LT Pro 55 Roman"/>
                <a:cs typeface="Helvetica Neue LT Pro 55 Roman"/>
              </a:rPr>
              <a:t>New model:</a:t>
            </a:r>
          </a:p>
          <a:p>
            <a:pPr marL="68580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1"/>
                </a:solidFill>
                <a:latin typeface="Georgia" panose="02040502050405020303" pitchFamily="18" charset="0"/>
                <a:ea typeface="Helvetica Neue LT Pro 55 Roman"/>
                <a:cs typeface="Helvetica Neue LT Pro 55 Roman"/>
              </a:rPr>
              <a:t>More enquiries passed to specialist services</a:t>
            </a:r>
          </a:p>
          <a:p>
            <a:pPr marL="68580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1"/>
                </a:solidFill>
                <a:latin typeface="Georgia" panose="02040502050405020303" pitchFamily="18" charset="0"/>
                <a:ea typeface="Helvetica Neue LT Pro 55 Roman"/>
                <a:cs typeface="Helvetica Neue LT Pro 55 Roman"/>
              </a:rPr>
              <a:t>Not all enquiries can be resolved</a:t>
            </a:r>
          </a:p>
          <a:p>
            <a:pPr marL="68580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1"/>
                </a:solidFill>
                <a:latin typeface="Georgia" panose="02040502050405020303" pitchFamily="18" charset="0"/>
                <a:ea typeface="Helvetica Neue LT Pro 55 Roman"/>
                <a:cs typeface="Helvetica Neue LT Pro 55 Roman"/>
              </a:rPr>
              <a:t>Outcomes aren’t always known due to confidentiality of circumstances</a:t>
            </a:r>
          </a:p>
          <a:p>
            <a:pPr marL="68580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chemeClr val="bg1"/>
              </a:solidFill>
              <a:latin typeface="Georgia" panose="02040502050405020303" pitchFamily="18" charset="0"/>
              <a:ea typeface="Helvetica Neue LT Pro 55 Roman"/>
              <a:cs typeface="Helvetica Neue LT Pro 55 Roman"/>
            </a:endParaRPr>
          </a:p>
          <a:p>
            <a:pPr marL="68580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chemeClr val="bg1"/>
              </a:solidFill>
              <a:latin typeface="Georgia" panose="02040502050405020303" pitchFamily="18" charset="0"/>
              <a:ea typeface="Helvetica Neue LT Pro 55 Roman"/>
              <a:cs typeface="Helvetica Neue LT Pro 55 Roman"/>
            </a:endParaRPr>
          </a:p>
          <a:p>
            <a:pPr marL="68580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solidFill>
                <a:schemeClr val="bg1"/>
              </a:solidFill>
              <a:latin typeface="Georgia" panose="02040502050405020303" pitchFamily="18" charset="0"/>
              <a:ea typeface="Helvetica Neue LT Pro 55 Roman"/>
              <a:cs typeface="Helvetica Neue LT Pro 55 Roman"/>
            </a:endParaRPr>
          </a:p>
          <a:p>
            <a:pPr marL="0" indent="0">
              <a:lnSpc>
                <a:spcPct val="150000"/>
              </a:lnSpc>
              <a:defRPr/>
            </a:pPr>
            <a:endParaRPr lang="en-US" altLang="en-US" sz="1600" dirty="0">
              <a:solidFill>
                <a:schemeClr val="bg1"/>
              </a:solidFill>
              <a:latin typeface="Georgia" panose="02040502050405020303" pitchFamily="18" charset="0"/>
              <a:ea typeface="Helvetica Neue LT Pro 55 Roman"/>
              <a:cs typeface="Helvetica Neue LT Pro 55 Roman"/>
            </a:endParaRPr>
          </a:p>
          <a:p>
            <a:pPr marL="68580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solidFill>
                <a:schemeClr val="bg1"/>
              </a:solidFill>
              <a:latin typeface="Georgia" panose="02040502050405020303" pitchFamily="18" charset="0"/>
              <a:ea typeface="Helvetica Neue LT Pro 55 Roman"/>
              <a:cs typeface="Helvetica Neue LT Pro 55 Roman"/>
            </a:endParaRPr>
          </a:p>
          <a:p>
            <a:pPr>
              <a:lnSpc>
                <a:spcPct val="150000"/>
              </a:lnSpc>
              <a:defRPr/>
            </a:pPr>
            <a:endParaRPr lang="en-US" altLang="en-US" sz="1700" dirty="0">
              <a:solidFill>
                <a:schemeClr val="bg1"/>
              </a:solidFill>
              <a:latin typeface="Georgia" panose="02040502050405020303" pitchFamily="18" charset="0"/>
              <a:ea typeface="Helvetica Neue LT Pro 55 Roman"/>
              <a:cs typeface="Helvetica Neue LT Pro 55 Roman"/>
            </a:endParaRPr>
          </a:p>
          <a:p>
            <a:pPr>
              <a:lnSpc>
                <a:spcPct val="150000"/>
              </a:lnSpc>
              <a:defRPr/>
            </a:pPr>
            <a:endParaRPr lang="en-US" altLang="en-US" sz="1700" dirty="0">
              <a:solidFill>
                <a:schemeClr val="bg1"/>
              </a:solidFill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altLang="en-US" sz="17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653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 descr="A picture of the Catalyst from the outside">
            <a:extLst>
              <a:ext uri="{FF2B5EF4-FFF2-40B4-BE49-F238E27FC236}">
                <a16:creationId xmlns:a16="http://schemas.microsoft.com/office/drawing/2014/main" id="{6D93DCC6-3E6A-4429-AAC4-08E6587D3B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5092701" y="0"/>
            <a:ext cx="709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F919E91-9C33-449B-8BF2-C46FBF67854C}"/>
              </a:ext>
            </a:extLst>
          </p:cNvPr>
          <p:cNvSpPr/>
          <p:nvPr/>
        </p:nvSpPr>
        <p:spPr>
          <a:xfrm>
            <a:off x="0" y="0"/>
            <a:ext cx="5092700" cy="6858000"/>
          </a:xfrm>
          <a:prstGeom prst="rect">
            <a:avLst/>
          </a:prstGeom>
          <a:solidFill>
            <a:srgbClr val="449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892" name="TextBox 2">
            <a:extLst>
              <a:ext uri="{FF2B5EF4-FFF2-40B4-BE49-F238E27FC236}">
                <a16:creationId xmlns:a16="http://schemas.microsoft.com/office/drawing/2014/main" id="{C40EB415-B4AB-4522-8BBD-49EA2EBC1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435099"/>
            <a:ext cx="45917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12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Helvetica Neue LT Pro 75"/>
                <a:ea typeface="Helvetica Neue LT Pro 75"/>
                <a:cs typeface="Helvetica Neue LT Pro 75"/>
              </a:rPr>
              <a:t>Risk and professional boundaries</a:t>
            </a:r>
          </a:p>
        </p:txBody>
      </p:sp>
      <p:pic>
        <p:nvPicPr>
          <p:cNvPr id="37893" name="Picture 5">
            <a:extLst>
              <a:ext uri="{FF2B5EF4-FFF2-40B4-BE49-F238E27FC236}">
                <a16:creationId xmlns:a16="http://schemas.microsoft.com/office/drawing/2014/main" id="{C06DDDDC-DE7D-439B-B56F-2EF0DBA6F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8050" y="3148013"/>
            <a:ext cx="4256088" cy="351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63A731-D992-454F-9840-55A45319A35E}"/>
              </a:ext>
            </a:extLst>
          </p:cNvPr>
          <p:cNvSpPr txBox="1"/>
          <p:nvPr/>
        </p:nvSpPr>
        <p:spPr>
          <a:xfrm>
            <a:off x="246079" y="1517590"/>
            <a:ext cx="4707662" cy="4612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Triage/duty model intended to create clear lines of responsibility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Risk lies with senior managers, not the helpdesk team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Training emphasises need for professional boundaries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Ongoing need for conversations, reassurance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1207363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FD0530-D505-4404-A057-AE2DBE19E6C9}"/>
              </a:ext>
            </a:extLst>
          </p:cNvPr>
          <p:cNvSpPr/>
          <p:nvPr/>
        </p:nvSpPr>
        <p:spPr>
          <a:xfrm>
            <a:off x="0" y="0"/>
            <a:ext cx="5128590" cy="6858000"/>
          </a:xfrm>
          <a:prstGeom prst="rect">
            <a:avLst/>
          </a:prstGeom>
          <a:solidFill>
            <a:srgbClr val="449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155" name="TextBox 2">
            <a:extLst>
              <a:ext uri="{FF2B5EF4-FFF2-40B4-BE49-F238E27FC236}">
                <a16:creationId xmlns:a16="http://schemas.microsoft.com/office/drawing/2014/main" id="{A0490576-2911-4A2D-8E4F-FCCA92D13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523875"/>
            <a:ext cx="7413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12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latin typeface="Helvetica Neue LT Pro 75"/>
                <a:ea typeface="Helvetica Neue LT Pro 75"/>
                <a:cs typeface="Helvetica Neue LT Pro 75"/>
              </a:rPr>
              <a:t>What have we learned?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2B4B5D-266D-4CCD-9D5F-C56B1B42658C}"/>
              </a:ext>
            </a:extLst>
          </p:cNvPr>
          <p:cNvSpPr txBox="1"/>
          <p:nvPr/>
        </p:nvSpPr>
        <p:spPr>
          <a:xfrm>
            <a:off x="262420" y="985540"/>
            <a:ext cx="4603750" cy="6274346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Operationally:</a:t>
            </a:r>
          </a:p>
          <a:p>
            <a:pPr>
              <a:lnSpc>
                <a:spcPct val="150000"/>
              </a:lnSpc>
              <a:defRPr/>
            </a:pPr>
            <a:r>
              <a:rPr lang="en-US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Be clear on responsibilities: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Team structures and priorities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Hours of service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Definitions of emergencies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Out of hours referrals</a:t>
            </a:r>
          </a:p>
          <a:p>
            <a:pPr>
              <a:lnSpc>
                <a:spcPct val="150000"/>
              </a:lnSpc>
              <a:defRPr/>
            </a:pPr>
            <a:endParaRPr lang="en-US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Wider knowledge is key: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Georgia"/>
                <a:ea typeface="Georgia" charset="0"/>
                <a:cs typeface="Georgia" charset="0"/>
              </a:rPr>
              <a:t>Duty of care within the University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Georgia"/>
                <a:ea typeface="Georgia" charset="0"/>
                <a:cs typeface="Georgia" charset="0"/>
              </a:rPr>
              <a:t>Alternative forms of support externally and internally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  <a:defRPr/>
            </a:pPr>
            <a:endParaRPr lang="en-US" dirty="0">
              <a:solidFill>
                <a:schemeClr val="bg1"/>
              </a:solidFill>
              <a:latin typeface="Georgia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>
                <a:solidFill>
                  <a:schemeClr val="bg1"/>
                </a:solidFill>
                <a:latin typeface="Georgia"/>
                <a:ea typeface="Georgia" charset="0"/>
                <a:cs typeface="Georgia" charset="0"/>
              </a:rPr>
              <a:t>Be aware that some staff may step beyond appropriate boundaries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  <a:defRPr/>
            </a:pPr>
            <a:endParaRPr lang="en-US" dirty="0">
              <a:solidFill>
                <a:schemeClr val="bg1"/>
              </a:solidFill>
              <a:latin typeface="Georgia" charset="0"/>
            </a:endParaRPr>
          </a:p>
        </p:txBody>
      </p:sp>
      <p:pic>
        <p:nvPicPr>
          <p:cNvPr id="7" name="Picture 1" descr="Three students walking down stairs">
            <a:extLst>
              <a:ext uri="{FF2B5EF4-FFF2-40B4-BE49-F238E27FC236}">
                <a16:creationId xmlns:a16="http://schemas.microsoft.com/office/drawing/2014/main" id="{8348F02D-6E0A-43AC-8186-CED0FF858A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28590" y="9293"/>
            <a:ext cx="70443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320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FD0530-D505-4404-A057-AE2DBE19E6C9}"/>
              </a:ext>
            </a:extLst>
          </p:cNvPr>
          <p:cNvSpPr/>
          <p:nvPr/>
        </p:nvSpPr>
        <p:spPr>
          <a:xfrm>
            <a:off x="-1" y="0"/>
            <a:ext cx="6030897" cy="6858000"/>
          </a:xfrm>
          <a:prstGeom prst="rect">
            <a:avLst/>
          </a:prstGeom>
          <a:solidFill>
            <a:srgbClr val="449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6086" name="Picture 22">
            <a:extLst>
              <a:ext uri="{FF2B5EF4-FFF2-40B4-BE49-F238E27FC236}">
                <a16:creationId xmlns:a16="http://schemas.microsoft.com/office/drawing/2014/main" id="{87B4DA0B-C559-4EE6-9315-536751A99A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07020">
            <a:off x="3975822" y="-1461208"/>
            <a:ext cx="5185891" cy="364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our students seated around a laptop having a discussion">
            <a:extLst>
              <a:ext uri="{FF2B5EF4-FFF2-40B4-BE49-F238E27FC236}">
                <a16:creationId xmlns:a16="http://schemas.microsoft.com/office/drawing/2014/main" id="{FD263EDA-1806-4144-9A30-7E975CBBF2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0897" y="0"/>
            <a:ext cx="6161103" cy="6858000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C2F9AC51-1CA8-4E25-90C4-F8724397D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523875"/>
            <a:ext cx="7413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12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latin typeface="Helvetica Neue LT Pro 75"/>
                <a:ea typeface="Helvetica Neue LT Pro 75"/>
                <a:cs typeface="Helvetica Neue LT Pro 75"/>
              </a:rPr>
              <a:t>What have we learned?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A6DCB1-8E43-49E2-97C7-9B708820373B}"/>
              </a:ext>
            </a:extLst>
          </p:cNvPr>
          <p:cNvSpPr txBox="1"/>
          <p:nvPr/>
        </p:nvSpPr>
        <p:spPr>
          <a:xfrm>
            <a:off x="244475" y="1227171"/>
            <a:ext cx="5312946" cy="585884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As managers:</a:t>
            </a:r>
          </a:p>
          <a:p>
            <a:pPr>
              <a:lnSpc>
                <a:spcPct val="150000"/>
              </a:lnSpc>
              <a:defRPr/>
            </a:pPr>
            <a:endParaRPr lang="en-US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Georgia"/>
                <a:ea typeface="Georgia" charset="0"/>
                <a:cs typeface="Georgia" charset="0"/>
              </a:rPr>
              <a:t>Embed the idea of constructive failure</a:t>
            </a:r>
          </a:p>
          <a:p>
            <a:pPr>
              <a:lnSpc>
                <a:spcPct val="150000"/>
              </a:lnSpc>
              <a:defRPr/>
            </a:pPr>
            <a:endParaRPr lang="en-US" dirty="0">
              <a:solidFill>
                <a:schemeClr val="bg1"/>
              </a:solidFill>
              <a:latin typeface="Georgia"/>
              <a:ea typeface="Georgia" charset="0"/>
              <a:cs typeface="Georgia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Georgia"/>
                <a:ea typeface="Georgia" charset="0"/>
                <a:cs typeface="Georgia" charset="0"/>
              </a:rPr>
              <a:t>Ensure you have the framework for ongoing conversations and have time for support</a:t>
            </a:r>
          </a:p>
          <a:p>
            <a:pPr>
              <a:lnSpc>
                <a:spcPct val="150000"/>
              </a:lnSpc>
              <a:defRPr/>
            </a:pPr>
            <a:endParaRPr lang="en-US" dirty="0">
              <a:solidFill>
                <a:schemeClr val="bg1"/>
              </a:solidFill>
              <a:latin typeface="Georgia"/>
              <a:ea typeface="Georgia" charset="0"/>
              <a:cs typeface="Georgia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Georgia"/>
                <a:ea typeface="Georgia" charset="0"/>
                <a:cs typeface="Georgia" charset="0"/>
              </a:rPr>
              <a:t>Ensure engagement from the top level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  <a:defRPr/>
            </a:pPr>
            <a:endParaRPr lang="en-US" dirty="0">
              <a:solidFill>
                <a:schemeClr val="bg1"/>
              </a:solidFill>
              <a:latin typeface="Georgia"/>
              <a:ea typeface="Georgia" charset="0"/>
              <a:cs typeface="Georgia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Georgia"/>
                <a:ea typeface="Georgia" charset="0"/>
                <a:cs typeface="Georgia" charset="0"/>
              </a:rPr>
              <a:t>Understand the implications of delivering a service with a broad spectrum of skill sets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  <a:defRPr/>
            </a:pPr>
            <a:endParaRPr lang="en-US" dirty="0">
              <a:solidFill>
                <a:schemeClr val="bg1"/>
              </a:solidFill>
              <a:latin typeface="Georgia"/>
              <a:ea typeface="Georgia" charset="0"/>
              <a:cs typeface="Georgia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  <a:defRPr/>
            </a:pPr>
            <a:endParaRPr lang="en-US" dirty="0">
              <a:solidFill>
                <a:schemeClr val="bg1"/>
              </a:solidFill>
              <a:latin typeface="Georgia"/>
              <a:ea typeface="Georgia" charset="0"/>
              <a:cs typeface="Georgia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  <a:defRPr/>
            </a:pPr>
            <a:endParaRPr lang="en-US" dirty="0">
              <a:solidFill>
                <a:schemeClr val="bg1"/>
              </a:solidFill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860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E2569B-0677-4C07-943B-927B3039478B}"/>
              </a:ext>
            </a:extLst>
          </p:cNvPr>
          <p:cNvSpPr/>
          <p:nvPr/>
        </p:nvSpPr>
        <p:spPr>
          <a:xfrm>
            <a:off x="-19050" y="0"/>
            <a:ext cx="12192000" cy="6858000"/>
          </a:xfrm>
          <a:prstGeom prst="rect">
            <a:avLst/>
          </a:prstGeom>
          <a:solidFill>
            <a:srgbClr val="449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108" name="TextBox 3">
            <a:extLst>
              <a:ext uri="{FF2B5EF4-FFF2-40B4-BE49-F238E27FC236}">
                <a16:creationId xmlns:a16="http://schemas.microsoft.com/office/drawing/2014/main" id="{B184DA74-AD5C-4716-9026-7523BF118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178" y="5328660"/>
            <a:ext cx="443424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12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Georgia"/>
              </a:rPr>
              <a:t>Jenny Foster</a:t>
            </a:r>
            <a:endParaRPr lang="en-US" sz="2000" dirty="0">
              <a:solidFill>
                <a:schemeClr val="bg1"/>
              </a:solidFill>
              <a:latin typeface="Georgia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Georgia"/>
              </a:rPr>
              <a:t>Customer Support Manager 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Georgia"/>
              </a:rPr>
              <a:t>Learning Services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Georgia"/>
                <a:hlinkClick r:id="rId3"/>
              </a:rPr>
              <a:t>Jenny.foster@edgehill.ac.uk</a:t>
            </a:r>
            <a:endParaRPr lang="en-US" altLang="en-US" sz="2000" dirty="0">
              <a:solidFill>
                <a:schemeClr val="bg1"/>
              </a:solidFill>
              <a:latin typeface="Georgia"/>
            </a:endParaRPr>
          </a:p>
        </p:txBody>
      </p:sp>
      <p:pic>
        <p:nvPicPr>
          <p:cNvPr id="2" name="Picture 2" descr="An image of catalyst with the lake in the foreground">
            <a:extLst>
              <a:ext uri="{FF2B5EF4-FFF2-40B4-BE49-F238E27FC236}">
                <a16:creationId xmlns:a16="http://schemas.microsoft.com/office/drawing/2014/main" id="{314D41F0-23E5-49CF-814F-62724A8D35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5" b="-81"/>
          <a:stretch/>
        </p:blipFill>
        <p:spPr>
          <a:xfrm>
            <a:off x="4819651" y="0"/>
            <a:ext cx="7371106" cy="6860453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13884B09-4028-4DB1-AA14-B01C23880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208" y="650451"/>
            <a:ext cx="432521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12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Helvetica Neue LT Pro 75"/>
                <a:ea typeface="Helvetica Neue LT Pro 75"/>
                <a:cs typeface="Helvetica Neue LT Pro 75"/>
              </a:rPr>
              <a:t>QUESTIONS?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200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782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919E91-9C33-449B-8BF2-C46FBF67854C}"/>
              </a:ext>
            </a:extLst>
          </p:cNvPr>
          <p:cNvSpPr/>
          <p:nvPr/>
        </p:nvSpPr>
        <p:spPr>
          <a:xfrm>
            <a:off x="0" y="-7938"/>
            <a:ext cx="5092700" cy="6858000"/>
          </a:xfrm>
          <a:prstGeom prst="rect">
            <a:avLst/>
          </a:prstGeom>
          <a:solidFill>
            <a:srgbClr val="449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964" name="TextBox 4">
            <a:extLst>
              <a:ext uri="{FF2B5EF4-FFF2-40B4-BE49-F238E27FC236}">
                <a16:creationId xmlns:a16="http://schemas.microsoft.com/office/drawing/2014/main" id="{A626ED3D-23AF-434F-8EF8-84E68DC4A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94" y="1721360"/>
            <a:ext cx="390366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12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sz="1800">
                <a:solidFill>
                  <a:schemeClr val="bg1"/>
                </a:solidFill>
                <a:latin typeface="Georgia"/>
              </a:rPr>
              <a:t>To provide the Edge Hill community with a 24/7 destination for students, academics and researchers, where welcoming, knowledgeable, professional staff are on hand to support student life, research, learning and career development.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0966" name="Picture 11">
            <a:extLst>
              <a:ext uri="{FF2B5EF4-FFF2-40B4-BE49-F238E27FC236}">
                <a16:creationId xmlns:a16="http://schemas.microsoft.com/office/drawing/2014/main" id="{A6CCE506-3498-403B-A03A-8EE503FBF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8050" y="3148013"/>
            <a:ext cx="4256088" cy="351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FEC9FDC-908F-4BC7-82E1-98F428985F6D}"/>
              </a:ext>
            </a:extLst>
          </p:cNvPr>
          <p:cNvSpPr/>
          <p:nvPr/>
        </p:nvSpPr>
        <p:spPr>
          <a:xfrm>
            <a:off x="468313" y="4832350"/>
            <a:ext cx="3903662" cy="1352550"/>
          </a:xfrm>
          <a:prstGeom prst="rect">
            <a:avLst/>
          </a:prstGeom>
          <a:solidFill>
            <a:srgbClr val="5B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968" name="TextBox 8">
            <a:extLst>
              <a:ext uri="{FF2B5EF4-FFF2-40B4-BE49-F238E27FC236}">
                <a16:creationId xmlns:a16="http://schemas.microsoft.com/office/drawing/2014/main" id="{A46446AC-0BD4-413D-AFE6-AF9FE17E3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4978400"/>
            <a:ext cx="365283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12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  <a:latin typeface="Georgia" panose="02040502050405020303" pitchFamily="18" charset="0"/>
              </a:rPr>
              <a:t>‘Bringing Together Learning Services, Careers and Student Services under one roof’</a:t>
            </a:r>
          </a:p>
        </p:txBody>
      </p:sp>
      <p:pic>
        <p:nvPicPr>
          <p:cNvPr id="10" name="Picture 2" descr="An image of catalyst with the lake in the foreground">
            <a:extLst>
              <a:ext uri="{FF2B5EF4-FFF2-40B4-BE49-F238E27FC236}">
                <a16:creationId xmlns:a16="http://schemas.microsoft.com/office/drawing/2014/main" id="{7EEE41B6-CD62-497A-8CC9-26EBEA0705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5" b="-81"/>
          <a:stretch/>
        </p:blipFill>
        <p:spPr>
          <a:xfrm>
            <a:off x="4819651" y="-18661"/>
            <a:ext cx="7371106" cy="7044611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DD09B934-9436-431E-8932-F4DABC24F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346075"/>
            <a:ext cx="5584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12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latin typeface="Helvetica Neue LT Pro 75"/>
                <a:ea typeface="Helvetica Neue LT Pro 75"/>
                <a:cs typeface="Helvetica Neue LT Pro 75"/>
              </a:rPr>
              <a:t>A Vision for Catalyst</a:t>
            </a:r>
          </a:p>
        </p:txBody>
      </p:sp>
    </p:spTree>
    <p:extLst>
      <p:ext uri="{BB962C8B-B14F-4D97-AF65-F5344CB8AC3E}">
        <p14:creationId xmlns:p14="http://schemas.microsoft.com/office/powerpoint/2010/main" val="3934263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E2569B-0677-4C07-943B-927B3039478B}"/>
              </a:ext>
            </a:extLst>
          </p:cNvPr>
          <p:cNvSpPr/>
          <p:nvPr/>
        </p:nvSpPr>
        <p:spPr>
          <a:xfrm>
            <a:off x="-19050" y="0"/>
            <a:ext cx="12192000" cy="6858000"/>
          </a:xfrm>
          <a:prstGeom prst="rect">
            <a:avLst/>
          </a:prstGeom>
          <a:solidFill>
            <a:srgbClr val="449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107" name="TextBox 2">
            <a:extLst>
              <a:ext uri="{FF2B5EF4-FFF2-40B4-BE49-F238E27FC236}">
                <a16:creationId xmlns:a16="http://schemas.microsoft.com/office/drawing/2014/main" id="{1D39BFE8-9FE8-46F1-8AFC-A054519B2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346075"/>
            <a:ext cx="5584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12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latin typeface="Helvetica Neue LT Pro 75"/>
                <a:ea typeface="Helvetica Neue LT Pro 75"/>
                <a:cs typeface="Helvetica Neue LT Pro 75"/>
              </a:rPr>
              <a:t>Catalyst Helpdesk: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latin typeface="Helvetica Neue LT Pro 75"/>
                <a:ea typeface="Helvetica Neue LT Pro 75"/>
                <a:cs typeface="Helvetica Neue LT Pro 75"/>
              </a:rPr>
              <a:t>What’s in the service?</a:t>
            </a:r>
          </a:p>
        </p:txBody>
      </p:sp>
      <p:sp>
        <p:nvSpPr>
          <p:cNvPr id="47108" name="TextBox 3">
            <a:extLst>
              <a:ext uri="{FF2B5EF4-FFF2-40B4-BE49-F238E27FC236}">
                <a16:creationId xmlns:a16="http://schemas.microsoft.com/office/drawing/2014/main" id="{B184DA74-AD5C-4716-9026-7523BF118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242" y="1895992"/>
            <a:ext cx="640107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12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bg1"/>
                </a:solidFill>
                <a:latin typeface="Georgia" panose="02040502050405020303" pitchFamily="18" charset="0"/>
              </a:rPr>
              <a:t>Inclusion, accommodation, halls fees team, campus life, wellbeing, counselling, chaplaincy, money advice, transitions team</a:t>
            </a:r>
          </a:p>
        </p:txBody>
      </p:sp>
      <p:sp>
        <p:nvSpPr>
          <p:cNvPr id="47109" name="TextBox 5">
            <a:extLst>
              <a:ext uri="{FF2B5EF4-FFF2-40B4-BE49-F238E27FC236}">
                <a16:creationId xmlns:a16="http://schemas.microsoft.com/office/drawing/2014/main" id="{B011B03A-FFE4-4F1B-8212-DDBFDD930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" y="3545682"/>
            <a:ext cx="599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12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bg1"/>
                </a:solidFill>
                <a:latin typeface="Georgia" panose="02040502050405020303" pitchFamily="18" charset="0"/>
              </a:rPr>
              <a:t>Library, student IT support, Uniskills and academic skills, SpLD,  classroom and VLE support and </a:t>
            </a:r>
            <a:r>
              <a:rPr lang="en-GB" altLang="en-US" sz="1800" dirty="0" err="1">
                <a:solidFill>
                  <a:schemeClr val="bg1"/>
                </a:solidFill>
                <a:latin typeface="Georgia" panose="02040502050405020303" pitchFamily="18" charset="0"/>
              </a:rPr>
              <a:t>Techskills</a:t>
            </a:r>
            <a:endParaRPr lang="en-GB" altLang="en-US" sz="1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9510DF-807C-4366-BDCC-0CDEF5EA22CB}"/>
              </a:ext>
            </a:extLst>
          </p:cNvPr>
          <p:cNvSpPr/>
          <p:nvPr/>
        </p:nvSpPr>
        <p:spPr>
          <a:xfrm>
            <a:off x="342900" y="1349375"/>
            <a:ext cx="3135796" cy="488950"/>
          </a:xfrm>
          <a:prstGeom prst="rect">
            <a:avLst/>
          </a:prstGeom>
          <a:solidFill>
            <a:srgbClr val="5B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11" name="TextBox 4">
            <a:extLst>
              <a:ext uri="{FF2B5EF4-FFF2-40B4-BE49-F238E27FC236}">
                <a16:creationId xmlns:a16="http://schemas.microsoft.com/office/drawing/2014/main" id="{A101FC87-4614-4314-97BB-BBE5CC2C8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1420813"/>
            <a:ext cx="39671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12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chemeClr val="bg1"/>
                </a:solidFill>
                <a:latin typeface="Helvetica Neue LT Pro 75"/>
                <a:ea typeface="Helvetica Neue LT Pro 75"/>
                <a:cs typeface="Helvetica Neue LT Pro 75"/>
              </a:rPr>
              <a:t>STUDENT SERVICES: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C57A1B-7578-4FD0-BF4B-E0BA96678437}"/>
              </a:ext>
            </a:extLst>
          </p:cNvPr>
          <p:cNvSpPr/>
          <p:nvPr/>
        </p:nvSpPr>
        <p:spPr>
          <a:xfrm>
            <a:off x="342900" y="2946400"/>
            <a:ext cx="3135796" cy="488950"/>
          </a:xfrm>
          <a:prstGeom prst="rect">
            <a:avLst/>
          </a:prstGeom>
          <a:solidFill>
            <a:srgbClr val="5B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13" name="TextBox 6">
            <a:extLst>
              <a:ext uri="{FF2B5EF4-FFF2-40B4-BE49-F238E27FC236}">
                <a16:creationId xmlns:a16="http://schemas.microsoft.com/office/drawing/2014/main" id="{F616F816-E062-42FD-843B-9E1070307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64" y="2997200"/>
            <a:ext cx="34305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12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chemeClr val="bg1"/>
                </a:solidFill>
                <a:latin typeface="Helvetica Neue LT Pro 75"/>
                <a:ea typeface="Helvetica Neue LT Pro 75"/>
                <a:cs typeface="Helvetica Neue LT Pro 75"/>
              </a:rPr>
              <a:t>LEARNING SERVICES: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C3E88-59C5-44EA-8294-5036707DE001}"/>
              </a:ext>
            </a:extLst>
          </p:cNvPr>
          <p:cNvSpPr/>
          <p:nvPr/>
        </p:nvSpPr>
        <p:spPr>
          <a:xfrm>
            <a:off x="342899" y="4546970"/>
            <a:ext cx="1654865" cy="488950"/>
          </a:xfrm>
          <a:prstGeom prst="rect">
            <a:avLst/>
          </a:prstGeom>
          <a:solidFill>
            <a:srgbClr val="5B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15" name="TextBox 6">
            <a:extLst>
              <a:ext uri="{FF2B5EF4-FFF2-40B4-BE49-F238E27FC236}">
                <a16:creationId xmlns:a16="http://schemas.microsoft.com/office/drawing/2014/main" id="{05B63130-A4BF-4C85-8CE0-5949196DF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64" y="4579344"/>
            <a:ext cx="3327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12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chemeClr val="bg1"/>
                </a:solidFill>
                <a:latin typeface="Helvetica Neue LT Pro 75"/>
                <a:ea typeface="Helvetica Neue LT Pro 75"/>
                <a:cs typeface="Helvetica Neue LT Pro 75"/>
              </a:rPr>
              <a:t>CAREERS:</a:t>
            </a: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A6AB3EE4-1EE1-4935-9D61-BD5CB3DF4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3" y="5053151"/>
            <a:ext cx="59944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12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defRPr/>
            </a:pPr>
            <a:r>
              <a:rPr lang="en-GB" altLang="en-US" sz="1800" dirty="0">
                <a:solidFill>
                  <a:schemeClr val="bg1"/>
                </a:solidFill>
                <a:latin typeface="Georgia" panose="02040502050405020303" pitchFamily="18" charset="0"/>
              </a:rPr>
              <a:t>Careers advisors, part time work and volunteering support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altLang="en-US" sz="1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defRPr/>
            </a:pPr>
            <a:r>
              <a:rPr lang="en-GB" altLang="en-US" sz="1800" dirty="0">
                <a:solidFill>
                  <a:schemeClr val="bg1"/>
                </a:solidFill>
                <a:latin typeface="Georgia" panose="02040502050405020303" pitchFamily="18" charset="0"/>
              </a:rPr>
              <a:t>Additional signposting to estates, academic registry, student union and faculty teams</a:t>
            </a:r>
          </a:p>
        </p:txBody>
      </p:sp>
      <p:pic>
        <p:nvPicPr>
          <p:cNvPr id="47117" name="Picture 4" descr="An image of the video wall at catalyst with descriptions of the floors">
            <a:extLst>
              <a:ext uri="{FF2B5EF4-FFF2-40B4-BE49-F238E27FC236}">
                <a16:creationId xmlns:a16="http://schemas.microsoft.com/office/drawing/2014/main" id="{38721B29-3B0E-4CEB-A137-FAB381B28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6350" y="0"/>
            <a:ext cx="456565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5570E4-991D-4332-8519-4CA1D3879800}"/>
              </a:ext>
            </a:extLst>
          </p:cNvPr>
          <p:cNvSpPr/>
          <p:nvPr/>
        </p:nvSpPr>
        <p:spPr>
          <a:xfrm>
            <a:off x="-19050" y="0"/>
            <a:ext cx="12211050" cy="6858000"/>
          </a:xfrm>
          <a:prstGeom prst="rect">
            <a:avLst/>
          </a:prstGeom>
          <a:solidFill>
            <a:srgbClr val="449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8131" name="Picture 11">
            <a:extLst>
              <a:ext uri="{FF2B5EF4-FFF2-40B4-BE49-F238E27FC236}">
                <a16:creationId xmlns:a16="http://schemas.microsoft.com/office/drawing/2014/main" id="{480CF416-8BD8-482D-9ADA-33B5498CE8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6988" y="263525"/>
            <a:ext cx="6661150" cy="550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9">
            <a:extLst>
              <a:ext uri="{FF2B5EF4-FFF2-40B4-BE49-F238E27FC236}">
                <a16:creationId xmlns:a16="http://schemas.microsoft.com/office/drawing/2014/main" id="{FC970B7D-2519-4EC5-8CEB-FA3DC3239C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9638" y="263525"/>
            <a:ext cx="6662737" cy="550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46EB549-C96D-42ED-AD28-DB3424705BD5}"/>
              </a:ext>
            </a:extLst>
          </p:cNvPr>
          <p:cNvSpPr/>
          <p:nvPr/>
        </p:nvSpPr>
        <p:spPr>
          <a:xfrm>
            <a:off x="5740400" y="0"/>
            <a:ext cx="5338763" cy="6858000"/>
          </a:xfrm>
          <a:prstGeom prst="rect">
            <a:avLst/>
          </a:prstGeom>
          <a:solidFill>
            <a:srgbClr val="2E6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4" name="TextBox 2">
            <a:extLst>
              <a:ext uri="{FF2B5EF4-FFF2-40B4-BE49-F238E27FC236}">
                <a16:creationId xmlns:a16="http://schemas.microsoft.com/office/drawing/2014/main" id="{FF481A98-9E26-4344-A8D6-D8CAAC31A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795" y="475403"/>
            <a:ext cx="74136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12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sz="2400" b="1">
                <a:solidFill>
                  <a:schemeClr val="bg1"/>
                </a:solidFill>
                <a:latin typeface="Helvetica Neue LT Pro 75"/>
                <a:ea typeface="Helvetica Neue LT Pro 75"/>
                <a:cs typeface="Helvetica Neue LT Pro 75"/>
              </a:rPr>
              <a:t>Catalyst Helpdesk: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latin typeface="Helvetica Neue LT Pro 75"/>
                <a:ea typeface="Helvetica Neue LT Pro 75"/>
                <a:cs typeface="Helvetica Neue LT Pro 75"/>
              </a:rPr>
              <a:t>At the heart of the building</a:t>
            </a:r>
            <a:endParaRPr lang="en-US" altLang="en-US" sz="2400" b="1">
              <a:solidFill>
                <a:schemeClr val="bg1"/>
              </a:solidFill>
              <a:latin typeface="Helvetica Neue LT Pro 75"/>
              <a:ea typeface="Helvetica Neue LT Pro 75"/>
              <a:cs typeface="Helvetica Neue LT Pro 75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8586832-4B9B-4097-B642-A0A43F1A05DF}"/>
              </a:ext>
            </a:extLst>
          </p:cNvPr>
          <p:cNvSpPr/>
          <p:nvPr/>
        </p:nvSpPr>
        <p:spPr>
          <a:xfrm>
            <a:off x="406400" y="2062163"/>
            <a:ext cx="3217863" cy="3217862"/>
          </a:xfrm>
          <a:prstGeom prst="ellipse">
            <a:avLst/>
          </a:prstGeom>
          <a:solidFill>
            <a:srgbClr val="5B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136" name="TextBox 1">
            <a:extLst>
              <a:ext uri="{FF2B5EF4-FFF2-40B4-BE49-F238E27FC236}">
                <a16:creationId xmlns:a16="http://schemas.microsoft.com/office/drawing/2014/main" id="{F2297105-4928-42D3-AE31-C13F09F74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" y="2587625"/>
            <a:ext cx="26733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12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Helvetica Neue LT Pro 65 Medium"/>
                <a:ea typeface="Helvetica Neue LT Pro 65 Medium"/>
                <a:cs typeface="Helvetica Neue LT Pro 65 Medium"/>
              </a:rPr>
              <a:t>Single helpdesk to act as first point of contact for all services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A16381-D757-4853-8DF3-D0F3A71C070F}"/>
              </a:ext>
            </a:extLst>
          </p:cNvPr>
          <p:cNvSpPr txBox="1"/>
          <p:nvPr/>
        </p:nvSpPr>
        <p:spPr>
          <a:xfrm>
            <a:off x="5961063" y="357275"/>
            <a:ext cx="5118100" cy="704603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50000"/>
              </a:lnSpc>
              <a:defRPr/>
            </a:pPr>
            <a:r>
              <a:rPr lang="en-US" altLang="en-US" dirty="0">
                <a:solidFill>
                  <a:schemeClr val="bg1"/>
                </a:solidFill>
                <a:latin typeface="Georgia"/>
                <a:ea typeface="Helvetica Neue LT Pro 55 Roman"/>
                <a:cs typeface="Helvetica Neue LT Pro 55 Roman"/>
              </a:rPr>
              <a:t>Single helpdesk supported by: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1"/>
                </a:solidFill>
                <a:latin typeface="Georgia"/>
                <a:ea typeface="Helvetica Neue LT Pro 55 Roman"/>
                <a:cs typeface="Helvetica Neue LT Pro 55 Roman"/>
              </a:rPr>
              <a:t> Virtual support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1"/>
                </a:solidFill>
                <a:latin typeface="Georgia"/>
                <a:ea typeface="Helvetica Neue LT Pro 55 Roman"/>
                <a:cs typeface="Helvetica Neue LT Pro 55 Roman"/>
              </a:rPr>
              <a:t>Email and online form submissions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1"/>
                </a:solidFill>
                <a:latin typeface="Georgia"/>
                <a:ea typeface="Helvetica Neue LT Pro 55 Roman"/>
                <a:cs typeface="Helvetica Neue LT Pro 55 Roman"/>
              </a:rPr>
              <a:t>Online chat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1"/>
                </a:solidFill>
                <a:latin typeface="Georgia"/>
                <a:ea typeface="Helvetica Neue LT Pro 55 Roman"/>
                <a:cs typeface="Helvetica Neue LT Pro 55 Roman"/>
              </a:rPr>
              <a:t>Telephone support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1"/>
                </a:solidFill>
                <a:latin typeface="Georgia"/>
                <a:ea typeface="Helvetica Neue LT Pro 55 Roman"/>
                <a:cs typeface="Helvetica Neue LT Pro 55 Roman"/>
              </a:rPr>
              <a:t>Rovers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chemeClr val="bg1"/>
              </a:solidFill>
              <a:latin typeface="Georgia"/>
              <a:ea typeface="Helvetica Neue LT Pro 55 Roman"/>
              <a:cs typeface="Helvetica Neue LT Pro 55 Roman"/>
            </a:endParaRPr>
          </a:p>
          <a:p>
            <a:pPr marL="0" indent="0">
              <a:lnSpc>
                <a:spcPct val="150000"/>
              </a:lnSpc>
              <a:defRPr/>
            </a:pPr>
            <a:r>
              <a:rPr lang="en-US" altLang="en-US" dirty="0">
                <a:solidFill>
                  <a:schemeClr val="bg1"/>
                </a:solidFill>
                <a:latin typeface="Georgia"/>
                <a:ea typeface="Helvetica Neue LT Pro 55 Roman"/>
                <a:cs typeface="Helvetica Neue LT Pro 55 Roman"/>
              </a:rPr>
              <a:t>A single job description with no specialisms</a:t>
            </a:r>
          </a:p>
          <a:p>
            <a:pPr marL="0" indent="0">
              <a:lnSpc>
                <a:spcPct val="150000"/>
              </a:lnSpc>
              <a:defRPr/>
            </a:pPr>
            <a:endParaRPr lang="en-US" altLang="en-US" dirty="0">
              <a:solidFill>
                <a:schemeClr val="bg1"/>
              </a:solidFill>
              <a:latin typeface="Georgia"/>
              <a:ea typeface="Helvetica Neue LT Pro 55 Roman"/>
              <a:cs typeface="Helvetica Neue LT Pro 55 Roman"/>
            </a:endParaRPr>
          </a:p>
          <a:p>
            <a:pPr marL="0" indent="0">
              <a:lnSpc>
                <a:spcPct val="150000"/>
              </a:lnSpc>
              <a:defRPr/>
            </a:pPr>
            <a:r>
              <a:rPr lang="en-US" altLang="en-US" dirty="0">
                <a:solidFill>
                  <a:schemeClr val="bg1"/>
                </a:solidFill>
                <a:latin typeface="Georgia"/>
                <a:ea typeface="Helvetica Neue LT Pro 55 Roman"/>
                <a:cs typeface="Helvetica Neue LT Pro 55 Roman"/>
              </a:rPr>
              <a:t>Helpdesk open: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1"/>
                </a:solidFill>
                <a:latin typeface="Georgia"/>
                <a:ea typeface="Helvetica Neue LT Pro 55 Roman"/>
                <a:cs typeface="Helvetica Neue LT Pro 55 Roman"/>
              </a:rPr>
              <a:t>Weekdays 8am-8pm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bg1"/>
                </a:solidFill>
                <a:latin typeface="Georgia"/>
                <a:ea typeface="Helvetica Neue LT Pro 55 Roman"/>
                <a:cs typeface="Helvetica Neue LT Pro 55 Roman"/>
              </a:rPr>
              <a:t>Weekends 10am-6pm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chemeClr val="bg1"/>
              </a:solidFill>
              <a:latin typeface="Georgia"/>
              <a:ea typeface="Helvetica Neue LT Pro 55 Roman"/>
              <a:cs typeface="Helvetica Neue LT Pro 55 Roman"/>
            </a:endParaRPr>
          </a:p>
          <a:p>
            <a:pPr marL="57150" indent="0">
              <a:lnSpc>
                <a:spcPct val="150000"/>
              </a:lnSpc>
              <a:defRPr/>
            </a:pPr>
            <a:r>
              <a:rPr lang="en-US" altLang="en-US" dirty="0">
                <a:solidFill>
                  <a:schemeClr val="bg1"/>
                </a:solidFill>
                <a:latin typeface="Georgia"/>
                <a:ea typeface="Helvetica Neue LT Pro 55 Roman"/>
                <a:cs typeface="Helvetica Neue LT Pro 55 Roman"/>
              </a:rPr>
              <a:t>Building open 24/7 40 weeks a year</a:t>
            </a:r>
          </a:p>
          <a:p>
            <a:pPr>
              <a:lnSpc>
                <a:spcPct val="150000"/>
              </a:lnSpc>
              <a:defRPr/>
            </a:pPr>
            <a:endParaRPr lang="en-US" altLang="en-US" sz="1700" dirty="0">
              <a:solidFill>
                <a:schemeClr val="bg1"/>
              </a:solidFill>
              <a:latin typeface="Helvetica Neue LT Pro 55 Roman"/>
              <a:ea typeface="Helvetica Neue LT Pro 55 Roman"/>
              <a:cs typeface="Helvetica Neue LT Pro 55 Roman"/>
            </a:endParaRPr>
          </a:p>
          <a:p>
            <a:pPr>
              <a:lnSpc>
                <a:spcPct val="150000"/>
              </a:lnSpc>
              <a:defRPr/>
            </a:pPr>
            <a:endParaRPr lang="en-US" altLang="en-US" sz="1700" dirty="0">
              <a:solidFill>
                <a:schemeClr val="bg1"/>
              </a:solidFill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alt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FD0530-D505-4404-A057-AE2DBE19E6C9}"/>
              </a:ext>
            </a:extLst>
          </p:cNvPr>
          <p:cNvSpPr/>
          <p:nvPr/>
        </p:nvSpPr>
        <p:spPr>
          <a:xfrm>
            <a:off x="0" y="0"/>
            <a:ext cx="5644164" cy="6858000"/>
          </a:xfrm>
          <a:prstGeom prst="rect">
            <a:avLst/>
          </a:prstGeom>
          <a:solidFill>
            <a:srgbClr val="449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9155" name="TextBox 2">
            <a:extLst>
              <a:ext uri="{FF2B5EF4-FFF2-40B4-BE49-F238E27FC236}">
                <a16:creationId xmlns:a16="http://schemas.microsoft.com/office/drawing/2014/main" id="{A0490576-2911-4A2D-8E4F-FCCA92D13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62" y="351264"/>
            <a:ext cx="7413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12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latin typeface="Helvetica Neue LT Pro 75"/>
                <a:ea typeface="Helvetica Neue LT Pro 75"/>
                <a:cs typeface="Helvetica Neue LT Pro 75"/>
              </a:rPr>
              <a:t>Catalyst Helpdesk: a snapshot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2B4B5D-266D-4CCD-9D5F-C56B1B42658C}"/>
              </a:ext>
            </a:extLst>
          </p:cNvPr>
          <p:cNvSpPr txBox="1"/>
          <p:nvPr/>
        </p:nvSpPr>
        <p:spPr>
          <a:xfrm>
            <a:off x="180466" y="982345"/>
            <a:ext cx="5283231" cy="5443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Physical first point of contact for everything in building</a:t>
            </a:r>
          </a:p>
          <a:p>
            <a:pPr lvl="1">
              <a:lnSpc>
                <a:spcPct val="150000"/>
              </a:lnSpc>
              <a:defRPr/>
            </a:pPr>
            <a:endParaRPr lang="en-GB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GB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Approximately 8,500 enquiries during 1</a:t>
            </a:r>
            <a:r>
              <a:rPr lang="en-GB" baseline="30000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st</a:t>
            </a:r>
            <a:r>
              <a:rPr lang="en-GB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 two weeks of Autumn term 2019</a:t>
            </a:r>
          </a:p>
          <a:p>
            <a:pPr>
              <a:lnSpc>
                <a:spcPct val="150000"/>
              </a:lnSpc>
              <a:defRPr/>
            </a:pPr>
            <a:endParaRPr lang="en-GB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GB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Highest volume of enquiries: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GB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IT (WIFI and password issues)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GB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Library and learning spaces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  <a:defRPr/>
            </a:pPr>
            <a:endParaRPr lang="en-GB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GB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Wellbeing, while accounting for only a small proportion of face to face enquiries, makes up the highest % of complex queries</a:t>
            </a:r>
          </a:p>
        </p:txBody>
      </p:sp>
      <p:pic>
        <p:nvPicPr>
          <p:cNvPr id="7" name="Picture 6" descr="A student at the catalyst Helpdesk talking to advisors">
            <a:extLst>
              <a:ext uri="{FF2B5EF4-FFF2-40B4-BE49-F238E27FC236}">
                <a16:creationId xmlns:a16="http://schemas.microsoft.com/office/drawing/2014/main" id="{F814C705-8BBD-4267-8BEF-9049D7C94C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4164" y="0"/>
            <a:ext cx="70993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6A280E-FC05-4641-AC98-D089074E8C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9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963" name="TextBox 2">
            <a:extLst>
              <a:ext uri="{FF2B5EF4-FFF2-40B4-BE49-F238E27FC236}">
                <a16:creationId xmlns:a16="http://schemas.microsoft.com/office/drawing/2014/main" id="{D99B102E-E9CE-4623-A9CE-DB8AC6547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48" y="467796"/>
            <a:ext cx="5584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12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Helvetica Neue LT Pro 75"/>
                <a:ea typeface="Helvetica Neue LT Pro 75"/>
                <a:cs typeface="Helvetica Neue LT Pro 75"/>
              </a:rPr>
              <a:t>Wellbeing and Counselling</a:t>
            </a:r>
          </a:p>
        </p:txBody>
      </p:sp>
      <p:pic>
        <p:nvPicPr>
          <p:cNvPr id="40966" name="Picture 11">
            <a:extLst>
              <a:ext uri="{FF2B5EF4-FFF2-40B4-BE49-F238E27FC236}">
                <a16:creationId xmlns:a16="http://schemas.microsoft.com/office/drawing/2014/main" id="{A6CCE506-3498-403B-A03A-8EE503FBF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560000">
            <a:off x="3477737" y="115218"/>
            <a:ext cx="8846445" cy="590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0102F8F-A36C-495D-892D-1F1C6BA796D0}"/>
              </a:ext>
            </a:extLst>
          </p:cNvPr>
          <p:cNvSpPr/>
          <p:nvPr/>
        </p:nvSpPr>
        <p:spPr>
          <a:xfrm>
            <a:off x="5319523" y="129268"/>
            <a:ext cx="6537329" cy="6260936"/>
          </a:xfrm>
          <a:prstGeom prst="ellipse">
            <a:avLst/>
          </a:prstGeom>
          <a:solidFill>
            <a:srgbClr val="5B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500" algn="ctr"/>
            <a:endParaRPr lang="en-US" altLang="en-US" sz="2400" dirty="0">
              <a:solidFill>
                <a:schemeClr val="bg1"/>
              </a:solidFill>
              <a:latin typeface="Georgia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FFB1D688-87FA-4368-BAAF-DFE91C80C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89" y="1388544"/>
            <a:ext cx="4361754" cy="573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12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>
                <a:solidFill>
                  <a:schemeClr val="bg1"/>
                </a:solidFill>
                <a:latin typeface="Georgia"/>
              </a:rPr>
              <a:t>Separate teams with different processes due to higher levels of confidentiality around counselling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800" dirty="0">
              <a:solidFill>
                <a:schemeClr val="bg1"/>
              </a:solidFill>
              <a:latin typeface="Georgia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1800" dirty="0">
              <a:solidFill>
                <a:schemeClr val="bg1"/>
              </a:solidFill>
              <a:latin typeface="Georgia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>
                <a:solidFill>
                  <a:schemeClr val="bg1"/>
                </a:solidFill>
                <a:latin typeface="Georgia"/>
              </a:rPr>
              <a:t>All students seeking support offered an initial appointment: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800" dirty="0">
              <a:solidFill>
                <a:schemeClr val="bg1"/>
              </a:solidFill>
              <a:latin typeface="Georgia"/>
            </a:endParaRPr>
          </a:p>
          <a:p>
            <a:pPr marL="1028700" lvl="1"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>
                <a:solidFill>
                  <a:schemeClr val="bg1"/>
                </a:solidFill>
                <a:latin typeface="Georgia"/>
              </a:rPr>
              <a:t>20 minutes long </a:t>
            </a:r>
          </a:p>
          <a:p>
            <a:pPr marL="1028700" lvl="1"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>
                <a:solidFill>
                  <a:schemeClr val="bg1"/>
                </a:solidFill>
                <a:latin typeface="Georgia"/>
              </a:rPr>
              <a:t>By phone or in person</a:t>
            </a:r>
          </a:p>
          <a:p>
            <a:pPr lvl="1" indent="0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1800" dirty="0">
              <a:solidFill>
                <a:schemeClr val="bg1"/>
              </a:solidFill>
              <a:latin typeface="Georgia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800" dirty="0">
              <a:solidFill>
                <a:schemeClr val="bg1"/>
              </a:solidFill>
              <a:latin typeface="Georgia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>
                <a:solidFill>
                  <a:schemeClr val="bg1"/>
                </a:solidFill>
                <a:latin typeface="Georgia"/>
              </a:rPr>
              <a:t>Assessment of risk may result in an immediate referral. E.g. A&amp;E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800" dirty="0">
              <a:solidFill>
                <a:schemeClr val="bg1"/>
              </a:solidFill>
              <a:latin typeface="Georgia"/>
            </a:endParaRPr>
          </a:p>
          <a:p>
            <a:pPr marL="1028700" lvl="1"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>
                <a:solidFill>
                  <a:schemeClr val="bg1"/>
                </a:solidFill>
                <a:latin typeface="Georgia"/>
              </a:rPr>
              <a:t>Risk to self and others</a:t>
            </a:r>
          </a:p>
          <a:p>
            <a:pPr marL="1028700" lvl="1"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>
                <a:solidFill>
                  <a:schemeClr val="bg1"/>
                </a:solidFill>
                <a:latin typeface="Georgia"/>
              </a:rPr>
              <a:t>Safeguarding</a:t>
            </a:r>
          </a:p>
          <a:p>
            <a:pPr marL="571500" algn="ctr"/>
            <a:endParaRPr lang="en-US" altLang="en-US" sz="1800" dirty="0">
              <a:solidFill>
                <a:schemeClr val="bg1"/>
              </a:solidFill>
              <a:latin typeface="Georgia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800" dirty="0">
              <a:solidFill>
                <a:schemeClr val="bg1"/>
              </a:solidFill>
              <a:latin typeface="Georgia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alt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2D6340-6ABB-4FEB-B7E9-A0F2FFFF3A1A}"/>
              </a:ext>
            </a:extLst>
          </p:cNvPr>
          <p:cNvSpPr txBox="1"/>
          <p:nvPr/>
        </p:nvSpPr>
        <p:spPr>
          <a:xfrm>
            <a:off x="5463635" y="783001"/>
            <a:ext cx="5939161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algn="ctr"/>
            <a:r>
              <a:rPr lang="en-US" altLang="en-US" sz="4000" dirty="0">
                <a:solidFill>
                  <a:schemeClr val="bg1"/>
                </a:solidFill>
                <a:latin typeface="Georgia"/>
              </a:rPr>
              <a:t>Referral to:</a:t>
            </a:r>
          </a:p>
          <a:p>
            <a:pPr marL="571500" algn="ctr"/>
            <a:endParaRPr lang="en-US" altLang="en-US" sz="2400" dirty="0">
              <a:solidFill>
                <a:schemeClr val="bg1"/>
              </a:solidFill>
              <a:latin typeface="Georgia"/>
            </a:endParaRPr>
          </a:p>
          <a:p>
            <a:pPr marL="571500" algn="ctr"/>
            <a:r>
              <a:rPr lang="en-US" altLang="en-US" sz="2400" dirty="0">
                <a:solidFill>
                  <a:schemeClr val="bg1"/>
                </a:solidFill>
                <a:latin typeface="Georgia"/>
              </a:rPr>
              <a:t>Other services within Student Services</a:t>
            </a:r>
          </a:p>
          <a:p>
            <a:pPr marL="571500" algn="ctr"/>
            <a:r>
              <a:rPr lang="en-US" altLang="en-US" sz="2400" dirty="0">
                <a:solidFill>
                  <a:schemeClr val="bg1"/>
                </a:solidFill>
                <a:latin typeface="Georgia"/>
              </a:rPr>
              <a:t>External services. </a:t>
            </a:r>
            <a:r>
              <a:rPr lang="en-US" altLang="en-US" sz="2400" dirty="0" err="1">
                <a:solidFill>
                  <a:schemeClr val="bg1"/>
                </a:solidFill>
                <a:latin typeface="Georgia"/>
              </a:rPr>
              <a:t>E.g</a:t>
            </a:r>
            <a:r>
              <a:rPr lang="en-US" altLang="en-US" sz="2400" dirty="0">
                <a:solidFill>
                  <a:schemeClr val="bg1"/>
                </a:solidFill>
                <a:latin typeface="Georgia"/>
              </a:rPr>
              <a:t> GP</a:t>
            </a:r>
          </a:p>
          <a:p>
            <a:pPr marL="571500" algn="ctr"/>
            <a:r>
              <a:rPr lang="en-US" altLang="en-US" sz="2400" dirty="0">
                <a:solidFill>
                  <a:schemeClr val="bg1"/>
                </a:solidFill>
                <a:latin typeface="Georgia"/>
              </a:rPr>
              <a:t>Wellbeing workshops</a:t>
            </a:r>
          </a:p>
          <a:p>
            <a:pPr marL="571500" algn="ctr"/>
            <a:r>
              <a:rPr lang="en-US" altLang="en-US" sz="2400" dirty="0">
                <a:solidFill>
                  <a:schemeClr val="bg1"/>
                </a:solidFill>
                <a:latin typeface="Georgia"/>
              </a:rPr>
              <a:t>Counselling</a:t>
            </a:r>
          </a:p>
          <a:p>
            <a:pPr marL="571500" algn="ctr"/>
            <a:r>
              <a:rPr lang="en-US" altLang="en-US" sz="2400" dirty="0">
                <a:solidFill>
                  <a:schemeClr val="bg1"/>
                </a:solidFill>
                <a:latin typeface="Georgia"/>
              </a:rPr>
              <a:t>Active Wellbeing</a:t>
            </a:r>
          </a:p>
          <a:p>
            <a:pPr marL="571500" algn="ctr"/>
            <a:endParaRPr lang="en-US" altLang="en-US" sz="2400" dirty="0">
              <a:solidFill>
                <a:schemeClr val="bg1"/>
              </a:solidFill>
              <a:latin typeface="Georgia"/>
            </a:endParaRPr>
          </a:p>
          <a:p>
            <a:pPr marL="571500" algn="ctr"/>
            <a:endParaRPr lang="en-US" altLang="en-US" sz="2400" dirty="0">
              <a:solidFill>
                <a:schemeClr val="bg1"/>
              </a:solidFill>
              <a:latin typeface="Georgia"/>
            </a:endParaRPr>
          </a:p>
          <a:p>
            <a:pPr marL="571500" algn="ctr"/>
            <a:r>
              <a:rPr lang="en-US" altLang="en-US" sz="2400" dirty="0">
                <a:solidFill>
                  <a:schemeClr val="bg1"/>
                </a:solidFill>
                <a:latin typeface="Georgia"/>
              </a:rPr>
              <a:t>Development of action plan </a:t>
            </a:r>
          </a:p>
          <a:p>
            <a:pPr marL="571500" algn="ctr"/>
            <a:r>
              <a:rPr lang="en-US" altLang="en-US" sz="2400" dirty="0">
                <a:solidFill>
                  <a:schemeClr val="bg1"/>
                </a:solidFill>
                <a:latin typeface="Georgia"/>
              </a:rPr>
              <a:t>Further appointments</a:t>
            </a:r>
          </a:p>
          <a:p>
            <a:pPr marL="571500" algn="ctr"/>
            <a:r>
              <a:rPr lang="en-US" altLang="en-US" sz="2400" dirty="0">
                <a:solidFill>
                  <a:schemeClr val="bg1"/>
                </a:solidFill>
                <a:latin typeface="Georgia"/>
              </a:rPr>
              <a:t>Psycho–education</a:t>
            </a:r>
          </a:p>
          <a:p>
            <a:pPr marL="571500" algn="ctr"/>
            <a:endParaRPr lang="en-US" altLang="en-US" sz="2400" dirty="0">
              <a:solidFill>
                <a:schemeClr val="bg1"/>
              </a:solidFill>
              <a:latin typeface="Georgia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9383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E2569B-0677-4C07-943B-927B3039478B}"/>
              </a:ext>
            </a:extLst>
          </p:cNvPr>
          <p:cNvSpPr/>
          <p:nvPr/>
        </p:nvSpPr>
        <p:spPr>
          <a:xfrm>
            <a:off x="-8094" y="0"/>
            <a:ext cx="12192000" cy="6858000"/>
          </a:xfrm>
          <a:prstGeom prst="rect">
            <a:avLst/>
          </a:prstGeom>
          <a:solidFill>
            <a:srgbClr val="449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107" name="TextBox 2">
            <a:extLst>
              <a:ext uri="{FF2B5EF4-FFF2-40B4-BE49-F238E27FC236}">
                <a16:creationId xmlns:a16="http://schemas.microsoft.com/office/drawing/2014/main" id="{1D39BFE8-9FE8-46F1-8AFC-A054519B2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523875"/>
            <a:ext cx="5584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12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latin typeface="Helvetica Neue LT Pro 75"/>
                <a:ea typeface="Helvetica Neue LT Pro 75"/>
                <a:cs typeface="Helvetica Neue LT Pro 75"/>
              </a:rPr>
              <a:t>A university wide approach: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B503B2-1216-47EF-80D1-1B18F72A8401}"/>
              </a:ext>
            </a:extLst>
          </p:cNvPr>
          <p:cNvSpPr txBox="1"/>
          <p:nvPr/>
        </p:nvSpPr>
        <p:spPr>
          <a:xfrm>
            <a:off x="176952" y="1195604"/>
            <a:ext cx="6042079" cy="6697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dirty="0">
                <a:solidFill>
                  <a:schemeClr val="bg1"/>
                </a:solidFill>
                <a:latin typeface="Georgia" charset="0"/>
              </a:rPr>
              <a:t>Do you know who your students go to for support?</a:t>
            </a:r>
          </a:p>
          <a:p>
            <a:pPr>
              <a:lnSpc>
                <a:spcPct val="150000"/>
              </a:lnSpc>
              <a:defRPr/>
            </a:pPr>
            <a:r>
              <a:rPr lang="en-GB" dirty="0">
                <a:solidFill>
                  <a:schemeClr val="bg1"/>
                </a:solidFill>
                <a:latin typeface="Georgia" charset="0"/>
              </a:rPr>
              <a:t>Referrals from: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/>
                </a:solidFill>
                <a:latin typeface="Georgia" charset="0"/>
              </a:rPr>
              <a:t>Personal tutors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/>
                </a:solidFill>
                <a:latin typeface="Georgia" charset="0"/>
              </a:rPr>
              <a:t>Course leader / tutors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/>
                </a:solidFill>
                <a:latin typeface="Georgia" charset="0"/>
              </a:rPr>
              <a:t>Domestic services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/>
                </a:solidFill>
                <a:latin typeface="Georgia" charset="0"/>
              </a:rPr>
              <a:t>Friends and other students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/>
                </a:solidFill>
                <a:latin typeface="Georgia" charset="0"/>
              </a:rPr>
              <a:t>Family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/>
                </a:solidFill>
                <a:latin typeface="Georgia" charset="0"/>
              </a:rPr>
              <a:t>Support staff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/>
                </a:solidFill>
                <a:latin typeface="Georgia" charset="0"/>
              </a:rPr>
              <a:t>Faculty / college helpdesks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/>
                </a:solidFill>
                <a:latin typeface="Georgia" charset="0"/>
              </a:rPr>
              <a:t>Self referral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1"/>
              </a:solidFill>
              <a:latin typeface="Georgia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GB" dirty="0">
                <a:solidFill>
                  <a:schemeClr val="bg1"/>
                </a:solidFill>
                <a:latin typeface="Georgia" charset="0"/>
              </a:rPr>
              <a:t>The helpdesk is one part of a university wide system designed to get students the support they need</a:t>
            </a:r>
          </a:p>
          <a:p>
            <a:pPr>
              <a:lnSpc>
                <a:spcPct val="150000"/>
              </a:lnSpc>
              <a:defRPr/>
            </a:pPr>
            <a:endParaRPr lang="en-GB" dirty="0">
              <a:solidFill>
                <a:schemeClr val="bg1"/>
              </a:solidFill>
              <a:latin typeface="Georgia" charset="0"/>
            </a:endParaRPr>
          </a:p>
          <a:p>
            <a:pPr>
              <a:lnSpc>
                <a:spcPct val="150000"/>
              </a:lnSpc>
              <a:defRPr/>
            </a:pPr>
            <a:endParaRPr lang="en-GB" dirty="0">
              <a:solidFill>
                <a:schemeClr val="bg1"/>
              </a:solidFill>
              <a:latin typeface="Georgia" charset="0"/>
            </a:endParaRPr>
          </a:p>
          <a:p>
            <a:pPr>
              <a:lnSpc>
                <a:spcPct val="150000"/>
              </a:lnSpc>
              <a:defRPr/>
            </a:pPr>
            <a:endParaRPr lang="en-US" dirty="0">
              <a:latin typeface="Calibri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F28C21-0024-4AD8-9FAD-50E496831D40}"/>
              </a:ext>
            </a:extLst>
          </p:cNvPr>
          <p:cNvSpPr/>
          <p:nvPr/>
        </p:nvSpPr>
        <p:spPr>
          <a:xfrm>
            <a:off x="6491287" y="0"/>
            <a:ext cx="5338763" cy="6858000"/>
          </a:xfrm>
          <a:prstGeom prst="rect">
            <a:avLst/>
          </a:prstGeom>
          <a:solidFill>
            <a:srgbClr val="2E6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C51340A2-4866-4D5E-9323-604246F5B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1286" y="2949238"/>
            <a:ext cx="5338763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12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Helvetica Neue LT Pro 65 Medium"/>
                <a:ea typeface="Helvetica Neue LT Pro 65 Medium"/>
                <a:cs typeface="Helvetica Neue LT Pro 65 Medium"/>
              </a:rPr>
              <a:t>University wide training: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000" dirty="0">
              <a:solidFill>
                <a:schemeClr val="bg1"/>
              </a:solidFill>
              <a:latin typeface="Helvetica Neue LT Pro 65 Medium"/>
              <a:ea typeface="Helvetica Neue LT Pro 65 Medium"/>
              <a:cs typeface="Helvetica Neue LT Pro 65 Medium"/>
            </a:endParaRP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bg1"/>
                </a:solidFill>
                <a:latin typeface="Helvetica Neue LT Pro 65 Medium"/>
                <a:ea typeface="Helvetica Neue LT Pro 65 Medium"/>
                <a:cs typeface="Helvetica Neue LT Pro 65 Medium"/>
              </a:rPr>
              <a:t>Mental health awareness for support staff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bg1"/>
                </a:solidFill>
                <a:latin typeface="Helvetica Neue LT Pro 65 Medium"/>
                <a:ea typeface="Helvetica Neue LT Pro 65 Medium"/>
                <a:cs typeface="Helvetica Neue LT Pro 65 Medium"/>
              </a:rPr>
              <a:t>Mental health awareness for academics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bg1"/>
                </a:solidFill>
                <a:latin typeface="Helvetica Neue LT Pro 65 Medium"/>
                <a:ea typeface="Helvetica Neue LT Pro 65 Medium"/>
                <a:cs typeface="Helvetica Neue LT Pro 65 Medium"/>
              </a:rPr>
              <a:t>Suicide awareness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bg1"/>
                </a:solidFill>
                <a:latin typeface="Helvetica Neue LT Pro 65 Medium"/>
                <a:ea typeface="Helvetica Neue LT Pro 65 Medium"/>
                <a:cs typeface="Helvetica Neue LT Pro 65 Medium"/>
              </a:rPr>
              <a:t>Understanding self harm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bg1"/>
                </a:solidFill>
                <a:latin typeface="Helvetica Neue LT Pro 65 Medium"/>
                <a:ea typeface="Helvetica Neue LT Pro 65 Medium"/>
                <a:cs typeface="Helvetica Neue LT Pro 65 Medium"/>
              </a:rPr>
              <a:t>Resilience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A8213D-5D6C-4542-82BA-F2E887C79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639" y="177136"/>
            <a:ext cx="4526058" cy="254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94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5570E4-991D-4332-8519-4CA1D3879800}"/>
              </a:ext>
            </a:extLst>
          </p:cNvPr>
          <p:cNvSpPr/>
          <p:nvPr/>
        </p:nvSpPr>
        <p:spPr>
          <a:xfrm>
            <a:off x="0" y="0"/>
            <a:ext cx="12211050" cy="6858000"/>
          </a:xfrm>
          <a:prstGeom prst="rect">
            <a:avLst/>
          </a:prstGeom>
          <a:solidFill>
            <a:srgbClr val="449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8131" name="Picture 11">
            <a:extLst>
              <a:ext uri="{FF2B5EF4-FFF2-40B4-BE49-F238E27FC236}">
                <a16:creationId xmlns:a16="http://schemas.microsoft.com/office/drawing/2014/main" id="{480CF416-8BD8-482D-9ADA-33B5498CE8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6988" y="263525"/>
            <a:ext cx="6661150" cy="550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9">
            <a:extLst>
              <a:ext uri="{FF2B5EF4-FFF2-40B4-BE49-F238E27FC236}">
                <a16:creationId xmlns:a16="http://schemas.microsoft.com/office/drawing/2014/main" id="{FC970B7D-2519-4EC5-8CEB-FA3DC3239C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9638" y="263525"/>
            <a:ext cx="6662737" cy="550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46EB549-C96D-42ED-AD28-DB3424705BD5}"/>
              </a:ext>
            </a:extLst>
          </p:cNvPr>
          <p:cNvSpPr/>
          <p:nvPr/>
        </p:nvSpPr>
        <p:spPr>
          <a:xfrm>
            <a:off x="5740400" y="0"/>
            <a:ext cx="6045200" cy="6858000"/>
          </a:xfrm>
          <a:prstGeom prst="rect">
            <a:avLst/>
          </a:prstGeom>
          <a:solidFill>
            <a:srgbClr val="2E6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/>
          </a:p>
        </p:txBody>
      </p:sp>
      <p:sp>
        <p:nvSpPr>
          <p:cNvPr id="48134" name="TextBox 2">
            <a:extLst>
              <a:ext uri="{FF2B5EF4-FFF2-40B4-BE49-F238E27FC236}">
                <a16:creationId xmlns:a16="http://schemas.microsoft.com/office/drawing/2014/main" id="{FF481A98-9E26-4344-A8D6-D8CAAC31A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8" y="338584"/>
            <a:ext cx="74136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12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latin typeface="Helvetica Neue LT Pro 75"/>
                <a:ea typeface="Helvetica Neue LT Pro 75"/>
                <a:cs typeface="Helvetica Neue LT Pro 75"/>
              </a:rPr>
              <a:t>Catalyst Helpdesk: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latin typeface="Helvetica Neue LT Pro 75"/>
                <a:ea typeface="Helvetica Neue LT Pro 75"/>
                <a:cs typeface="Helvetica Neue LT Pro 75"/>
              </a:rPr>
              <a:t>Triage Process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8586832-4B9B-4097-B642-A0A43F1A05DF}"/>
              </a:ext>
            </a:extLst>
          </p:cNvPr>
          <p:cNvSpPr/>
          <p:nvPr/>
        </p:nvSpPr>
        <p:spPr>
          <a:xfrm>
            <a:off x="406400" y="2062163"/>
            <a:ext cx="3217863" cy="3217862"/>
          </a:xfrm>
          <a:prstGeom prst="ellipse">
            <a:avLst/>
          </a:prstGeom>
          <a:solidFill>
            <a:srgbClr val="5B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136" name="TextBox 1">
            <a:extLst>
              <a:ext uri="{FF2B5EF4-FFF2-40B4-BE49-F238E27FC236}">
                <a16:creationId xmlns:a16="http://schemas.microsoft.com/office/drawing/2014/main" id="{F2297105-4928-42D3-AE31-C13F09F74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307" y="2698859"/>
            <a:ext cx="267335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12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Helvetica Neue LT Pro 65 Medium"/>
                <a:ea typeface="Helvetica Neue LT Pro 65 Medium"/>
                <a:cs typeface="Helvetica Neue LT Pro 65 Medium"/>
              </a:rPr>
              <a:t>A student approaches the desk asking to see Wellbeing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A16381-D757-4853-8DF3-D0F3A71C070F}"/>
              </a:ext>
            </a:extLst>
          </p:cNvPr>
          <p:cNvSpPr txBox="1"/>
          <p:nvPr/>
        </p:nvSpPr>
        <p:spPr>
          <a:xfrm>
            <a:off x="5915025" y="263525"/>
            <a:ext cx="5824537" cy="6738832"/>
          </a:xfrm>
          <a:prstGeom prst="rect">
            <a:avLst/>
          </a:prstGeom>
          <a:noFill/>
        </p:spPr>
        <p:txBody>
          <a:bodyPr anchor="t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en-US" dirty="0">
                <a:solidFill>
                  <a:schemeClr val="bg1"/>
                </a:solidFill>
                <a:latin typeface="Georgia" panose="02040502050405020303" pitchFamily="18" charset="0"/>
                <a:ea typeface="Helvetica Neue LT Pro 55 Roman"/>
                <a:cs typeface="Helvetica Neue LT Pro 55 Roman"/>
              </a:rPr>
              <a:t>Initial triage to establish if student has seen wellbeing previously or if they have an appointment</a:t>
            </a:r>
          </a:p>
          <a:p>
            <a:pPr>
              <a:lnSpc>
                <a:spcPct val="150000"/>
              </a:lnSpc>
              <a:buFont typeface="+mj-lt"/>
              <a:buAutoNum type="arabicPeriod"/>
              <a:defRPr/>
            </a:pPr>
            <a:endParaRPr lang="en-US" altLang="en-US" dirty="0">
              <a:solidFill>
                <a:schemeClr val="bg1"/>
              </a:solidFill>
              <a:latin typeface="Georgia" panose="02040502050405020303" pitchFamily="18" charset="0"/>
              <a:ea typeface="Helvetica Neue LT Pro 55 Roman"/>
              <a:cs typeface="Helvetica Neue LT Pro 55 Roman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en-US" dirty="0">
                <a:solidFill>
                  <a:schemeClr val="bg1"/>
                </a:solidFill>
                <a:latin typeface="Georgia" panose="02040502050405020303" pitchFamily="18" charset="0"/>
                <a:ea typeface="Helvetica Neue LT Pro 55 Roman"/>
                <a:cs typeface="Helvetica Neue LT Pro 55 Roman"/>
              </a:rPr>
              <a:t>Establish if wellbeing is the most appropriate team:</a:t>
            </a:r>
          </a:p>
          <a:p>
            <a:pPr marL="1085850" lvl="2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chemeClr val="bg1"/>
                </a:solidFill>
                <a:latin typeface="Georgia" panose="02040502050405020303" pitchFamily="18" charset="0"/>
                <a:ea typeface="Helvetica Neue LT Pro 55 Roman"/>
                <a:cs typeface="Helvetica Neue LT Pro 55 Roman"/>
              </a:rPr>
              <a:t>Campus Life</a:t>
            </a:r>
          </a:p>
          <a:p>
            <a:pPr marL="1085850" lvl="2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chemeClr val="bg1"/>
                </a:solidFill>
                <a:latin typeface="Georgia" panose="02040502050405020303" pitchFamily="18" charset="0"/>
                <a:ea typeface="Helvetica Neue LT Pro 55 Roman"/>
                <a:cs typeface="Helvetica Neue LT Pro 55 Roman"/>
              </a:rPr>
              <a:t>Transitions</a:t>
            </a:r>
          </a:p>
          <a:p>
            <a:pPr marL="1085850" lvl="2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chemeClr val="bg1"/>
                </a:solidFill>
                <a:latin typeface="Georgia" panose="02040502050405020303" pitchFamily="18" charset="0"/>
                <a:ea typeface="Helvetica Neue LT Pro 55 Roman"/>
                <a:cs typeface="Helvetica Neue LT Pro 55 Roman"/>
              </a:rPr>
              <a:t>Money Advice</a:t>
            </a:r>
          </a:p>
          <a:p>
            <a:pPr marL="1085850" lvl="2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chemeClr val="bg1"/>
                </a:solidFill>
                <a:latin typeface="Georgia" panose="02040502050405020303" pitchFamily="18" charset="0"/>
                <a:ea typeface="Helvetica Neue LT Pro 55 Roman"/>
                <a:cs typeface="Helvetica Neue LT Pro 55 Roman"/>
              </a:rPr>
              <a:t>Chaplaincy</a:t>
            </a:r>
          </a:p>
          <a:p>
            <a:pPr marL="1085850" lvl="2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chemeClr val="bg1"/>
                </a:solidFill>
                <a:latin typeface="Georgia" panose="02040502050405020303" pitchFamily="18" charset="0"/>
                <a:ea typeface="Helvetica Neue LT Pro 55 Roman"/>
                <a:cs typeface="Helvetica Neue LT Pro 55 Roman"/>
              </a:rPr>
              <a:t>Accommodation</a:t>
            </a:r>
          </a:p>
          <a:p>
            <a:pPr marL="1085850" lvl="2"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solidFill>
                <a:schemeClr val="bg1"/>
              </a:solidFill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en-US" dirty="0">
                <a:solidFill>
                  <a:schemeClr val="bg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Establish if student is at risk and if necessary complete wellbeing  duty form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chemeClr val="bg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Helpdesk contacts person on duty. If not available case is escalated to SMT in Student Services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chemeClr val="bg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Out of hours creates referral to Campus Support</a:t>
            </a:r>
          </a:p>
          <a:p>
            <a:pPr>
              <a:lnSpc>
                <a:spcPct val="150000"/>
              </a:lnSpc>
              <a:buFont typeface="+mj-lt"/>
              <a:buAutoNum type="arabicPeriod"/>
              <a:defRPr/>
            </a:pPr>
            <a:endParaRPr lang="en-US" altLang="en-US" dirty="0">
              <a:solidFill>
                <a:schemeClr val="bg1"/>
              </a:solidFill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en-US" dirty="0">
                <a:solidFill>
                  <a:schemeClr val="bg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If not at risk book on to next available appointment</a:t>
            </a:r>
          </a:p>
          <a:p>
            <a:pPr>
              <a:lnSpc>
                <a:spcPct val="150000"/>
              </a:lnSpc>
              <a:buFont typeface="+mj-lt"/>
              <a:buAutoNum type="arabicPeriod"/>
              <a:defRPr/>
            </a:pPr>
            <a:endParaRPr lang="en-US" altLang="en-US" sz="1700" dirty="0">
              <a:solidFill>
                <a:schemeClr val="bg1"/>
              </a:solidFill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  <a:defRPr/>
            </a:pPr>
            <a:endParaRPr lang="en-US" altLang="en-US" sz="17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311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FD0530-D505-4404-A057-AE2DBE19E6C9}"/>
              </a:ext>
            </a:extLst>
          </p:cNvPr>
          <p:cNvSpPr/>
          <p:nvPr/>
        </p:nvSpPr>
        <p:spPr>
          <a:xfrm>
            <a:off x="0" y="0"/>
            <a:ext cx="6631790" cy="6858000"/>
          </a:xfrm>
          <a:prstGeom prst="rect">
            <a:avLst/>
          </a:prstGeom>
          <a:solidFill>
            <a:srgbClr val="449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9155" name="TextBox 2">
            <a:extLst>
              <a:ext uri="{FF2B5EF4-FFF2-40B4-BE49-F238E27FC236}">
                <a16:creationId xmlns:a16="http://schemas.microsoft.com/office/drawing/2014/main" id="{A0490576-2911-4A2D-8E4F-FCCA92D13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67" y="342386"/>
            <a:ext cx="7413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12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rgbClr val="595959"/>
                </a:solidFill>
                <a:latin typeface="Roboto Thin"/>
                <a:ea typeface="Roboto Thin"/>
                <a:cs typeface="Roboto Thin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latin typeface="Helvetica Neue LT Pro 75"/>
                <a:ea typeface="Helvetica Neue LT Pro 75"/>
                <a:cs typeface="Helvetica Neue LT Pro 75"/>
              </a:rPr>
              <a:t>A service under pinned with training: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2B4B5D-266D-4CCD-9D5F-C56B1B42658C}"/>
              </a:ext>
            </a:extLst>
          </p:cNvPr>
          <p:cNvSpPr txBox="1"/>
          <p:nvPr/>
        </p:nvSpPr>
        <p:spPr>
          <a:xfrm>
            <a:off x="180467" y="804051"/>
            <a:ext cx="5283231" cy="5858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Prior to September 2018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6 months of cross service shadowing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Classroom training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Development of Service Level Agreements </a:t>
            </a:r>
          </a:p>
          <a:p>
            <a:pPr lvl="1">
              <a:lnSpc>
                <a:spcPct val="150000"/>
              </a:lnSpc>
              <a:defRPr/>
            </a:pPr>
            <a:endParaRPr lang="en-GB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GB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Academic year 2018/19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Team catch ups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Refinement of risk assessment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Ambassador roles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Communication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GB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Summer 2019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Development of collaborative approach to training and development of processes</a:t>
            </a:r>
          </a:p>
        </p:txBody>
      </p:sp>
      <p:pic>
        <p:nvPicPr>
          <p:cNvPr id="8" name="Picture 7" descr="A student working on a computer with bookshelves in the background">
            <a:extLst>
              <a:ext uri="{FF2B5EF4-FFF2-40B4-BE49-F238E27FC236}">
                <a16:creationId xmlns:a16="http://schemas.microsoft.com/office/drawing/2014/main" id="{0BA11BCC-FE66-4872-948C-EEB3E428DA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1790" y="-1"/>
            <a:ext cx="592216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5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786</Words>
  <Application>Microsoft Office PowerPoint</Application>
  <PresentationFormat>Widescreen</PresentationFormat>
  <Paragraphs>187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Georgia</vt:lpstr>
      <vt:lpstr>Helvetica Neue LT Pro 55 Roman</vt:lpstr>
      <vt:lpstr>Helvetica Neue LT Pro 65 Medium</vt:lpstr>
      <vt:lpstr>Helvetica Neue LT Pro 75</vt:lpstr>
      <vt:lpstr>Helvetica Neue LT Pro 85 Heavy</vt:lpstr>
      <vt:lpstr>Roboto Thin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Loughran, Helen</cp:lastModifiedBy>
  <cp:revision>372</cp:revision>
  <cp:lastPrinted>2019-10-28T09:59:34Z</cp:lastPrinted>
  <dcterms:created xsi:type="dcterms:W3CDTF">2016-05-17T02:28:19Z</dcterms:created>
  <dcterms:modified xsi:type="dcterms:W3CDTF">2019-11-11T14:09:42Z</dcterms:modified>
</cp:coreProperties>
</file>