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8" r:id="rId5"/>
    <p:sldId id="258" r:id="rId6"/>
    <p:sldId id="265" r:id="rId7"/>
    <p:sldId id="260" r:id="rId8"/>
    <p:sldId id="259" r:id="rId9"/>
    <p:sldId id="269" r:id="rId10"/>
    <p:sldId id="270" r:id="rId11"/>
    <p:sldId id="271" r:id="rId12"/>
    <p:sldId id="261" r:id="rId13"/>
    <p:sldId id="263" r:id="rId14"/>
    <p:sldId id="267" r:id="rId15"/>
    <p:sldId id="273" r:id="rId16"/>
    <p:sldId id="27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99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A1FE-657E-AE95-1CB0-10ECDB209C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5E2175-5250-4D38-8A77-309FDC0A2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83DA42-90B4-11AE-9D56-C44B7CE32D60}"/>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5" name="Footer Placeholder 4">
            <a:extLst>
              <a:ext uri="{FF2B5EF4-FFF2-40B4-BE49-F238E27FC236}">
                <a16:creationId xmlns:a16="http://schemas.microsoft.com/office/drawing/2014/main" id="{A82B1931-EBDA-D165-8762-3B92AB832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98420F-592F-026F-1AB2-2D95DB0210A5}"/>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41184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1498-3790-E432-070E-F6BC1737E1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5209D6-6515-9A29-C493-490D5091FE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E160E0-DA05-EE40-A85A-F565DA8044B9}"/>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5" name="Footer Placeholder 4">
            <a:extLst>
              <a:ext uri="{FF2B5EF4-FFF2-40B4-BE49-F238E27FC236}">
                <a16:creationId xmlns:a16="http://schemas.microsoft.com/office/drawing/2014/main" id="{C1C09994-1AEF-E81F-928D-2DBE78D85B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CC0B14-A67F-689D-6FFE-5473BBDBC9BC}"/>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119515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FC47B-B79E-877F-6035-2B4D7D99D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88AAD9-874A-FCDF-4DE9-F25D18759F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1D6EB-16DF-7A8B-F5FD-625C692EC4BF}"/>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5" name="Footer Placeholder 4">
            <a:extLst>
              <a:ext uri="{FF2B5EF4-FFF2-40B4-BE49-F238E27FC236}">
                <a16:creationId xmlns:a16="http://schemas.microsoft.com/office/drawing/2014/main" id="{1BFEED93-733D-2265-C471-32EA33E5A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C8C97-77FA-560B-4B08-DF1B5CCEFA77}"/>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26753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5EDF-B3B1-0F8C-318E-FCB548B2C6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9FD65E-BF45-01A9-160F-3374ECE1CB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47C4FA-0444-4E98-DA2A-25C19DF37FF7}"/>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5" name="Footer Placeholder 4">
            <a:extLst>
              <a:ext uri="{FF2B5EF4-FFF2-40B4-BE49-F238E27FC236}">
                <a16:creationId xmlns:a16="http://schemas.microsoft.com/office/drawing/2014/main" id="{5AE4694A-4FD9-C05D-4F2F-C0A685CEB6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BCC9CB-4D7B-19A3-0460-E588647FAF3C}"/>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351264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1F79-3326-BD66-4A09-EA8F6EEC4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307EA6-822A-A1DF-F702-EB865BB27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833AE-726D-9097-B705-2E66328F2928}"/>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5" name="Footer Placeholder 4">
            <a:extLst>
              <a:ext uri="{FF2B5EF4-FFF2-40B4-BE49-F238E27FC236}">
                <a16:creationId xmlns:a16="http://schemas.microsoft.com/office/drawing/2014/main" id="{DA3DB870-E81E-442B-8563-C49C76407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EFFB-5859-4961-FF2A-4CCB2E38698D}"/>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286099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B583-C047-EA2B-41A1-5DED3D6D94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11F0BA-73A8-3E58-271C-2FB2F48D62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4A5F3B-BFD6-7372-210D-FBB0C7C8CF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E927BE-05AC-3627-C46C-A8B3C8A546BB}"/>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6" name="Footer Placeholder 5">
            <a:extLst>
              <a:ext uri="{FF2B5EF4-FFF2-40B4-BE49-F238E27FC236}">
                <a16:creationId xmlns:a16="http://schemas.microsoft.com/office/drawing/2014/main" id="{EEE390E4-1676-E014-2097-583B373C04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751757-A230-2854-CED1-EB3524285808}"/>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69862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572F-FBDC-A572-8189-C4652AE2F0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ABB6E9-BCE1-E27C-3899-136205E72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DDAB0-3615-981A-58EF-B9A1DE1001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9E05BB-92C9-DA6E-89DD-9E3E77FBC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075C4A-A62C-6CD1-5A7E-8262D832B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1153B7-F9DA-DF2E-A3BA-9E7B1457B64E}"/>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8" name="Footer Placeholder 7">
            <a:extLst>
              <a:ext uri="{FF2B5EF4-FFF2-40B4-BE49-F238E27FC236}">
                <a16:creationId xmlns:a16="http://schemas.microsoft.com/office/drawing/2014/main" id="{5513A92C-FF1D-8556-7470-96B5FBDE48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80B4F2-3839-AE49-46C5-F54D18D823A2}"/>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34399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5CF3-7800-9C1C-5FF9-7E324BEB85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FC4A08-49D5-BA5B-4D98-6434BA17D3F2}"/>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4" name="Footer Placeholder 3">
            <a:extLst>
              <a:ext uri="{FF2B5EF4-FFF2-40B4-BE49-F238E27FC236}">
                <a16:creationId xmlns:a16="http://schemas.microsoft.com/office/drawing/2014/main" id="{AE6354F7-362E-DE1A-C098-E55C5C4F20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111C19-221B-1295-0B02-523B6EABECE2}"/>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335989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5EEA4-6727-65BC-08D0-93A38679E98E}"/>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3" name="Footer Placeholder 2">
            <a:extLst>
              <a:ext uri="{FF2B5EF4-FFF2-40B4-BE49-F238E27FC236}">
                <a16:creationId xmlns:a16="http://schemas.microsoft.com/office/drawing/2014/main" id="{0DB6906D-3C24-60EB-DE99-004240AC12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19C6B5-7DD0-22FC-8E20-9D4DA6585020}"/>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402209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7E52-A67D-A473-5469-5242CEA5B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859BBA-8137-1C3E-5775-356503D9F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5BCBF2-C3A3-0F99-6FA3-0719C67EC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61DA5-4291-16D9-11F9-73E5BB7B4A89}"/>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6" name="Footer Placeholder 5">
            <a:extLst>
              <a:ext uri="{FF2B5EF4-FFF2-40B4-BE49-F238E27FC236}">
                <a16:creationId xmlns:a16="http://schemas.microsoft.com/office/drawing/2014/main" id="{F976CD19-DDD8-3D31-C06F-B541C7DB0F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151927-A3E8-4893-500D-185C1B82210F}"/>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163228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3D28-1F15-3F6D-C22E-1C19ADBD8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BA7652-D058-6A34-42A2-64523696F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28BB20-997C-AA5C-4370-E7C3283B9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A035C-B051-0227-BDFB-42712213AE22}"/>
              </a:ext>
            </a:extLst>
          </p:cNvPr>
          <p:cNvSpPr>
            <a:spLocks noGrp="1"/>
          </p:cNvSpPr>
          <p:nvPr>
            <p:ph type="dt" sz="half" idx="10"/>
          </p:nvPr>
        </p:nvSpPr>
        <p:spPr/>
        <p:txBody>
          <a:bodyPr/>
          <a:lstStyle/>
          <a:p>
            <a:fld id="{2FC8D3B1-07E3-4E4C-B4A6-B237B2B8A880}" type="datetimeFigureOut">
              <a:rPr lang="en-GB" smtClean="0"/>
              <a:t>20/03/2023</a:t>
            </a:fld>
            <a:endParaRPr lang="en-GB"/>
          </a:p>
        </p:txBody>
      </p:sp>
      <p:sp>
        <p:nvSpPr>
          <p:cNvPr id="6" name="Footer Placeholder 5">
            <a:extLst>
              <a:ext uri="{FF2B5EF4-FFF2-40B4-BE49-F238E27FC236}">
                <a16:creationId xmlns:a16="http://schemas.microsoft.com/office/drawing/2014/main" id="{28A8DF0D-3C6A-71DE-E7DA-D0C7BB8237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30D6BD-503E-A85B-71E3-456621A5A3E5}"/>
              </a:ext>
            </a:extLst>
          </p:cNvPr>
          <p:cNvSpPr>
            <a:spLocks noGrp="1"/>
          </p:cNvSpPr>
          <p:nvPr>
            <p:ph type="sldNum" sz="quarter" idx="12"/>
          </p:nvPr>
        </p:nvSpPr>
        <p:spPr/>
        <p:txBody>
          <a:bodyPr/>
          <a:lstStyle/>
          <a:p>
            <a:fld id="{9F3EE2A0-40AE-462D-9A70-B0C899C64F24}" type="slidenum">
              <a:rPr lang="en-GB" smtClean="0"/>
              <a:t>‹#›</a:t>
            </a:fld>
            <a:endParaRPr lang="en-GB"/>
          </a:p>
        </p:txBody>
      </p:sp>
    </p:spTree>
    <p:extLst>
      <p:ext uri="{BB962C8B-B14F-4D97-AF65-F5344CB8AC3E}">
        <p14:creationId xmlns:p14="http://schemas.microsoft.com/office/powerpoint/2010/main" val="228166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6A15B-DA01-3E4C-11DB-20A428B18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73218-8736-5B3E-31D9-8FB82FF15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C4D36-A181-10A7-16A1-09573E4FB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8D3B1-07E3-4E4C-B4A6-B237B2B8A880}" type="datetimeFigureOut">
              <a:rPr lang="en-GB" smtClean="0"/>
              <a:t>20/03/2023</a:t>
            </a:fld>
            <a:endParaRPr lang="en-GB"/>
          </a:p>
        </p:txBody>
      </p:sp>
      <p:sp>
        <p:nvSpPr>
          <p:cNvPr id="5" name="Footer Placeholder 4">
            <a:extLst>
              <a:ext uri="{FF2B5EF4-FFF2-40B4-BE49-F238E27FC236}">
                <a16:creationId xmlns:a16="http://schemas.microsoft.com/office/drawing/2014/main" id="{7E1AC4F3-8D20-B99A-B1E2-425FCDD9E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FA2393-C32F-D5E7-0059-550F547D3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EE2A0-40AE-462D-9A70-B0C899C64F24}" type="slidenum">
              <a:rPr lang="en-GB" smtClean="0"/>
              <a:t>‹#›</a:t>
            </a:fld>
            <a:endParaRPr lang="en-GB"/>
          </a:p>
        </p:txBody>
      </p:sp>
    </p:spTree>
    <p:extLst>
      <p:ext uri="{BB962C8B-B14F-4D97-AF65-F5344CB8AC3E}">
        <p14:creationId xmlns:p14="http://schemas.microsoft.com/office/powerpoint/2010/main" val="259479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7DA02C-7D35-5F6A-B74F-D4979C66DDE4}"/>
              </a:ext>
            </a:extLst>
          </p:cNvPr>
          <p:cNvSpPr>
            <a:spLocks noGrp="1"/>
          </p:cNvSpPr>
          <p:nvPr>
            <p:ph type="ctrTitle"/>
          </p:nvPr>
        </p:nvSpPr>
        <p:spPr>
          <a:xfrm>
            <a:off x="3059722" y="2016369"/>
            <a:ext cx="6072555" cy="1629508"/>
          </a:xfrm>
          <a:solidFill>
            <a:schemeClr val="tx1"/>
          </a:solidFill>
        </p:spPr>
        <p:txBody>
          <a:bodyPr>
            <a:normAutofit fontScale="90000"/>
          </a:bodyPr>
          <a:lstStyle/>
          <a:p>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B4EAC8EC-9E3D-9CBF-7498-47275B43B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Title 1">
            <a:extLst>
              <a:ext uri="{FF2B5EF4-FFF2-40B4-BE49-F238E27FC236}">
                <a16:creationId xmlns:a16="http://schemas.microsoft.com/office/drawing/2014/main" id="{CC2116F7-254C-0496-FA93-C460D82D0744}"/>
              </a:ext>
            </a:extLst>
          </p:cNvPr>
          <p:cNvSpPr txBox="1">
            <a:spLocks/>
          </p:cNvSpPr>
          <p:nvPr/>
        </p:nvSpPr>
        <p:spPr>
          <a:xfrm>
            <a:off x="3059722" y="3903784"/>
            <a:ext cx="6072555" cy="785447"/>
          </a:xfrm>
          <a:prstGeom prst="rect">
            <a:avLst/>
          </a:prstGeom>
          <a:solidFill>
            <a:schemeClr val="tx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March 2023</a:t>
            </a:r>
          </a:p>
        </p:txBody>
      </p:sp>
      <p:sp>
        <p:nvSpPr>
          <p:cNvPr id="7" name="Title 1">
            <a:extLst>
              <a:ext uri="{FF2B5EF4-FFF2-40B4-BE49-F238E27FC236}">
                <a16:creationId xmlns:a16="http://schemas.microsoft.com/office/drawing/2014/main" id="{9FEA271E-F77C-970B-C06D-FC2162971761}"/>
              </a:ext>
            </a:extLst>
          </p:cNvPr>
          <p:cNvSpPr txBox="1">
            <a:spLocks/>
          </p:cNvSpPr>
          <p:nvPr/>
        </p:nvSpPr>
        <p:spPr>
          <a:xfrm>
            <a:off x="3059722" y="4883499"/>
            <a:ext cx="6072555" cy="355251"/>
          </a:xfrm>
          <a:prstGeom prst="rect">
            <a:avLst/>
          </a:prstGeom>
          <a:solidFill>
            <a:schemeClr val="tx1"/>
          </a:solidFill>
        </p:spPr>
        <p:txBody>
          <a:bodyPr vert="horz" lIns="91440" tIns="45720" rIns="91440" bIns="45720" rtlCol="0" anchor="b">
            <a:normAutofit fontScale="3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solidFill>
                  <a:schemeClr val="bg1"/>
                </a:solidFill>
                <a:latin typeface="Arial" panose="020B0604020202020204" pitchFamily="34" charset="0"/>
                <a:cs typeface="Arial" panose="020B0604020202020204" pitchFamily="34" charset="0"/>
              </a:rPr>
              <a:t>Sue Stokoe and Bruce Mitchell – Kingston University </a:t>
            </a:r>
          </a:p>
        </p:txBody>
      </p:sp>
    </p:spTree>
    <p:extLst>
      <p:ext uri="{BB962C8B-B14F-4D97-AF65-F5344CB8AC3E}">
        <p14:creationId xmlns:p14="http://schemas.microsoft.com/office/powerpoint/2010/main" val="386953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2" y="1829314"/>
            <a:ext cx="4607733" cy="482601"/>
          </a:xfrm>
          <a:prstGeom prst="rect">
            <a:avLst/>
          </a:prstGeom>
          <a:solidFill>
            <a:schemeClr val="tx1"/>
          </a:solidFill>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Design and Templates</a:t>
            </a:r>
          </a:p>
        </p:txBody>
      </p:sp>
      <p:sp>
        <p:nvSpPr>
          <p:cNvPr id="2" name="TextBox 1">
            <a:extLst>
              <a:ext uri="{FF2B5EF4-FFF2-40B4-BE49-F238E27FC236}">
                <a16:creationId xmlns:a16="http://schemas.microsoft.com/office/drawing/2014/main" id="{5F89DE96-2DE0-3E13-AE33-3F1A84337701}"/>
              </a:ext>
            </a:extLst>
          </p:cNvPr>
          <p:cNvSpPr txBox="1"/>
          <p:nvPr/>
        </p:nvSpPr>
        <p:spPr>
          <a:xfrm>
            <a:off x="1125584" y="2377406"/>
            <a:ext cx="5942873" cy="4062651"/>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We looked to the team to help produce a simple, replicable but professional design</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The design of the training would have subtle colour accent changes based on level</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A blank template is available to easily put a piece of training together quickly.</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The same document would contain all levels of the training – keeping progression transparent </a:t>
            </a: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11" name="Picture 10">
            <a:extLst>
              <a:ext uri="{FF2B5EF4-FFF2-40B4-BE49-F238E27FC236}">
                <a16:creationId xmlns:a16="http://schemas.microsoft.com/office/drawing/2014/main" id="{612DAFDD-0C60-E17D-8F0F-1EA652DBD713}"/>
              </a:ext>
            </a:extLst>
          </p:cNvPr>
          <p:cNvPicPr>
            <a:picLocks noChangeAspect="1"/>
          </p:cNvPicPr>
          <p:nvPr/>
        </p:nvPicPr>
        <p:blipFill>
          <a:blip r:embed="rId3"/>
          <a:stretch>
            <a:fillRect/>
          </a:stretch>
        </p:blipFill>
        <p:spPr>
          <a:xfrm>
            <a:off x="8114742" y="2140309"/>
            <a:ext cx="3746936" cy="2117949"/>
          </a:xfrm>
          <a:prstGeom prst="rect">
            <a:avLst/>
          </a:prstGeom>
        </p:spPr>
      </p:pic>
      <p:pic>
        <p:nvPicPr>
          <p:cNvPr id="12" name="Picture 11">
            <a:extLst>
              <a:ext uri="{FF2B5EF4-FFF2-40B4-BE49-F238E27FC236}">
                <a16:creationId xmlns:a16="http://schemas.microsoft.com/office/drawing/2014/main" id="{1FB5F35B-30E2-4DF3-0F15-241F41F0EAFB}"/>
              </a:ext>
            </a:extLst>
          </p:cNvPr>
          <p:cNvPicPr>
            <a:picLocks noChangeAspect="1"/>
          </p:cNvPicPr>
          <p:nvPr/>
        </p:nvPicPr>
        <p:blipFill>
          <a:blip r:embed="rId4"/>
          <a:stretch>
            <a:fillRect/>
          </a:stretch>
        </p:blipFill>
        <p:spPr>
          <a:xfrm>
            <a:off x="8114742" y="4288573"/>
            <a:ext cx="3746936" cy="2097282"/>
          </a:xfrm>
          <a:prstGeom prst="rect">
            <a:avLst/>
          </a:prstGeom>
        </p:spPr>
      </p:pic>
    </p:spTree>
    <p:extLst>
      <p:ext uri="{BB962C8B-B14F-4D97-AF65-F5344CB8AC3E}">
        <p14:creationId xmlns:p14="http://schemas.microsoft.com/office/powerpoint/2010/main" val="394101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4"/>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2" y="1829314"/>
            <a:ext cx="1723209"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Folders</a:t>
            </a:r>
          </a:p>
        </p:txBody>
      </p:sp>
      <p:sp>
        <p:nvSpPr>
          <p:cNvPr id="2" name="TextBox 1">
            <a:extLst>
              <a:ext uri="{FF2B5EF4-FFF2-40B4-BE49-F238E27FC236}">
                <a16:creationId xmlns:a16="http://schemas.microsoft.com/office/drawing/2014/main" id="{C474E632-228F-CD27-876A-9511C04598C5}"/>
              </a:ext>
            </a:extLst>
          </p:cNvPr>
          <p:cNvSpPr txBox="1"/>
          <p:nvPr/>
        </p:nvSpPr>
        <p:spPr>
          <a:xfrm>
            <a:off x="1125584" y="2541066"/>
            <a:ext cx="7002416" cy="4093428"/>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Physical Folders – a part of a starter pack for new staff, including headphones – adds personal touch</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Includes: Induction Programme, Working Pattern, supplementary material for inductions and induction checklist</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Early guidance and quick reference for new starters</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Used as a quick reference and touchpoint for 1-2-1s with line manager</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Icon">
            <a:extLst>
              <a:ext uri="{FF2B5EF4-FFF2-40B4-BE49-F238E27FC236}">
                <a16:creationId xmlns:a16="http://schemas.microsoft.com/office/drawing/2014/main" id="{4D29E60A-7920-7EED-98F4-BDF3374DC02A}"/>
              </a:ext>
            </a:extLst>
          </p:cNvPr>
          <p:cNvPicPr>
            <a:picLocks noChangeAspect="1"/>
          </p:cNvPicPr>
          <p:nvPr/>
        </p:nvPicPr>
        <p:blipFill rotWithShape="1">
          <a:blip r:embed="rId3">
            <a:extLst>
              <a:ext uri="{28A0092B-C50C-407E-A947-70E740481C1C}">
                <a14:useLocalDpi xmlns:a14="http://schemas.microsoft.com/office/drawing/2010/main" val="0"/>
              </a:ext>
            </a:extLst>
          </a:blip>
          <a:srcRect l="15682" r="32803"/>
          <a:stretch/>
        </p:blipFill>
        <p:spPr>
          <a:xfrm rot="5400000">
            <a:off x="8111975" y="2670300"/>
            <a:ext cx="3701875" cy="3236547"/>
          </a:xfrm>
          <a:prstGeom prst="rect">
            <a:avLst/>
          </a:prstGeom>
        </p:spPr>
      </p:pic>
    </p:spTree>
    <p:extLst>
      <p:ext uri="{BB962C8B-B14F-4D97-AF65-F5344CB8AC3E}">
        <p14:creationId xmlns:p14="http://schemas.microsoft.com/office/powerpoint/2010/main" val="219904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2" y="1829314"/>
            <a:ext cx="2289267" cy="482601"/>
          </a:xfrm>
          <a:prstGeom prst="rect">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latin typeface="Arial" panose="020B0604020202020204" pitchFamily="34" charset="0"/>
                <a:cs typeface="Arial" panose="020B0604020202020204" pitchFamily="34" charset="0"/>
              </a:rPr>
              <a:t>Checklists</a:t>
            </a:r>
          </a:p>
        </p:txBody>
      </p:sp>
      <p:sp>
        <p:nvSpPr>
          <p:cNvPr id="2" name="TextBox 1">
            <a:extLst>
              <a:ext uri="{FF2B5EF4-FFF2-40B4-BE49-F238E27FC236}">
                <a16:creationId xmlns:a16="http://schemas.microsoft.com/office/drawing/2014/main" id="{1A6A259E-E88B-5AA4-5197-26768E5D6AE8}"/>
              </a:ext>
            </a:extLst>
          </p:cNvPr>
          <p:cNvSpPr txBox="1"/>
          <p:nvPr/>
        </p:nvSpPr>
        <p:spPr>
          <a:xfrm>
            <a:off x="1125584" y="2411136"/>
            <a:ext cx="6582935" cy="4678204"/>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Induction checklists are included in the Induction Folder </a:t>
            </a:r>
          </a:p>
          <a:p>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The line manager plays and active role in this checklist beyond the induction work – ensures development is a topic at 1-2-1s from day one</a:t>
            </a: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Checklists can be sent back to the training team for recording purposes </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The checklist will be developed to reflect level based training – to maintain transparency of development opportunity</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graphicFrame>
        <p:nvGraphicFramePr>
          <p:cNvPr id="11" name="Table 10">
            <a:extLst>
              <a:ext uri="{FF2B5EF4-FFF2-40B4-BE49-F238E27FC236}">
                <a16:creationId xmlns:a16="http://schemas.microsoft.com/office/drawing/2014/main" id="{30BB9EBB-1639-CE27-0AD1-3972119AD69E}"/>
              </a:ext>
            </a:extLst>
          </p:cNvPr>
          <p:cNvGraphicFramePr>
            <a:graphicFrameLocks noGrp="1"/>
          </p:cNvGraphicFramePr>
          <p:nvPr>
            <p:extLst>
              <p:ext uri="{D42A27DB-BD31-4B8C-83A1-F6EECF244321}">
                <p14:modId xmlns:p14="http://schemas.microsoft.com/office/powerpoint/2010/main" val="2373441541"/>
              </p:ext>
            </p:extLst>
          </p:nvPr>
        </p:nvGraphicFramePr>
        <p:xfrm>
          <a:off x="7708519" y="3174148"/>
          <a:ext cx="4227830" cy="2228850"/>
        </p:xfrm>
        <a:graphic>
          <a:graphicData uri="http://schemas.openxmlformats.org/drawingml/2006/table">
            <a:tbl>
              <a:tblPr firstRow="1" firstCol="1" bandRow="1"/>
              <a:tblGrid>
                <a:gridCol w="807085">
                  <a:extLst>
                    <a:ext uri="{9D8B030D-6E8A-4147-A177-3AD203B41FA5}">
                      <a16:colId xmlns:a16="http://schemas.microsoft.com/office/drawing/2014/main" val="1774630647"/>
                    </a:ext>
                  </a:extLst>
                </a:gridCol>
                <a:gridCol w="2250440">
                  <a:extLst>
                    <a:ext uri="{9D8B030D-6E8A-4147-A177-3AD203B41FA5}">
                      <a16:colId xmlns:a16="http://schemas.microsoft.com/office/drawing/2014/main" val="98603284"/>
                    </a:ext>
                  </a:extLst>
                </a:gridCol>
                <a:gridCol w="1170305">
                  <a:extLst>
                    <a:ext uri="{9D8B030D-6E8A-4147-A177-3AD203B41FA5}">
                      <a16:colId xmlns:a16="http://schemas.microsoft.com/office/drawing/2014/main" val="3343896942"/>
                    </a:ext>
                  </a:extLst>
                </a:gridCol>
              </a:tblGrid>
              <a:tr h="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Core Enquiry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Date 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82015"/>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Queue-Busting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748853101"/>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Sign-Posting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33779238"/>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Wi-Fi Enquiries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4258919549"/>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borrow books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88465917"/>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Help Desk – Etiquette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14571686"/>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Telephony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73244791"/>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Dashboard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70023707"/>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SID/Live Chat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4141316546"/>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Supervising the Help Desk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389377052"/>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in Distress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38259932"/>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Opening and Closing Procedures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92409167"/>
                  </a:ext>
                </a:extLst>
              </a:tr>
              <a:tr h="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Setting up PDQ Machine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82009998"/>
                  </a:ext>
                </a:extLst>
              </a:tr>
            </a:tbl>
          </a:graphicData>
        </a:graphic>
      </p:graphicFrame>
      <p:sp>
        <p:nvSpPr>
          <p:cNvPr id="12" name="TextBox 11">
            <a:extLst>
              <a:ext uri="{FF2B5EF4-FFF2-40B4-BE49-F238E27FC236}">
                <a16:creationId xmlns:a16="http://schemas.microsoft.com/office/drawing/2014/main" id="{BC09C4E6-273F-C03D-CA15-2DF81A463CEC}"/>
              </a:ext>
            </a:extLst>
          </p:cNvPr>
          <p:cNvSpPr txBox="1"/>
          <p:nvPr/>
        </p:nvSpPr>
        <p:spPr>
          <a:xfrm>
            <a:off x="11066416" y="5469068"/>
            <a:ext cx="1297475"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89301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Builds development-centred relationship between line manager and reportee </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The checklist can form the basis for 1-2-1s early on</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Helps staff identify development opportunities </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Skills for progression are transparent and accessible </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Training to enhance particular skills is identifiable </a:t>
            </a: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2" y="1829314"/>
            <a:ext cx="5409838" cy="482601"/>
          </a:xfrm>
          <a:prstGeom prst="rect">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latin typeface="Arial" panose="020B0604020202020204" pitchFamily="34" charset="0"/>
                <a:cs typeface="Arial" panose="020B0604020202020204" pitchFamily="34" charset="0"/>
              </a:rPr>
              <a:t>The Role of Line Managers</a:t>
            </a:r>
          </a:p>
        </p:txBody>
      </p:sp>
    </p:spTree>
    <p:extLst>
      <p:ext uri="{BB962C8B-B14F-4D97-AF65-F5344CB8AC3E}">
        <p14:creationId xmlns:p14="http://schemas.microsoft.com/office/powerpoint/2010/main" val="369074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3" y="1829314"/>
            <a:ext cx="1405640"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Skills</a:t>
            </a:r>
          </a:p>
        </p:txBody>
      </p:sp>
      <p:sp>
        <p:nvSpPr>
          <p:cNvPr id="2" name="TextBox 1">
            <a:extLst>
              <a:ext uri="{FF2B5EF4-FFF2-40B4-BE49-F238E27FC236}">
                <a16:creationId xmlns:a16="http://schemas.microsoft.com/office/drawing/2014/main" id="{A3C153F6-6F51-089A-CE7B-D94A490AB0D3}"/>
              </a:ext>
            </a:extLst>
          </p:cNvPr>
          <p:cNvSpPr txBox="1"/>
          <p:nvPr/>
        </p:nvSpPr>
        <p:spPr>
          <a:xfrm>
            <a:off x="1388983" y="2495309"/>
            <a:ext cx="10389160" cy="3170099"/>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Highlights the professionalism of the Customer Services skillset </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Identifies the skills needed to internal and external progression</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Clearly shows the skills that can be learned through particular training – aiding personal development</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Can be given to Library Assistants on departure as a part of the Future Skills framework</a:t>
            </a:r>
          </a:p>
          <a:p>
            <a:pPr algn="ct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42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The Integrated Training Programme offers a dynamic, inclusive and transparent method charter an individuals development journey</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Underpins all areas of work and personal development – making routes of progress less mysterious </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Involve the whole team in the development process – creating better cohesion within ethos and delivery</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It is still a work in progress, with more work to be done – but we feel this is a step in the right direction – in line with out Team Objectives </a:t>
            </a: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3" y="1829314"/>
            <a:ext cx="3542938"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In Conclusion…</a:t>
            </a:r>
          </a:p>
        </p:txBody>
      </p:sp>
    </p:spTree>
    <p:extLst>
      <p:ext uri="{BB962C8B-B14F-4D97-AF65-F5344CB8AC3E}">
        <p14:creationId xmlns:p14="http://schemas.microsoft.com/office/powerpoint/2010/main" val="334768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2" name="Title 1">
            <a:extLst>
              <a:ext uri="{FF2B5EF4-FFF2-40B4-BE49-F238E27FC236}">
                <a16:creationId xmlns:a16="http://schemas.microsoft.com/office/drawing/2014/main" id="{A12C155F-B232-BE6E-82D7-C82E03B7882D}"/>
              </a:ext>
            </a:extLst>
          </p:cNvPr>
          <p:cNvSpPr txBox="1">
            <a:spLocks/>
          </p:cNvSpPr>
          <p:nvPr/>
        </p:nvSpPr>
        <p:spPr>
          <a:xfrm>
            <a:off x="1694541" y="2397512"/>
            <a:ext cx="8802917" cy="1031488"/>
          </a:xfrm>
          <a:prstGeom prst="rect">
            <a:avLst/>
          </a:prstGeom>
          <a:solidFill>
            <a:schemeClr val="tx1"/>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Thank you for listening</a:t>
            </a:r>
          </a:p>
        </p:txBody>
      </p:sp>
      <p:sp>
        <p:nvSpPr>
          <p:cNvPr id="3" name="Title 1">
            <a:extLst>
              <a:ext uri="{FF2B5EF4-FFF2-40B4-BE49-F238E27FC236}">
                <a16:creationId xmlns:a16="http://schemas.microsoft.com/office/drawing/2014/main" id="{9BC0CCF8-9F1A-147C-EC2E-62A0AF98B88E}"/>
              </a:ext>
            </a:extLst>
          </p:cNvPr>
          <p:cNvSpPr txBox="1">
            <a:spLocks/>
          </p:cNvSpPr>
          <p:nvPr/>
        </p:nvSpPr>
        <p:spPr>
          <a:xfrm>
            <a:off x="2465612" y="4181560"/>
            <a:ext cx="7260773" cy="860209"/>
          </a:xfrm>
          <a:prstGeom prst="rect">
            <a:avLst/>
          </a:prstGeom>
          <a:solidFill>
            <a:schemeClr val="tx1"/>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bg1"/>
                </a:solidFill>
                <a:latin typeface="Arial" panose="020B0604020202020204" pitchFamily="34" charset="0"/>
                <a:cs typeface="Arial" panose="020B0604020202020204" pitchFamily="34" charset="0"/>
              </a:rPr>
              <a:t>Sue Stokoe - S.Stokoe@kingston.ac.uk </a:t>
            </a:r>
          </a:p>
          <a:p>
            <a:pPr algn="l"/>
            <a:r>
              <a:rPr lang="en-GB" sz="2800" b="1" dirty="0">
                <a:solidFill>
                  <a:schemeClr val="bg1"/>
                </a:solidFill>
                <a:latin typeface="Arial" panose="020B0604020202020204" pitchFamily="34" charset="0"/>
                <a:cs typeface="Arial" panose="020B0604020202020204" pitchFamily="34" charset="0"/>
              </a:rPr>
              <a:t>Bruce Mitchell - B.Mitchell@kingston.ac.uk</a:t>
            </a:r>
          </a:p>
        </p:txBody>
      </p:sp>
    </p:spTree>
    <p:extLst>
      <p:ext uri="{BB962C8B-B14F-4D97-AF65-F5344CB8AC3E}">
        <p14:creationId xmlns:p14="http://schemas.microsoft.com/office/powerpoint/2010/main" val="408401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0" lvl="5" indent="-285750">
              <a:buFont typeface="Arial" panose="020B0604020202020204" pitchFamily="34" charset="0"/>
              <a:buChar char="•"/>
            </a:pP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4" y="1829314"/>
            <a:ext cx="4078342"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Where did we start?</a:t>
            </a:r>
          </a:p>
        </p:txBody>
      </p:sp>
      <p:sp>
        <p:nvSpPr>
          <p:cNvPr id="8" name="TextBox 7">
            <a:extLst>
              <a:ext uri="{FF2B5EF4-FFF2-40B4-BE49-F238E27FC236}">
                <a16:creationId xmlns:a16="http://schemas.microsoft.com/office/drawing/2014/main" id="{F5B92E0B-8AA2-A592-2F59-E6240A9F5A93}"/>
              </a:ext>
            </a:extLst>
          </p:cNvPr>
          <p:cNvSpPr txBox="1"/>
          <p:nvPr/>
        </p:nvSpPr>
        <p:spPr>
          <a:xfrm>
            <a:off x="1645920" y="2343620"/>
            <a:ext cx="5386355" cy="4401205"/>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During the pandemic, we were commissioned to put together documentation on training records</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Following a recent restructure – we used these records as the basis for a new training group</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This group was responsible for storing records on when training had been attended, a log of certification and a calendar of upcoming training events – a lot were external at this point</a:t>
            </a:r>
          </a:p>
          <a:p>
            <a:endParaRPr lang="en-GB" sz="2000" dirty="0"/>
          </a:p>
        </p:txBody>
      </p:sp>
      <p:pic>
        <p:nvPicPr>
          <p:cNvPr id="10" name="Picture 9">
            <a:extLst>
              <a:ext uri="{FF2B5EF4-FFF2-40B4-BE49-F238E27FC236}">
                <a16:creationId xmlns:a16="http://schemas.microsoft.com/office/drawing/2014/main" id="{87722F38-0484-1C17-72A8-41AF99820948}"/>
              </a:ext>
            </a:extLst>
          </p:cNvPr>
          <p:cNvPicPr>
            <a:picLocks noChangeAspect="1"/>
          </p:cNvPicPr>
          <p:nvPr/>
        </p:nvPicPr>
        <p:blipFill>
          <a:blip r:embed="rId3"/>
          <a:stretch>
            <a:fillRect/>
          </a:stretch>
        </p:blipFill>
        <p:spPr>
          <a:xfrm>
            <a:off x="7702110" y="2218396"/>
            <a:ext cx="3634999" cy="4140353"/>
          </a:xfrm>
          <a:prstGeom prst="rect">
            <a:avLst/>
          </a:prstGeom>
        </p:spPr>
      </p:pic>
    </p:spTree>
    <p:extLst>
      <p:ext uri="{BB962C8B-B14F-4D97-AF65-F5344CB8AC3E}">
        <p14:creationId xmlns:p14="http://schemas.microsoft.com/office/powerpoint/2010/main" val="3554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3" y="1829314"/>
            <a:ext cx="4687942"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The Information Centre</a:t>
            </a:r>
          </a:p>
        </p:txBody>
      </p:sp>
      <p:sp>
        <p:nvSpPr>
          <p:cNvPr id="2" name="TextBox 1">
            <a:extLst>
              <a:ext uri="{FF2B5EF4-FFF2-40B4-BE49-F238E27FC236}">
                <a16:creationId xmlns:a16="http://schemas.microsoft.com/office/drawing/2014/main" id="{309A79CA-6971-2AD6-B956-0085A89DCACB}"/>
              </a:ext>
            </a:extLst>
          </p:cNvPr>
          <p:cNvSpPr txBox="1"/>
          <p:nvPr/>
        </p:nvSpPr>
        <p:spPr>
          <a:xfrm>
            <a:off x="1645920" y="2353061"/>
            <a:ext cx="6801394" cy="4370427"/>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As we came back to campus, our new Information Centre service began to develop</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The Information Centre is a one-stop-shop for all student support enquiries, including the library</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The Information Centre is also responsible for day to day management of the library space and buildings</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We had many new members of the team join – and developing a new, comprehensive induction programme was more vital than ever</a:t>
            </a:r>
          </a:p>
          <a:p>
            <a:endParaRPr lang="en-GB" dirty="0"/>
          </a:p>
        </p:txBody>
      </p:sp>
      <p:pic>
        <p:nvPicPr>
          <p:cNvPr id="8" name="Picture 7">
            <a:extLst>
              <a:ext uri="{FF2B5EF4-FFF2-40B4-BE49-F238E27FC236}">
                <a16:creationId xmlns:a16="http://schemas.microsoft.com/office/drawing/2014/main" id="{917993F2-95C5-F68E-2A2A-FD756D6613B5}"/>
              </a:ext>
            </a:extLst>
          </p:cNvPr>
          <p:cNvPicPr>
            <a:picLocks noChangeAspect="1"/>
          </p:cNvPicPr>
          <p:nvPr/>
        </p:nvPicPr>
        <p:blipFill>
          <a:blip r:embed="rId3"/>
          <a:stretch>
            <a:fillRect/>
          </a:stretch>
        </p:blipFill>
        <p:spPr>
          <a:xfrm>
            <a:off x="8907427" y="2210953"/>
            <a:ext cx="2230837" cy="4155240"/>
          </a:xfrm>
          <a:prstGeom prst="rect">
            <a:avLst/>
          </a:prstGeom>
        </p:spPr>
      </p:pic>
    </p:spTree>
    <p:extLst>
      <p:ext uri="{BB962C8B-B14F-4D97-AF65-F5344CB8AC3E}">
        <p14:creationId xmlns:p14="http://schemas.microsoft.com/office/powerpoint/2010/main" val="314492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3" y="1829314"/>
            <a:ext cx="3457212"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Team Objectives</a:t>
            </a:r>
          </a:p>
        </p:txBody>
      </p:sp>
      <p:sp>
        <p:nvSpPr>
          <p:cNvPr id="2" name="TextBox 1">
            <a:extLst>
              <a:ext uri="{FF2B5EF4-FFF2-40B4-BE49-F238E27FC236}">
                <a16:creationId xmlns:a16="http://schemas.microsoft.com/office/drawing/2014/main" id="{309A79CA-6971-2AD6-B956-0085A89DCACB}"/>
              </a:ext>
            </a:extLst>
          </p:cNvPr>
          <p:cNvSpPr txBox="1"/>
          <p:nvPr/>
        </p:nvSpPr>
        <p:spPr>
          <a:xfrm>
            <a:off x="1598024" y="2714384"/>
            <a:ext cx="9936480" cy="3170099"/>
          </a:xfrm>
          <a:prstGeom prst="rect">
            <a:avLst/>
          </a:prstGeom>
          <a:noFill/>
        </p:spPr>
        <p:txBody>
          <a:bodyPr wrap="square" rtlCol="0">
            <a:spAutoFit/>
          </a:bodyPr>
          <a:lstStyle/>
          <a:p>
            <a:pPr algn="ct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Future skills - </a:t>
            </a: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Introduce a standard approach for Library Assistants to have time to reflect on transferable skills and experiences they have learnt whilst working with us that can be used for future job applications / interviews. </a:t>
            </a: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Helping IC team career progression-</a:t>
            </a: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Introduce a standard approach for staff to get opportunities (if they so wish) to gain experience in doing tasks that may help with future career progression via set responsibility overlaps, shadowing opportunities, mentoring and IC (BP) Business Partner model. </a:t>
            </a:r>
          </a:p>
          <a:p>
            <a:endParaRPr lang="en-GB" sz="2000" dirty="0"/>
          </a:p>
        </p:txBody>
      </p:sp>
    </p:spTree>
    <p:extLst>
      <p:ext uri="{BB962C8B-B14F-4D97-AF65-F5344CB8AC3E}">
        <p14:creationId xmlns:p14="http://schemas.microsoft.com/office/powerpoint/2010/main" val="191028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3" y="1829314"/>
            <a:ext cx="3613121"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What is training?</a:t>
            </a:r>
          </a:p>
        </p:txBody>
      </p:sp>
      <p:sp>
        <p:nvSpPr>
          <p:cNvPr id="13" name="Rectangle 12">
            <a:extLst>
              <a:ext uri="{FF2B5EF4-FFF2-40B4-BE49-F238E27FC236}">
                <a16:creationId xmlns:a16="http://schemas.microsoft.com/office/drawing/2014/main" id="{AE41CA06-9406-4F5F-2484-34EFCF362947}"/>
              </a:ext>
            </a:extLst>
          </p:cNvPr>
          <p:cNvSpPr/>
          <p:nvPr/>
        </p:nvSpPr>
        <p:spPr>
          <a:xfrm>
            <a:off x="8011332" y="3250837"/>
            <a:ext cx="3784169" cy="2025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Chat with solid fill">
            <a:extLst>
              <a:ext uri="{FF2B5EF4-FFF2-40B4-BE49-F238E27FC236}">
                <a16:creationId xmlns:a16="http://schemas.microsoft.com/office/drawing/2014/main" id="{EFFD4F3D-E994-5D1F-502F-D5B6021C0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1332" y="3250837"/>
            <a:ext cx="1953033" cy="1953033"/>
          </a:xfrm>
          <a:prstGeom prst="rect">
            <a:avLst/>
          </a:prstGeom>
        </p:spPr>
      </p:pic>
      <p:pic>
        <p:nvPicPr>
          <p:cNvPr id="3" name="Graphic 2" descr="Document with solid fill">
            <a:extLst>
              <a:ext uri="{FF2B5EF4-FFF2-40B4-BE49-F238E27FC236}">
                <a16:creationId xmlns:a16="http://schemas.microsoft.com/office/drawing/2014/main" id="{14F62F15-8140-616C-2BEA-C82AB39DBF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0015" y="3429000"/>
            <a:ext cx="1572801" cy="1572801"/>
          </a:xfrm>
          <a:prstGeom prst="rect">
            <a:avLst/>
          </a:prstGeom>
        </p:spPr>
      </p:pic>
      <p:sp>
        <p:nvSpPr>
          <p:cNvPr id="8" name="Plus Sign 7">
            <a:extLst>
              <a:ext uri="{FF2B5EF4-FFF2-40B4-BE49-F238E27FC236}">
                <a16:creationId xmlns:a16="http://schemas.microsoft.com/office/drawing/2014/main" id="{34C8F9C3-8F4D-C6AD-8E78-E44AFC0D1C17}"/>
              </a:ext>
            </a:extLst>
          </p:cNvPr>
          <p:cNvSpPr/>
          <p:nvPr/>
        </p:nvSpPr>
        <p:spPr>
          <a:xfrm>
            <a:off x="9824172" y="3971073"/>
            <a:ext cx="640080" cy="635000"/>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8A8BA27-DA98-73CF-51F0-60301C7D7566}"/>
              </a:ext>
            </a:extLst>
          </p:cNvPr>
          <p:cNvSpPr txBox="1"/>
          <p:nvPr/>
        </p:nvSpPr>
        <p:spPr>
          <a:xfrm>
            <a:off x="1684292" y="2037707"/>
            <a:ext cx="6468822" cy="5016758"/>
          </a:xfrm>
          <a:prstGeom prst="rect">
            <a:avLst/>
          </a:prstGeom>
          <a:noFill/>
        </p:spPr>
        <p:txBody>
          <a:bodyPr wrap="square" rtlCol="0">
            <a:spAutoFit/>
          </a:bodyPr>
          <a:lstStyle/>
          <a:p>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Training is an active process on the part of the trainee and the trainer</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Training should be conducted conversationally, </a:t>
            </a:r>
            <a:r>
              <a:rPr lang="en-GB" sz="2000" b="1" dirty="0">
                <a:latin typeface="Arial" panose="020B0604020202020204" pitchFamily="34" charset="0"/>
                <a:ea typeface="Calibri" panose="020F0502020204030204" pitchFamily="34" charset="0"/>
                <a:cs typeface="Arial" panose="020B0604020202020204" pitchFamily="34" charset="0"/>
              </a:rPr>
              <a:t>allowing for interaction and discussion</a:t>
            </a: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Whi</a:t>
            </a:r>
            <a:r>
              <a:rPr lang="en-GB" sz="2000" b="1" dirty="0">
                <a:latin typeface="Arial" panose="020B0604020202020204" pitchFamily="34" charset="0"/>
                <a:ea typeface="Calibri" panose="020F0502020204030204" pitchFamily="34" charset="0"/>
                <a:cs typeface="Arial" panose="020B0604020202020204" pitchFamily="34" charset="0"/>
              </a:rPr>
              <a:t>le training should be supported by documentation – the documentation is not the training</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While developed by a specific person – it should be possible for the training to be delivered by anyone</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295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3" y="1829314"/>
            <a:ext cx="5562237" cy="482601"/>
          </a:xfrm>
          <a:prstGeom prst="rect">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latin typeface="Arial" panose="020B0604020202020204" pitchFamily="34" charset="0"/>
                <a:cs typeface="Arial" panose="020B0604020202020204" pitchFamily="34" charset="0"/>
              </a:rPr>
              <a:t>What is integrated training?</a:t>
            </a:r>
          </a:p>
        </p:txBody>
      </p:sp>
      <p:sp>
        <p:nvSpPr>
          <p:cNvPr id="9" name="TextBox 8">
            <a:extLst>
              <a:ext uri="{FF2B5EF4-FFF2-40B4-BE49-F238E27FC236}">
                <a16:creationId xmlns:a16="http://schemas.microsoft.com/office/drawing/2014/main" id="{E07D3AA5-98E0-2921-109A-4D7BDA5A0160}"/>
              </a:ext>
            </a:extLst>
          </p:cNvPr>
          <p:cNvSpPr txBox="1"/>
          <p:nvPr/>
        </p:nvSpPr>
        <p:spPr>
          <a:xfrm>
            <a:off x="1645920" y="2311915"/>
            <a:ext cx="10232402" cy="4062651"/>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The further we discussed training, the more we realised it could permeate all aspects of the Information Centre Service</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With the team objectives in mind, we sought to design an “Integrated Training Model” that was:</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0" lvl="3" indent="-342900">
              <a:buFont typeface="Wingdings" panose="05000000000000000000" pitchFamily="2" charset="2"/>
              <a:buChar char="§"/>
            </a:pPr>
            <a:r>
              <a:rPr lang="en-GB" sz="2000" b="1" dirty="0">
                <a:latin typeface="Arial" panose="020B0604020202020204" pitchFamily="34" charset="0"/>
                <a:ea typeface="Calibri" panose="020F0502020204030204" pitchFamily="34" charset="0"/>
                <a:cs typeface="Arial" panose="020B0604020202020204" pitchFamily="34" charset="0"/>
              </a:rPr>
              <a:t>Accessible and Transparent</a:t>
            </a:r>
          </a:p>
          <a:p>
            <a:pPr marL="1714500" lvl="3" indent="-342900">
              <a:buFont typeface="Wingdings" panose="05000000000000000000" pitchFamily="2" charset="2"/>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Centralised</a:t>
            </a:r>
          </a:p>
          <a:p>
            <a:pPr marL="1714500" lvl="3" indent="-342900">
              <a:buFont typeface="Wingdings" panose="05000000000000000000" pitchFamily="2" charset="2"/>
              <a:buChar char="§"/>
            </a:pPr>
            <a:r>
              <a:rPr lang="en-GB" sz="2000" b="1" dirty="0">
                <a:latin typeface="Arial" panose="020B0604020202020204" pitchFamily="34" charset="0"/>
                <a:ea typeface="Calibri" panose="020F0502020204030204" pitchFamily="34" charset="0"/>
                <a:cs typeface="Arial" panose="020B0604020202020204" pitchFamily="34" charset="0"/>
              </a:rPr>
              <a:t>Consistent</a:t>
            </a:r>
          </a:p>
          <a:p>
            <a:pPr marL="1714500" lvl="3" indent="-342900">
              <a:buFont typeface="Wingdings" panose="05000000000000000000" pitchFamily="2" charset="2"/>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Adaptable</a:t>
            </a:r>
          </a:p>
          <a:p>
            <a:pPr marL="1714500" lvl="3" indent="-342900">
              <a:buFont typeface="Wingdings" panose="05000000000000000000" pitchFamily="2" charset="2"/>
              <a:buChar char="§"/>
            </a:pPr>
            <a:r>
              <a:rPr lang="en-GB" sz="2000" b="1" dirty="0">
                <a:latin typeface="Arial" panose="020B0604020202020204" pitchFamily="34" charset="0"/>
                <a:ea typeface="Calibri" panose="020F0502020204030204" pitchFamily="34" charset="0"/>
                <a:cs typeface="Arial" panose="020B0604020202020204" pitchFamily="34" charset="0"/>
              </a:rPr>
              <a:t>Level-Based</a:t>
            </a:r>
          </a:p>
          <a:p>
            <a:pPr marL="1714500" lvl="3" indent="-342900">
              <a:buFont typeface="Wingdings" panose="05000000000000000000" pitchFamily="2" charset="2"/>
              <a:buChar cha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Skills-Based</a:t>
            </a:r>
          </a:p>
          <a:p>
            <a:endParaRPr lang="en-GB" dirty="0"/>
          </a:p>
        </p:txBody>
      </p:sp>
    </p:spTree>
    <p:extLst>
      <p:ext uri="{BB962C8B-B14F-4D97-AF65-F5344CB8AC3E}">
        <p14:creationId xmlns:p14="http://schemas.microsoft.com/office/powerpoint/2010/main" val="15451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3" y="1829314"/>
            <a:ext cx="4270848" cy="482601"/>
          </a:xfrm>
          <a:prstGeom prst="rect">
            <a:avLst/>
          </a:prstGeom>
          <a:solidFill>
            <a:schemeClr val="tx1"/>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Level Based Training</a:t>
            </a:r>
          </a:p>
        </p:txBody>
      </p:sp>
      <p:sp>
        <p:nvSpPr>
          <p:cNvPr id="16" name="Arrow: Pentagon 15">
            <a:extLst>
              <a:ext uri="{FF2B5EF4-FFF2-40B4-BE49-F238E27FC236}">
                <a16:creationId xmlns:a16="http://schemas.microsoft.com/office/drawing/2014/main" id="{8A9D27C8-8A20-0768-7AFD-160E8EB89010}"/>
              </a:ext>
            </a:extLst>
          </p:cNvPr>
          <p:cNvSpPr/>
          <p:nvPr/>
        </p:nvSpPr>
        <p:spPr>
          <a:xfrm>
            <a:off x="1887402" y="2402235"/>
            <a:ext cx="3014980" cy="1930400"/>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Level 1</a:t>
            </a:r>
          </a:p>
          <a:p>
            <a:pPr algn="ctr"/>
            <a:endParaRPr lang="en-GB"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e.g. Queue-Busting Training </a:t>
            </a:r>
          </a:p>
          <a:p>
            <a:pPr algn="ctr"/>
            <a:endParaRPr lang="en-GB" dirty="0">
              <a:solidFill>
                <a:schemeClr val="bg1"/>
              </a:solidFill>
              <a:latin typeface="Arial" panose="020B0604020202020204" pitchFamily="34" charset="0"/>
              <a:cs typeface="Arial" panose="020B0604020202020204" pitchFamily="34" charset="0"/>
            </a:endParaRPr>
          </a:p>
        </p:txBody>
      </p:sp>
      <p:sp>
        <p:nvSpPr>
          <p:cNvPr id="17" name="Arrow: Chevron 16">
            <a:extLst>
              <a:ext uri="{FF2B5EF4-FFF2-40B4-BE49-F238E27FC236}">
                <a16:creationId xmlns:a16="http://schemas.microsoft.com/office/drawing/2014/main" id="{3AA0E563-9675-E98C-609C-DB08602078D2}"/>
              </a:ext>
            </a:extLst>
          </p:cNvPr>
          <p:cNvSpPr/>
          <p:nvPr/>
        </p:nvSpPr>
        <p:spPr>
          <a:xfrm>
            <a:off x="4254500" y="2375155"/>
            <a:ext cx="3683000" cy="1957480"/>
          </a:xfrm>
          <a:prstGeom prst="chevr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Level 2</a:t>
            </a:r>
          </a:p>
          <a:p>
            <a:pPr algn="ctr"/>
            <a:endParaRPr lang="en-GB"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e.g. Help Desk Training</a:t>
            </a:r>
          </a:p>
        </p:txBody>
      </p:sp>
      <p:sp>
        <p:nvSpPr>
          <p:cNvPr id="18" name="Arrow: Chevron 17">
            <a:extLst>
              <a:ext uri="{FF2B5EF4-FFF2-40B4-BE49-F238E27FC236}">
                <a16:creationId xmlns:a16="http://schemas.microsoft.com/office/drawing/2014/main" id="{505C85F3-1F95-B8E8-52A3-D65E3E2DB228}"/>
              </a:ext>
            </a:extLst>
          </p:cNvPr>
          <p:cNvSpPr/>
          <p:nvPr/>
        </p:nvSpPr>
        <p:spPr>
          <a:xfrm>
            <a:off x="7434398" y="2375155"/>
            <a:ext cx="3683000" cy="1957480"/>
          </a:xfrm>
          <a:prstGeom prst="chevron">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Level 3</a:t>
            </a:r>
          </a:p>
          <a:p>
            <a:pPr algn="ctr"/>
            <a:endParaRPr lang="en-GB"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e.g. Supervisor Training</a:t>
            </a:r>
          </a:p>
        </p:txBody>
      </p:sp>
      <p:sp>
        <p:nvSpPr>
          <p:cNvPr id="19" name="Arrow: Right 18">
            <a:extLst>
              <a:ext uri="{FF2B5EF4-FFF2-40B4-BE49-F238E27FC236}">
                <a16:creationId xmlns:a16="http://schemas.microsoft.com/office/drawing/2014/main" id="{5A32EBCD-068A-71AF-37EA-4D93222803E5}"/>
              </a:ext>
            </a:extLst>
          </p:cNvPr>
          <p:cNvSpPr/>
          <p:nvPr/>
        </p:nvSpPr>
        <p:spPr>
          <a:xfrm>
            <a:off x="1887402" y="4410420"/>
            <a:ext cx="2290620" cy="775232"/>
          </a:xfrm>
          <a:prstGeom prst="rightArrow">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Library Assistant</a:t>
            </a:r>
          </a:p>
        </p:txBody>
      </p:sp>
      <p:sp>
        <p:nvSpPr>
          <p:cNvPr id="20" name="Arrow: Right 19">
            <a:extLst>
              <a:ext uri="{FF2B5EF4-FFF2-40B4-BE49-F238E27FC236}">
                <a16:creationId xmlns:a16="http://schemas.microsoft.com/office/drawing/2014/main" id="{DF0CA63F-889B-D19B-8236-FED59DE106BF}"/>
              </a:ext>
            </a:extLst>
          </p:cNvPr>
          <p:cNvSpPr/>
          <p:nvPr/>
        </p:nvSpPr>
        <p:spPr>
          <a:xfrm>
            <a:off x="1887402" y="5048692"/>
            <a:ext cx="5464316" cy="775232"/>
          </a:xfrm>
          <a:prstGeom prst="rightArrow">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Information Assistant</a:t>
            </a:r>
          </a:p>
        </p:txBody>
      </p:sp>
      <p:sp>
        <p:nvSpPr>
          <p:cNvPr id="21" name="Arrow: Right 20">
            <a:extLst>
              <a:ext uri="{FF2B5EF4-FFF2-40B4-BE49-F238E27FC236}">
                <a16:creationId xmlns:a16="http://schemas.microsoft.com/office/drawing/2014/main" id="{A6F0D7D9-C3A7-F9FF-E25B-429D218E595B}"/>
              </a:ext>
            </a:extLst>
          </p:cNvPr>
          <p:cNvSpPr/>
          <p:nvPr/>
        </p:nvSpPr>
        <p:spPr>
          <a:xfrm>
            <a:off x="1887402" y="5691922"/>
            <a:ext cx="9491980" cy="775232"/>
          </a:xfrm>
          <a:prstGeom prst="rightArrow">
            <a:avLst/>
          </a:prstGeom>
          <a:solidFill>
            <a:srgbClr val="FF999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Information Advisor </a:t>
            </a:r>
          </a:p>
        </p:txBody>
      </p:sp>
    </p:spTree>
    <p:extLst>
      <p:ext uri="{BB962C8B-B14F-4D97-AF65-F5344CB8AC3E}">
        <p14:creationId xmlns:p14="http://schemas.microsoft.com/office/powerpoint/2010/main" val="188137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6" name="Rectangle 5">
            <a:extLst>
              <a:ext uri="{FF2B5EF4-FFF2-40B4-BE49-F238E27FC236}">
                <a16:creationId xmlns:a16="http://schemas.microsoft.com/office/drawing/2014/main" id="{8EA10BFE-DDC8-84F7-4280-63761DD05147}"/>
              </a:ext>
            </a:extLst>
          </p:cNvPr>
          <p:cNvSpPr/>
          <p:nvPr/>
        </p:nvSpPr>
        <p:spPr>
          <a:xfrm>
            <a:off x="1125584" y="2109993"/>
            <a:ext cx="10881360" cy="43571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234399F-8821-4AB9-0D14-47FFE7C42FCF}"/>
              </a:ext>
            </a:extLst>
          </p:cNvPr>
          <p:cNvSpPr txBox="1">
            <a:spLocks/>
          </p:cNvSpPr>
          <p:nvPr/>
        </p:nvSpPr>
        <p:spPr>
          <a:xfrm>
            <a:off x="686162" y="1829314"/>
            <a:ext cx="6645080" cy="482601"/>
          </a:xfrm>
          <a:prstGeom prst="rect">
            <a:avLst/>
          </a:prstGeom>
          <a:solidFill>
            <a:schemeClr val="tx1"/>
          </a:solidFill>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How to build and Integrated Training Model?</a:t>
            </a:r>
          </a:p>
        </p:txBody>
      </p:sp>
      <p:sp>
        <p:nvSpPr>
          <p:cNvPr id="2" name="TextBox 1">
            <a:extLst>
              <a:ext uri="{FF2B5EF4-FFF2-40B4-BE49-F238E27FC236}">
                <a16:creationId xmlns:a16="http://schemas.microsoft.com/office/drawing/2014/main" id="{7AE53093-5285-2695-6188-2629685FA0A9}"/>
              </a:ext>
            </a:extLst>
          </p:cNvPr>
          <p:cNvSpPr txBox="1"/>
          <p:nvPr/>
        </p:nvSpPr>
        <p:spPr>
          <a:xfrm>
            <a:off x="1645920" y="2360872"/>
            <a:ext cx="10110651" cy="4370427"/>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First we identified all our training needs – We did this by listing all the areas of work that are carried out in the Information Centre</a:t>
            </a:r>
          </a:p>
          <a:p>
            <a:pPr marL="285750" indent="-285750">
              <a:buFont typeface="Arial" panose="020B0604020202020204" pitchFamily="34" charset="0"/>
              <a:buChar char="•"/>
            </a:pPr>
            <a:endParaRPr lang="en-GB"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We then grouped these areas of work into categories, such as “Core Enquiry Services”, “Enquiry Management” and “The Environment” </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Next we split up each individual training module into appropriate levels. Not all training exists on all levels.</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This document would then be used to track training that was being developed, link to training and identify who was writing the training</a:t>
            </a:r>
          </a:p>
          <a:p>
            <a:pPr marL="285750" indent="-285750">
              <a:buFont typeface="Arial" panose="020B0604020202020204" pitchFamily="34" charset="0"/>
              <a:buChar char="•"/>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Shared the document with the supervisor team – and got them involved</a:t>
            </a: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3584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DC8342-3C2D-2F5A-6B82-EE69DAB60EE5}"/>
              </a:ext>
            </a:extLst>
          </p:cNvPr>
          <p:cNvSpPr/>
          <p:nvPr/>
        </p:nvSpPr>
        <p:spPr>
          <a:xfrm>
            <a:off x="240280" y="2109993"/>
            <a:ext cx="11766664" cy="43571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FEBBC3-8A0E-7465-9492-A656463FE64E}"/>
              </a:ext>
            </a:extLst>
          </p:cNvPr>
          <p:cNvSpPr txBox="1">
            <a:spLocks/>
          </p:cNvSpPr>
          <p:nvPr/>
        </p:nvSpPr>
        <p:spPr>
          <a:xfrm>
            <a:off x="1994264" y="390845"/>
            <a:ext cx="9144000" cy="824002"/>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Integrated Training Model </a:t>
            </a:r>
          </a:p>
        </p:txBody>
      </p:sp>
      <p:pic>
        <p:nvPicPr>
          <p:cNvPr id="5" name="Picture 4" descr="Text&#10;&#10;Description automatically generated with medium confidence">
            <a:extLst>
              <a:ext uri="{FF2B5EF4-FFF2-40B4-BE49-F238E27FC236}">
                <a16:creationId xmlns:a16="http://schemas.microsoft.com/office/drawing/2014/main" id="{A3E83BE5-B365-74FA-02EA-A3A14BAE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0" y="240280"/>
            <a:ext cx="1405640" cy="1405640"/>
          </a:xfrm>
          <a:prstGeom prst="rect">
            <a:avLst/>
          </a:prstGeom>
        </p:spPr>
      </p:pic>
      <p:sp>
        <p:nvSpPr>
          <p:cNvPr id="7" name="Title 1">
            <a:extLst>
              <a:ext uri="{FF2B5EF4-FFF2-40B4-BE49-F238E27FC236}">
                <a16:creationId xmlns:a16="http://schemas.microsoft.com/office/drawing/2014/main" id="{1234399F-8821-4AB9-0D14-47FFE7C42FCF}"/>
              </a:ext>
            </a:extLst>
          </p:cNvPr>
          <p:cNvSpPr txBox="1">
            <a:spLocks/>
          </p:cNvSpPr>
          <p:nvPr/>
        </p:nvSpPr>
        <p:spPr>
          <a:xfrm>
            <a:off x="686162" y="1829314"/>
            <a:ext cx="6645080" cy="482601"/>
          </a:xfrm>
          <a:prstGeom prst="rect">
            <a:avLst/>
          </a:prstGeom>
          <a:solidFill>
            <a:schemeClr val="tx1"/>
          </a:solidFill>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How to build and Integrated Training Model?</a:t>
            </a:r>
          </a:p>
        </p:txBody>
      </p:sp>
      <p:pic>
        <p:nvPicPr>
          <p:cNvPr id="8" name="Picture 7">
            <a:extLst>
              <a:ext uri="{FF2B5EF4-FFF2-40B4-BE49-F238E27FC236}">
                <a16:creationId xmlns:a16="http://schemas.microsoft.com/office/drawing/2014/main" id="{CBC3DDA3-DEDC-AA7F-5F3B-0687C91279AA}"/>
              </a:ext>
            </a:extLst>
          </p:cNvPr>
          <p:cNvPicPr>
            <a:picLocks noChangeAspect="1"/>
          </p:cNvPicPr>
          <p:nvPr/>
        </p:nvPicPr>
        <p:blipFill>
          <a:blip r:embed="rId3"/>
          <a:stretch>
            <a:fillRect/>
          </a:stretch>
        </p:blipFill>
        <p:spPr>
          <a:xfrm>
            <a:off x="265283" y="2926382"/>
            <a:ext cx="11661434" cy="1319847"/>
          </a:xfrm>
          <a:prstGeom prst="rect">
            <a:avLst/>
          </a:prstGeom>
        </p:spPr>
      </p:pic>
      <p:sp>
        <p:nvSpPr>
          <p:cNvPr id="9" name="TextBox 8">
            <a:extLst>
              <a:ext uri="{FF2B5EF4-FFF2-40B4-BE49-F238E27FC236}">
                <a16:creationId xmlns:a16="http://schemas.microsoft.com/office/drawing/2014/main" id="{1E829BA3-A918-9671-0797-03DBA907FD5C}"/>
              </a:ext>
            </a:extLst>
          </p:cNvPr>
          <p:cNvSpPr txBox="1"/>
          <p:nvPr/>
        </p:nvSpPr>
        <p:spPr>
          <a:xfrm>
            <a:off x="1994264" y="4526908"/>
            <a:ext cx="2357306" cy="923330"/>
          </a:xfrm>
          <a:prstGeom prst="rect">
            <a:avLst/>
          </a:prstGeom>
          <a:solidFill>
            <a:schemeClr val="tx1"/>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Traffic light coding for training in development</a:t>
            </a:r>
          </a:p>
        </p:txBody>
      </p:sp>
      <p:sp>
        <p:nvSpPr>
          <p:cNvPr id="11" name="TextBox 10">
            <a:extLst>
              <a:ext uri="{FF2B5EF4-FFF2-40B4-BE49-F238E27FC236}">
                <a16:creationId xmlns:a16="http://schemas.microsoft.com/office/drawing/2014/main" id="{B622A26A-B99A-0B19-FA52-10F28AD07A3D}"/>
              </a:ext>
            </a:extLst>
          </p:cNvPr>
          <p:cNvSpPr txBox="1"/>
          <p:nvPr/>
        </p:nvSpPr>
        <p:spPr>
          <a:xfrm>
            <a:off x="7524006" y="4524289"/>
            <a:ext cx="2357306" cy="1200329"/>
          </a:xfrm>
          <a:prstGeom prst="rect">
            <a:avLst/>
          </a:prstGeom>
          <a:solidFill>
            <a:schemeClr val="tx1"/>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Named “Owner” of training – responsible for development</a:t>
            </a:r>
          </a:p>
        </p:txBody>
      </p:sp>
      <p:sp>
        <p:nvSpPr>
          <p:cNvPr id="12" name="TextBox 11">
            <a:extLst>
              <a:ext uri="{FF2B5EF4-FFF2-40B4-BE49-F238E27FC236}">
                <a16:creationId xmlns:a16="http://schemas.microsoft.com/office/drawing/2014/main" id="{A9CAC0FD-13C4-DD12-48AA-4363E84D1BAD}"/>
              </a:ext>
            </a:extLst>
          </p:cNvPr>
          <p:cNvSpPr txBox="1"/>
          <p:nvPr/>
        </p:nvSpPr>
        <p:spPr>
          <a:xfrm>
            <a:off x="4759135" y="4524289"/>
            <a:ext cx="2357306" cy="646331"/>
          </a:xfrm>
          <a:prstGeom prst="rect">
            <a:avLst/>
          </a:prstGeom>
          <a:solidFill>
            <a:schemeClr val="tx1"/>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Links to training – held on SharePoint</a:t>
            </a:r>
          </a:p>
        </p:txBody>
      </p:sp>
      <p:sp>
        <p:nvSpPr>
          <p:cNvPr id="13" name="Arrow: Up 12">
            <a:extLst>
              <a:ext uri="{FF2B5EF4-FFF2-40B4-BE49-F238E27FC236}">
                <a16:creationId xmlns:a16="http://schemas.microsoft.com/office/drawing/2014/main" id="{B5A191F7-910A-738F-9FBC-C1C7494B9B60}"/>
              </a:ext>
            </a:extLst>
          </p:cNvPr>
          <p:cNvSpPr/>
          <p:nvPr/>
        </p:nvSpPr>
        <p:spPr>
          <a:xfrm>
            <a:off x="3900881" y="3850547"/>
            <a:ext cx="218113" cy="771787"/>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Arrow: Up 13">
            <a:extLst>
              <a:ext uri="{FF2B5EF4-FFF2-40B4-BE49-F238E27FC236}">
                <a16:creationId xmlns:a16="http://schemas.microsoft.com/office/drawing/2014/main" id="{7BC33298-ED08-84D4-A50D-F7A2652FD856}"/>
              </a:ext>
            </a:extLst>
          </p:cNvPr>
          <p:cNvSpPr/>
          <p:nvPr/>
        </p:nvSpPr>
        <p:spPr>
          <a:xfrm>
            <a:off x="4848828" y="4183160"/>
            <a:ext cx="218113" cy="40158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6B4F7E03-0AF7-99D2-4139-7915F0897D8B}"/>
              </a:ext>
            </a:extLst>
          </p:cNvPr>
          <p:cNvSpPr/>
          <p:nvPr/>
        </p:nvSpPr>
        <p:spPr>
          <a:xfrm>
            <a:off x="7524006" y="3971166"/>
            <a:ext cx="218113" cy="64633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0AB9413-1FAD-23E8-2D68-733771D5024E}"/>
              </a:ext>
            </a:extLst>
          </p:cNvPr>
          <p:cNvSpPr txBox="1"/>
          <p:nvPr/>
        </p:nvSpPr>
        <p:spPr>
          <a:xfrm>
            <a:off x="3900880" y="6097823"/>
            <a:ext cx="8050839" cy="369332"/>
          </a:xfrm>
          <a:prstGeom prst="rect">
            <a:avLst/>
          </a:prstGeom>
          <a:solidFill>
            <a:schemeClr val="tx1"/>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An adaptable approach that allows for training to be added in the future</a:t>
            </a:r>
          </a:p>
        </p:txBody>
      </p:sp>
    </p:spTree>
    <p:extLst>
      <p:ext uri="{BB962C8B-B14F-4D97-AF65-F5344CB8AC3E}">
        <p14:creationId xmlns:p14="http://schemas.microsoft.com/office/powerpoint/2010/main" val="2826104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1060</Words>
  <Application>Microsoft Office PowerPoint</Application>
  <PresentationFormat>Widescreen</PresentationFormat>
  <Paragraphs>235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Integrated Training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Training Model</dc:title>
  <dc:creator>Mitchell, Bruce R</dc:creator>
  <cp:lastModifiedBy>Mitchell, Bruce R</cp:lastModifiedBy>
  <cp:revision>9</cp:revision>
  <cp:lastPrinted>2023-03-20T10:41:59Z</cp:lastPrinted>
  <dcterms:created xsi:type="dcterms:W3CDTF">2023-03-16T13:30:39Z</dcterms:created>
  <dcterms:modified xsi:type="dcterms:W3CDTF">2023-03-20T14:01:20Z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551598-29da-492a-8b9f-8358cd43dd03_Enabled">
    <vt:lpwstr>True</vt:lpwstr>
  </property>
  <property fmtid="{D5CDD505-2E9C-101B-9397-08002B2CF9AE}" pid="3" name="MSIP_Label_3b551598-29da-492a-8b9f-8358cd43dd03_SiteId">
    <vt:lpwstr>c9ef029c-18cf-4016-86d3-93cf8e94ff94</vt:lpwstr>
  </property>
  <property fmtid="{D5CDD505-2E9C-101B-9397-08002B2CF9AE}" pid="4" name="MSIP_Label_3b551598-29da-492a-8b9f-8358cd43dd03_Owner">
    <vt:lpwstr>KU59242@kingston.ac.uk</vt:lpwstr>
  </property>
  <property fmtid="{D5CDD505-2E9C-101B-9397-08002B2CF9AE}" pid="5" name="MSIP_Label_3b551598-29da-492a-8b9f-8358cd43dd03_SetDate">
    <vt:lpwstr>2023-03-17T09:18:08.9768626Z</vt:lpwstr>
  </property>
  <property fmtid="{D5CDD505-2E9C-101B-9397-08002B2CF9AE}" pid="6" name="MSIP_Label_3b551598-29da-492a-8b9f-8358cd43dd03_Name">
    <vt:lpwstr>General</vt:lpwstr>
  </property>
  <property fmtid="{D5CDD505-2E9C-101B-9397-08002B2CF9AE}" pid="7" name="MSIP_Label_3b551598-29da-492a-8b9f-8358cd43dd03_Application">
    <vt:lpwstr>Microsoft Azure Information Protection</vt:lpwstr>
  </property>
  <property fmtid="{D5CDD505-2E9C-101B-9397-08002B2CF9AE}" pid="8" name="MSIP_Label_3b551598-29da-492a-8b9f-8358cd43dd03_ActionId">
    <vt:lpwstr>e68db129-3997-4286-95e4-c39ec581088f</vt:lpwstr>
  </property>
  <property fmtid="{D5CDD505-2E9C-101B-9397-08002B2CF9AE}" pid="9" name="MSIP_Label_3b551598-29da-492a-8b9f-8358cd43dd03_Extended_MSFT_Method">
    <vt:lpwstr>Automatic</vt:lpwstr>
  </property>
  <property fmtid="{D5CDD505-2E9C-101B-9397-08002B2CF9AE}" pid="10" name="Sensitivity">
    <vt:lpwstr>General</vt:lpwstr>
  </property>
</Properties>
</file>