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0"/>
  </p:notesMasterIdLst>
  <p:sldIdLst>
    <p:sldId id="257" r:id="rId6"/>
    <p:sldId id="337" r:id="rId7"/>
    <p:sldId id="338" r:id="rId8"/>
    <p:sldId id="339" r:id="rId9"/>
    <p:sldId id="318" r:id="rId10"/>
    <p:sldId id="330" r:id="rId11"/>
    <p:sldId id="312" r:id="rId12"/>
    <p:sldId id="325" r:id="rId13"/>
    <p:sldId id="357" r:id="rId14"/>
    <p:sldId id="302" r:id="rId15"/>
    <p:sldId id="352" r:id="rId16"/>
    <p:sldId id="344" r:id="rId17"/>
    <p:sldId id="316" r:id="rId18"/>
    <p:sldId id="356" r:id="rId19"/>
    <p:sldId id="347" r:id="rId20"/>
    <p:sldId id="327" r:id="rId21"/>
    <p:sldId id="306" r:id="rId22"/>
    <p:sldId id="265" r:id="rId23"/>
    <p:sldId id="354" r:id="rId24"/>
    <p:sldId id="300" r:id="rId25"/>
    <p:sldId id="311" r:id="rId26"/>
    <p:sldId id="360" r:id="rId27"/>
    <p:sldId id="285" r:id="rId28"/>
    <p:sldId id="32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056D95-3B63-46E4-9175-3E07BF55FAC0}" v="94" dt="2023-03-20T14:03:20.1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958" autoAdjust="0"/>
  </p:normalViewPr>
  <p:slideViewPr>
    <p:cSldViewPr snapToGrid="0">
      <p:cViewPr varScale="1">
        <p:scale>
          <a:sx n="61" d="100"/>
          <a:sy n="61" d="100"/>
        </p:scale>
        <p:origin x="884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lam, Sue" userId="4af421af-2ae8-4832-888a-b5b68c5cf643" providerId="ADAL" clId="{72056D95-3B63-46E4-9175-3E07BF55FAC0}"/>
    <pc:docChg chg="modSld">
      <pc:chgData name="Haslam, Sue" userId="4af421af-2ae8-4832-888a-b5b68c5cf643" providerId="ADAL" clId="{72056D95-3B63-46E4-9175-3E07BF55FAC0}" dt="2023-03-20T14:03:20.150" v="103" actId="20577"/>
      <pc:docMkLst>
        <pc:docMk/>
      </pc:docMkLst>
      <pc:sldChg chg="modSp mod">
        <pc:chgData name="Haslam, Sue" userId="4af421af-2ae8-4832-888a-b5b68c5cf643" providerId="ADAL" clId="{72056D95-3B63-46E4-9175-3E07BF55FAC0}" dt="2023-03-20T13:41:11.962" v="1" actId="20577"/>
        <pc:sldMkLst>
          <pc:docMk/>
          <pc:sldMk cId="2262473681" sldId="316"/>
        </pc:sldMkLst>
        <pc:spChg chg="mod">
          <ac:chgData name="Haslam, Sue" userId="4af421af-2ae8-4832-888a-b5b68c5cf643" providerId="ADAL" clId="{72056D95-3B63-46E4-9175-3E07BF55FAC0}" dt="2023-03-20T13:41:11.962" v="1" actId="20577"/>
          <ac:spMkLst>
            <pc:docMk/>
            <pc:sldMk cId="2262473681" sldId="316"/>
            <ac:spMk id="2" creationId="{6CCC791A-25DC-E11B-37DE-95CF80F17CA1}"/>
          </ac:spMkLst>
        </pc:spChg>
      </pc:sldChg>
      <pc:sldChg chg="modSp mod modAnim">
        <pc:chgData name="Haslam, Sue" userId="4af421af-2ae8-4832-888a-b5b68c5cf643" providerId="ADAL" clId="{72056D95-3B63-46E4-9175-3E07BF55FAC0}" dt="2023-03-20T14:03:20.150" v="103" actId="20577"/>
        <pc:sldMkLst>
          <pc:docMk/>
          <pc:sldMk cId="3520307442" sldId="318"/>
        </pc:sldMkLst>
        <pc:spChg chg="mod">
          <ac:chgData name="Haslam, Sue" userId="4af421af-2ae8-4832-888a-b5b68c5cf643" providerId="ADAL" clId="{72056D95-3B63-46E4-9175-3E07BF55FAC0}" dt="2023-03-20T13:57:06.734" v="23" actId="1076"/>
          <ac:spMkLst>
            <pc:docMk/>
            <pc:sldMk cId="3520307442" sldId="318"/>
            <ac:spMk id="2" creationId="{5855E65E-549D-ADF7-0C3D-EF496607A2AA}"/>
          </ac:spMkLst>
        </pc:spChg>
        <pc:spChg chg="mod">
          <ac:chgData name="Haslam, Sue" userId="4af421af-2ae8-4832-888a-b5b68c5cf643" providerId="ADAL" clId="{72056D95-3B63-46E4-9175-3E07BF55FAC0}" dt="2023-03-20T14:03:20.150" v="103" actId="20577"/>
          <ac:spMkLst>
            <pc:docMk/>
            <pc:sldMk cId="3520307442" sldId="318"/>
            <ac:spMk id="3" creationId="{24369BB6-68CA-0AF7-D038-AED216B90F32}"/>
          </ac:spMkLst>
        </pc:spChg>
      </pc:sldChg>
      <pc:sldChg chg="modSp mod">
        <pc:chgData name="Haslam, Sue" userId="4af421af-2ae8-4832-888a-b5b68c5cf643" providerId="ADAL" clId="{72056D95-3B63-46E4-9175-3E07BF55FAC0}" dt="2023-03-20T13:41:44.546" v="4" actId="1076"/>
        <pc:sldMkLst>
          <pc:docMk/>
          <pc:sldMk cId="2911758968" sldId="337"/>
        </pc:sldMkLst>
        <pc:spChg chg="mod">
          <ac:chgData name="Haslam, Sue" userId="4af421af-2ae8-4832-888a-b5b68c5cf643" providerId="ADAL" clId="{72056D95-3B63-46E4-9175-3E07BF55FAC0}" dt="2023-03-20T13:41:44.546" v="4" actId="1076"/>
          <ac:spMkLst>
            <pc:docMk/>
            <pc:sldMk cId="2911758968" sldId="337"/>
            <ac:spMk id="3" creationId="{FF59060C-C5EB-8B29-DD82-68ED76035974}"/>
          </ac:spMkLst>
        </pc:spChg>
      </pc:sldChg>
      <pc:sldChg chg="modSp">
        <pc:chgData name="Haslam, Sue" userId="4af421af-2ae8-4832-888a-b5b68c5cf643" providerId="ADAL" clId="{72056D95-3B63-46E4-9175-3E07BF55FAC0}" dt="2023-03-20T13:41:57.131" v="5" actId="20577"/>
        <pc:sldMkLst>
          <pc:docMk/>
          <pc:sldMk cId="3860800364" sldId="338"/>
        </pc:sldMkLst>
        <pc:spChg chg="mod">
          <ac:chgData name="Haslam, Sue" userId="4af421af-2ae8-4832-888a-b5b68c5cf643" providerId="ADAL" clId="{72056D95-3B63-46E4-9175-3E07BF55FAC0}" dt="2023-03-20T13:41:57.131" v="5" actId="20577"/>
          <ac:spMkLst>
            <pc:docMk/>
            <pc:sldMk cId="3860800364" sldId="338"/>
            <ac:spMk id="2" creationId="{C0BAF3ED-2F8D-459F-A90B-F2B461513DB9}"/>
          </ac:spMkLst>
        </pc:spChg>
      </pc:sldChg>
      <pc:sldChg chg="modSp">
        <pc:chgData name="Haslam, Sue" userId="4af421af-2ae8-4832-888a-b5b68c5cf643" providerId="ADAL" clId="{72056D95-3B63-46E4-9175-3E07BF55FAC0}" dt="2023-03-20T13:42:13.332" v="20" actId="20577"/>
        <pc:sldMkLst>
          <pc:docMk/>
          <pc:sldMk cId="3671359801" sldId="339"/>
        </pc:sldMkLst>
        <pc:spChg chg="mod">
          <ac:chgData name="Haslam, Sue" userId="4af421af-2ae8-4832-888a-b5b68c5cf643" providerId="ADAL" clId="{72056D95-3B63-46E4-9175-3E07BF55FAC0}" dt="2023-03-20T13:42:13.332" v="20" actId="20577"/>
          <ac:spMkLst>
            <pc:docMk/>
            <pc:sldMk cId="3671359801" sldId="339"/>
            <ac:spMk id="2" creationId="{C0BAF3ED-2F8D-459F-A90B-F2B461513DB9}"/>
          </ac:spMkLst>
        </pc:spChg>
      </pc:sldChg>
      <pc:sldChg chg="modSp mod">
        <pc:chgData name="Haslam, Sue" userId="4af421af-2ae8-4832-888a-b5b68c5cf643" providerId="ADAL" clId="{72056D95-3B63-46E4-9175-3E07BF55FAC0}" dt="2023-03-20T13:56:34.277" v="22" actId="20577"/>
        <pc:sldMkLst>
          <pc:docMk/>
          <pc:sldMk cId="1392888165" sldId="360"/>
        </pc:sldMkLst>
        <pc:spChg chg="mod">
          <ac:chgData name="Haslam, Sue" userId="4af421af-2ae8-4832-888a-b5b68c5cf643" providerId="ADAL" clId="{72056D95-3B63-46E4-9175-3E07BF55FAC0}" dt="2023-03-20T13:56:34.277" v="22" actId="20577"/>
          <ac:spMkLst>
            <pc:docMk/>
            <pc:sldMk cId="1392888165" sldId="360"/>
            <ac:spMk id="2" creationId="{A0C706A7-5F13-1A46-C722-79C58151640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E8675-122A-4044-96F7-16591FA5CB47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1DE9E-CCD9-43CD-8C0A-0F67D5F12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41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ED395-5BF1-4170-806C-197AE14541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978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90855-7B80-4A42-ABD1-CF55112511C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987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ED395-5BF1-4170-806C-197AE14541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486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90855-7B80-4A42-ABD1-CF55112511C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127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ED395-5BF1-4170-806C-197AE14541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627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90855-7B80-4A42-ABD1-CF55112511C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961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90855-7B80-4A42-ABD1-CF55112511C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558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90855-7B80-4A42-ABD1-CF55112511C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1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ED395-5BF1-4170-806C-197AE14541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16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ED395-5BF1-4170-806C-197AE14541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850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90855-7B80-4A42-ABD1-CF55112511C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646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1DE9E-CCD9-43CD-8C0A-0F67D5F12B8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952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ED395-5BF1-4170-806C-197AE14541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032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90855-7B80-4A42-ABD1-CF55112511C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027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ED395-5BF1-4170-806C-197AE14541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615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ED395-5BF1-4170-806C-197AE14541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62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FDEB6-CFD1-AE9E-0A7C-CCA844A72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2A2CE5-48B7-6005-67F1-775E3706D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08C32-6BB9-289E-D8A5-AE1DB898B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0313-7567-4BF1-8C12-80B3F21F52BC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B5457-D3BA-4878-1055-D14478E2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C12C6-8EB8-9FF1-2337-A3E30E04C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BE9-305C-4103-9728-0AE2C39C1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161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CA211-9292-2700-D924-60A5E7A99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58610-E2F1-C7CD-E067-F20914F81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6B305-41EA-20F6-EF44-5327E2BEC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0313-7567-4BF1-8C12-80B3F21F52BC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B445B-3380-367A-D97A-4E313D17E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1998D-835F-9692-0F34-5D734818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BE9-305C-4103-9728-0AE2C39C1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096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3513D4-8204-A881-737F-11C9EFCE2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368B26-46EF-6E9C-66C0-1A7D7EE2D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8181D-4B19-160F-8538-E9A10BAF8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0313-7567-4BF1-8C12-80B3F21F52BC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19C35-A085-2C16-7DD1-6EDCBDF7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0B646-F236-99D3-6986-E75A68015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BE9-305C-4103-9728-0AE2C39C1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019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B46E-75E3-4535-8ACC-7BF1B47EBAF7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2ACF-D144-41BC-9A47-BE748D0ED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346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B46E-75E3-4535-8ACC-7BF1B47EBAF7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2ACF-D144-41BC-9A47-BE748D0ED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464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B46E-75E3-4535-8ACC-7BF1B47EBAF7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2ACF-D144-41BC-9A47-BE748D0ED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25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B46E-75E3-4535-8ACC-7BF1B47EBAF7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2ACF-D144-41BC-9A47-BE748D0ED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129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B46E-75E3-4535-8ACC-7BF1B47EBAF7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2ACF-D144-41BC-9A47-BE748D0ED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725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B46E-75E3-4535-8ACC-7BF1B47EBAF7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2ACF-D144-41BC-9A47-BE748D0ED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91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B46E-75E3-4535-8ACC-7BF1B47EBAF7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2ACF-D144-41BC-9A47-BE748D0ED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993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B46E-75E3-4535-8ACC-7BF1B47EBAF7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2ACF-D144-41BC-9A47-BE748D0ED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303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86833-D70A-0237-51C4-CC09DBDFC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EF686-ED4B-731A-9E68-3F7376EA1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28BCB-8F85-6217-4DE6-4ED9CD45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0313-7567-4BF1-8C12-80B3F21F52BC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66EA8-A33D-414F-7025-7E3F8796B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C71C0-17FD-BAE3-C27E-E4C73040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BE9-305C-4103-9728-0AE2C39C1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38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B46E-75E3-4535-8ACC-7BF1B47EBAF7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2ACF-D144-41BC-9A47-BE748D0ED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303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B46E-75E3-4535-8ACC-7BF1B47EBAF7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2ACF-D144-41BC-9A47-BE748D0ED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931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B46E-75E3-4535-8ACC-7BF1B47EBAF7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2ACF-D144-41BC-9A47-BE748D0ED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912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248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325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298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038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776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953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91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77EA0-57E4-5997-5279-4372A4D45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6942E-0026-1D26-4254-729DDF9A0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33940-24E2-5769-7690-2B8FE34F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0313-7567-4BF1-8C12-80B3F21F52BC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34A35-F5C9-BCC9-44CF-6D445075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177D-AE42-26FA-214C-A51B4474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BE9-305C-4103-9728-0AE2C39C1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9357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58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607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92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773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55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190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64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77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54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08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453C-5779-1889-FF59-470E7067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82673-E58D-9ACB-94EB-99A1C655E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676F3-69BA-26F5-447E-81771C42F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BD050-FC22-E700-6E9B-BFA391072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0313-7567-4BF1-8C12-80B3F21F52BC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59D9C-C433-2228-2F9F-DC807FE05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0654C-DC25-EBD7-601A-2773CBE0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BE9-305C-4103-9728-0AE2C39C1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906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30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64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0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458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117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D3D24-FD3A-4814-A54E-6C150346A8ED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2751-FBAE-4F2A-9D94-F507A48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570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D3D24-FD3A-4814-A54E-6C150346A8ED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2751-FBAE-4F2A-9D94-F507A48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2297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D3D24-FD3A-4814-A54E-6C150346A8ED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2751-FBAE-4F2A-9D94-F507A48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1649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D3D24-FD3A-4814-A54E-6C150346A8ED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2751-FBAE-4F2A-9D94-F507A48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5153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D3D24-FD3A-4814-A54E-6C150346A8ED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2751-FBAE-4F2A-9D94-F507A48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293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77D70-D412-DD9E-6B28-EC0CFDAA0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6EDAF-7F82-6745-DAEF-E0397681E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94AF6D-05C0-BE4F-7E07-C221BC5D7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117E14-F3A5-BF5B-5D26-5EFCE48BCC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BA9513-CAAA-14C8-DE44-E1DC0135A0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CA0AD2-44E2-5C49-731D-061F5CE5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0313-7567-4BF1-8C12-80B3F21F52BC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FCB968-CBAA-3595-AADC-FF25DFE4E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E865E4-9FB2-2642-AEE1-E210A19F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BE9-305C-4103-9728-0AE2C39C1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0131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D3D24-FD3A-4814-A54E-6C150346A8ED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2751-FBAE-4F2A-9D94-F507A48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3377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D3D24-FD3A-4814-A54E-6C150346A8ED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2751-FBAE-4F2A-9D94-F507A48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2288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D3D24-FD3A-4814-A54E-6C150346A8ED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2751-FBAE-4F2A-9D94-F507A48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9487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D3D24-FD3A-4814-A54E-6C150346A8ED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2751-FBAE-4F2A-9D94-F507A48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2693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D3D24-FD3A-4814-A54E-6C150346A8ED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2751-FBAE-4F2A-9D94-F507A48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412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D3D24-FD3A-4814-A54E-6C150346A8ED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2751-FBAE-4F2A-9D94-F507A48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525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4816-AC38-1493-5194-5FBCB0262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DB142E-090C-D646-D9DA-F6E73678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0313-7567-4BF1-8C12-80B3F21F52BC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9F2D0-990A-7567-3C1C-CC69DF65D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D3130-FB48-7B96-47A7-E265B00CA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BE9-305C-4103-9728-0AE2C39C1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23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E78504-BED5-9E3E-D539-8C165D21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0313-7567-4BF1-8C12-80B3F21F52BC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7805B-7F75-A239-00FE-75E9216F6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62215-E9AA-34BD-CC29-7518C9ADE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BE9-305C-4103-9728-0AE2C39C1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97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DADF7-D635-ACAC-0FF7-15F3AC777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2B64C-AB0D-436F-1E35-2928D5C40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3203C1-CF80-72C7-8BA5-F5EBA1709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D149F-E9B2-3920-B4F0-2C683E38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0313-7567-4BF1-8C12-80B3F21F52BC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D113A-171F-BF9A-AFF4-3798D330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94A67-A6FF-D748-85F2-70611CAEC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BE9-305C-4103-9728-0AE2C39C1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83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EDA87-871B-969C-B144-AF40E390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995EF-A9BF-9C2D-63B5-D4974DEA0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930E3-C0D6-83BC-74DE-108B86141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9FA81B-F629-42F2-2661-3DF590A8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0313-7567-4BF1-8C12-80B3F21F52BC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17FB7-B0C6-B5BC-0FB9-08248B67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8FF5A-4DC3-105A-3271-52A962E5E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2BE9-305C-4103-9728-0AE2C39C1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24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036E7C-797D-F5D5-F0B0-262A6D53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4B642-9D63-D511-68C9-965BCE07C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A9C5C-8CBC-0AC3-117A-147A76883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10313-7567-4BF1-8C12-80B3F21F52BC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FEB2E-6B83-55C8-2ABA-FD6D36AB55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13E42-5C15-4984-DEF6-78AE94FD7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02BE9-305C-4103-9728-0AE2C39C1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94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DB46E-75E3-4535-8ACC-7BF1B47EBAF7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D2ACF-D144-41BC-9A47-BE748D0ED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42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23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9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D3D24-FD3A-4814-A54E-6C150346A8ED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C2751-FBAE-4F2A-9D94-F507A48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85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oi.org/10.1080/13614533.2018.154777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admin.onlinesurveys.ac.uk/accounts/login/" TargetMode="External"/><Relationship Id="rId4" Type="http://schemas.openxmlformats.org/officeDocument/2006/relationships/hyperlink" Target="https://padlet.com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2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 descr="Stack of magazines on table">
            <a:extLst>
              <a:ext uri="{FF2B5EF4-FFF2-40B4-BE49-F238E27FC236}">
                <a16:creationId xmlns:a16="http://schemas.microsoft.com/office/drawing/2014/main" id="{ECE8F6C8-5C43-550F-B60E-986EB4AAF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54" name="Rectangle 2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8B5A69-848A-13E9-569A-C67FB451F3B5}"/>
              </a:ext>
            </a:extLst>
          </p:cNvPr>
          <p:cNvSpPr txBox="1"/>
          <p:nvPr/>
        </p:nvSpPr>
        <p:spPr>
          <a:xfrm>
            <a:off x="149525" y="1209155"/>
            <a:ext cx="38636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Sue Haslam</a:t>
            </a:r>
          </a:p>
          <a:p>
            <a:endParaRPr lang="en-GB" sz="2400" dirty="0">
              <a:latin typeface="Avenir Next LT Pro" panose="020B050402020202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latin typeface="Avenir Next LT Pro" panose="020B0504020202020204" pitchFamily="34" charset="0"/>
                <a:cs typeface="Calibri Light" panose="020F0302020204030204" pitchFamily="34" charset="0"/>
              </a:rPr>
              <a:t>Staff Development Team Leader: Library and Learning Resources</a:t>
            </a:r>
          </a:p>
          <a:p>
            <a:endParaRPr lang="en-GB" sz="2400" b="1" dirty="0">
              <a:solidFill>
                <a:schemeClr val="accent1">
                  <a:lumMod val="50000"/>
                </a:schemeClr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  <a:p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Richard Griffin</a:t>
            </a:r>
          </a:p>
          <a:p>
            <a:endParaRPr lang="en-GB" sz="2400" b="1" dirty="0">
              <a:latin typeface="Avenir Next LT Pro" panose="020B050402020202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latin typeface="Avenir Next LT Pro" panose="020B0504020202020204" pitchFamily="34" charset="0"/>
                <a:cs typeface="Calibri Light" panose="020F0302020204030204" pitchFamily="34" charset="0"/>
              </a:rPr>
              <a:t>Staff Development Learning Resources Assistant: Library and Learning Resources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39ABCA-197E-383F-4DD0-44E0891E9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14" y="6109569"/>
            <a:ext cx="187773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445760" y="435910"/>
            <a:ext cx="6471920" cy="5995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6D353C-C514-C918-CCFD-6F9B22920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7529" y="6296025"/>
            <a:ext cx="1365838" cy="400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CF77E8-C29E-BEB1-CC7B-F9E9568C2AD3}"/>
              </a:ext>
            </a:extLst>
          </p:cNvPr>
          <p:cNvSpPr txBox="1"/>
          <p:nvPr/>
        </p:nvSpPr>
        <p:spPr>
          <a:xfrm>
            <a:off x="2001520" y="2274838"/>
            <a:ext cx="2702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venir Next LT Pro" panose="020B0504020202020204" pitchFamily="34" charset="0"/>
              </a:rPr>
              <a:t>How do we train frontline staff?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8A081-5AF4-A521-E63C-96C1561BF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979" y="2466757"/>
            <a:ext cx="2011854" cy="20179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51504B-6BE5-C430-A521-42C551B04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850" y="2604009"/>
            <a:ext cx="1743449" cy="17434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EBE253-1690-65D4-53F6-7C219BCB7A0B}"/>
              </a:ext>
            </a:extLst>
          </p:cNvPr>
          <p:cNvSpPr txBox="1"/>
          <p:nvPr/>
        </p:nvSpPr>
        <p:spPr>
          <a:xfrm>
            <a:off x="6579526" y="3028209"/>
            <a:ext cx="1236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Library &amp; IT Help desk</a:t>
            </a:r>
          </a:p>
        </p:txBody>
      </p:sp>
    </p:spTree>
    <p:extLst>
      <p:ext uri="{BB962C8B-B14F-4D97-AF65-F5344CB8AC3E}">
        <p14:creationId xmlns:p14="http://schemas.microsoft.com/office/powerpoint/2010/main" val="37064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3A016-56BA-4556-940C-B59312385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966497"/>
            <a:ext cx="9603275" cy="1049235"/>
          </a:xfrm>
        </p:spPr>
        <p:txBody>
          <a:bodyPr>
            <a:normAutofit/>
          </a:bodyPr>
          <a:lstStyle/>
          <a:p>
            <a:r>
              <a:rPr lang="en-GB" cap="none" dirty="0">
                <a:latin typeface="Avenir Next LT Pro" panose="020B0504020202020204" pitchFamily="34" charset="0"/>
              </a:rPr>
              <a:t>Training front line staff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37ED7-FF3C-B484-6AEC-C91396C1B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7" y="2002639"/>
            <a:ext cx="9603275" cy="4080268"/>
          </a:xfrm>
        </p:spPr>
        <p:txBody>
          <a:bodyPr>
            <a:normAutofit/>
          </a:bodyPr>
          <a:lstStyle/>
          <a:p>
            <a:r>
              <a:rPr lang="en-GB" sz="1900" dirty="0">
                <a:latin typeface="Avenir Next LT Pro" panose="020B0504020202020204" pitchFamily="34" charset="0"/>
              </a:rPr>
              <a:t>Identifying skills needed</a:t>
            </a:r>
          </a:p>
          <a:p>
            <a:endParaRPr lang="en-GB" sz="1900" dirty="0">
              <a:latin typeface="Avenir Next LT Pro" panose="020B0504020202020204" pitchFamily="34" charset="0"/>
            </a:endParaRPr>
          </a:p>
          <a:p>
            <a:r>
              <a:rPr lang="en-GB" sz="1900" dirty="0">
                <a:latin typeface="Avenir Next LT Pro" panose="020B0504020202020204" pitchFamily="34" charset="0"/>
              </a:rPr>
              <a:t>Staff Development Sessions</a:t>
            </a:r>
          </a:p>
          <a:p>
            <a:endParaRPr lang="en-GB" sz="1900" dirty="0">
              <a:latin typeface="Avenir Next LT Pro" panose="020B0504020202020204" pitchFamily="34" charset="0"/>
            </a:endParaRPr>
          </a:p>
          <a:p>
            <a:r>
              <a:rPr lang="en-GB" sz="1900" dirty="0">
                <a:latin typeface="Avenir Next LT Pro" panose="020B0504020202020204" pitchFamily="34" charset="0"/>
              </a:rPr>
              <a:t>1-2-1s and group sessions</a:t>
            </a:r>
          </a:p>
          <a:p>
            <a:endParaRPr lang="en-GB" sz="1900" dirty="0">
              <a:latin typeface="Avenir Next LT Pro" panose="020B0504020202020204" pitchFamily="34" charset="0"/>
            </a:endParaRPr>
          </a:p>
          <a:p>
            <a:r>
              <a:rPr lang="en-GB" sz="1800" dirty="0">
                <a:latin typeface="Avenir Next LT Pro" panose="020B0504020202020204" pitchFamily="34" charset="0"/>
              </a:rPr>
              <a:t>Measuring the effectiveness of training</a:t>
            </a:r>
            <a:endParaRPr lang="en-GB" sz="1900" dirty="0">
              <a:latin typeface="Avenir Next LT Pro" panose="020B0504020202020204" pitchFamily="34" charset="0"/>
            </a:endParaRPr>
          </a:p>
          <a:p>
            <a:endParaRPr lang="en-GB" sz="1900" dirty="0"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GB" sz="1900" dirty="0">
              <a:latin typeface="Avenir Next LT Pro" panose="020B0504020202020204" pitchFamily="34" charset="0"/>
            </a:endParaRPr>
          </a:p>
          <a:p>
            <a:pPr lvl="1"/>
            <a:endParaRPr lang="en-GB" sz="1900" dirty="0">
              <a:latin typeface="Avenir Next LT Pro" panose="020B0504020202020204" pitchFamily="34" charset="0"/>
            </a:endParaRPr>
          </a:p>
          <a:p>
            <a:pPr lvl="1"/>
            <a:endParaRPr lang="en-GB" sz="1900" dirty="0">
              <a:latin typeface="Avenir Next LT Pro" panose="020B0504020202020204" pitchFamily="34" charset="0"/>
            </a:endParaRPr>
          </a:p>
          <a:p>
            <a:pPr lvl="1"/>
            <a:endParaRPr lang="en-GB" sz="2200" dirty="0">
              <a:latin typeface="Avenir Next LT Pro" panose="020B0504020202020204" pitchFamily="34" charset="0"/>
            </a:endParaRPr>
          </a:p>
          <a:p>
            <a:pPr lvl="1"/>
            <a:endParaRPr lang="en-GB" sz="2200" dirty="0"/>
          </a:p>
          <a:p>
            <a:endParaRPr lang="en-GB" sz="2400" dirty="0"/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56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CE3550-512D-5493-2CCB-9DBFDC5A6CF0}"/>
              </a:ext>
            </a:extLst>
          </p:cNvPr>
          <p:cNvSpPr txBox="1"/>
          <p:nvPr/>
        </p:nvSpPr>
        <p:spPr>
          <a:xfrm>
            <a:off x="3561867" y="1538499"/>
            <a:ext cx="28597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Avenir Next LT Pro" panose="020B0504020202020204" pitchFamily="34" charset="0"/>
              </a:rPr>
              <a:t>How do we support staff development?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1D1790-F95F-8D75-287C-7C337BA1E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6292" y="3693109"/>
            <a:ext cx="8035224" cy="3761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5F7EBE-89A0-0D5B-2141-80FAF8C6E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825" y="6485009"/>
            <a:ext cx="815040" cy="24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5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2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3" descr="Stack of magazines on table">
            <a:extLst>
              <a:ext uri="{FF2B5EF4-FFF2-40B4-BE49-F238E27FC236}">
                <a16:creationId xmlns:a16="http://schemas.microsoft.com/office/drawing/2014/main" id="{ECE8F6C8-5C43-550F-B60E-986EB4AAF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54" name="Rectangle 2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CC791A-25DC-E11B-37DE-95CF80F17CA1}"/>
              </a:ext>
            </a:extLst>
          </p:cNvPr>
          <p:cNvSpPr txBox="1"/>
          <p:nvPr/>
        </p:nvSpPr>
        <p:spPr>
          <a:xfrm>
            <a:off x="414174" y="2383086"/>
            <a:ext cx="5286453" cy="44749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venir Next LT Pro" panose="020B0504020202020204" pitchFamily="34" charset="0"/>
              </a:rPr>
              <a:t>Relevant Staff Development Sessions include: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venir Next LT Pro" panose="020B0504020202020204" pitchFamily="34" charset="0"/>
              </a:rPr>
              <a:t>Meet the Teams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venir Next LT Pro" panose="020B0504020202020204" pitchFamily="34" charset="0"/>
              </a:rPr>
              <a:t>CILIP Chartership</a:t>
            </a:r>
          </a:p>
          <a:p>
            <a:endParaRPr lang="en-GB" sz="22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i="0" u="none" strike="noStrike" dirty="0">
                <a:effectLst/>
                <a:latin typeface="Avenir Next LT Pro" panose="020B0504020202020204" pitchFamily="34" charset="0"/>
              </a:rPr>
              <a:t>Reflective practice </a:t>
            </a:r>
          </a:p>
          <a:p>
            <a:endParaRPr lang="en-US" sz="22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venir Next LT Pro" panose="020B0504020202020204" pitchFamily="34" charset="0"/>
              </a:rPr>
              <a:t>External professional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venir Next LT Pro" panose="020B0504020202020204" pitchFamily="34" charset="0"/>
              </a:rPr>
              <a:t>Journal article discussions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4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E993E1-BFE1-4CDC-93BA-349C28E5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" y="193640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Avenir Next LT Pro" panose="020B0504020202020204" pitchFamily="34" charset="0"/>
              </a:rPr>
              <a:t>Journal Article Discussions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F716B-4C28-4472-AB81-0E00B8E89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60" y="987459"/>
            <a:ext cx="11218333" cy="4351338"/>
          </a:xfrm>
        </p:spPr>
        <p:txBody>
          <a:bodyPr/>
          <a:lstStyle/>
          <a:p>
            <a:pPr marL="0" indent="0">
              <a:buNone/>
            </a:pPr>
            <a:endParaRPr lang="en-GB" sz="3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Green, R. (2022). How the University Library is Becoming the Hub of Mental Health Support?, 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Information Professional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, January - February, pp. 22-24.</a:t>
            </a:r>
          </a:p>
          <a:p>
            <a:pPr marL="0" indent="0">
              <a:buNone/>
            </a:pPr>
            <a:endParaRPr lang="en-GB" sz="1800" dirty="0"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800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Priya Mehta &amp; Andrew Cox (2019): At Home in the Academic Library? A Study of Student Feelings of “Homeness”, New Review of Academic Librarianship, DOI: </a:t>
            </a:r>
            <a:r>
              <a:rPr lang="en-GB" sz="1800" u="none" strike="noStrike" dirty="0">
                <a:solidFill>
                  <a:srgbClr val="10147E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hlinkClick r:id="rId4"/>
              </a:rPr>
              <a:t>https://doi.org/10.1080/13614533.2018.1547774</a:t>
            </a:r>
            <a:endParaRPr lang="en-GB" sz="1800" u="none" strike="noStrike" dirty="0">
              <a:solidFill>
                <a:srgbClr val="10147E"/>
              </a:solidFill>
              <a:effectLst/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10147E"/>
              </a:solidFill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800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Sen, B. A. and Greenall, J. (2016) Reflective practice in the library and information sector, </a:t>
            </a:r>
            <a:r>
              <a:rPr lang="en-GB" sz="1800" i="1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Journal of Librarianship and Information Science, </a:t>
            </a:r>
            <a:r>
              <a:rPr lang="en-GB" sz="1800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48 (2), pp. 137-150.</a:t>
            </a:r>
          </a:p>
          <a:p>
            <a:pPr marL="0" indent="0">
              <a:buNone/>
            </a:pPr>
            <a:endParaRPr lang="en-GB" sz="1800" dirty="0">
              <a:effectLst/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4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4" descr="An image of people walking and their shadows">
            <a:extLst>
              <a:ext uri="{FF2B5EF4-FFF2-40B4-BE49-F238E27FC236}">
                <a16:creationId xmlns:a16="http://schemas.microsoft.com/office/drawing/2014/main" id="{0AA17CF8-9872-4227-FC52-7C730D0D19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1666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CE993E1-BFE1-4CDC-93BA-349C28E5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536" y="2507223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LLR Job Shadowing Scheme</a:t>
            </a:r>
          </a:p>
        </p:txBody>
      </p:sp>
    </p:spTree>
    <p:extLst>
      <p:ext uri="{BB962C8B-B14F-4D97-AF65-F5344CB8AC3E}">
        <p14:creationId xmlns:p14="http://schemas.microsoft.com/office/powerpoint/2010/main" val="3061653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CFCF5E-FF19-63D4-263A-16705E38DA3B}"/>
              </a:ext>
            </a:extLst>
          </p:cNvPr>
          <p:cNvSpPr txBox="1"/>
          <p:nvPr/>
        </p:nvSpPr>
        <p:spPr>
          <a:xfrm>
            <a:off x="1561443" y="729482"/>
            <a:ext cx="822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venir Next LT Pro" panose="020B0504020202020204" pitchFamily="34" charset="0"/>
              </a:rPr>
              <a:t>What is the LLR Job Shadowing Scheme?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F8D473-B8E4-AA79-A7E4-32B389209659}"/>
              </a:ext>
            </a:extLst>
          </p:cNvPr>
          <p:cNvSpPr txBox="1"/>
          <p:nvPr/>
        </p:nvSpPr>
        <p:spPr>
          <a:xfrm>
            <a:off x="1671637" y="1699603"/>
            <a:ext cx="8848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33333"/>
                </a:solidFill>
                <a:latin typeface="Avenir Next LT Pro" panose="020B0504020202020204" pitchFamily="34" charset="0"/>
              </a:rPr>
              <a:t>LLR staff are able to </a:t>
            </a:r>
            <a:r>
              <a:rPr lang="en-GB" b="0" i="0" dirty="0">
                <a:solidFill>
                  <a:srgbClr val="333333"/>
                </a:solidFill>
                <a:effectLst/>
                <a:latin typeface="Avenir Next LT Pro" panose="020B0504020202020204" pitchFamily="34" charset="0"/>
              </a:rPr>
              <a:t>gain insight into another role, or gain experience of another LLR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333333"/>
              </a:solidFill>
              <a:latin typeface="Avenir Next LT Pro" panose="020B0504020202020204" pitchFamily="34" charset="0"/>
            </a:endParaRPr>
          </a:p>
          <a:p>
            <a:endParaRPr lang="en-GB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06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F56D4F-FEA9-4FAB-A2AD-442F41CB997C}"/>
              </a:ext>
            </a:extLst>
          </p:cNvPr>
          <p:cNvSpPr txBox="1"/>
          <p:nvPr/>
        </p:nvSpPr>
        <p:spPr>
          <a:xfrm>
            <a:off x="469900" y="457200"/>
            <a:ext cx="4610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“I think this is a really good scheme. It's useful to speak to people outside of your team to see their perspective”</a:t>
            </a:r>
            <a:endParaRPr kumimoji="0" lang="en-GB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62CF8-8C6E-D50C-42FE-5A65A49D8CF1}"/>
              </a:ext>
            </a:extLst>
          </p:cNvPr>
          <p:cNvSpPr txBox="1"/>
          <p:nvPr/>
        </p:nvSpPr>
        <p:spPr>
          <a:xfrm>
            <a:off x="6934200" y="622300"/>
            <a:ext cx="4292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“Has given me more to build up my professional practice and knowledge on”</a:t>
            </a:r>
            <a:endParaRPr kumimoji="0" lang="en-GB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73B3C2-7CAC-71D8-C9AC-534D1EFFB752}"/>
              </a:ext>
            </a:extLst>
          </p:cNvPr>
          <p:cNvSpPr txBox="1"/>
          <p:nvPr/>
        </p:nvSpPr>
        <p:spPr>
          <a:xfrm>
            <a:off x="4000500" y="5015112"/>
            <a:ext cx="6743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“Really useful to be able to see what other teams do and get to meet some of the wider team” </a:t>
            </a:r>
            <a:endParaRPr kumimoji="0" lang="en-GB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59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47528FA5-7547-277F-E21B-AD212FB15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9"/>
          <a:stretch/>
        </p:blipFill>
        <p:spPr>
          <a:xfrm>
            <a:off x="-2192" y="10"/>
            <a:ext cx="8436340" cy="6857990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B4C97E-2A17-061B-273D-5CFD20CB455B}"/>
              </a:ext>
            </a:extLst>
          </p:cNvPr>
          <p:cNvSpPr txBox="1"/>
          <p:nvPr/>
        </p:nvSpPr>
        <p:spPr>
          <a:xfrm>
            <a:off x="7848600" y="3504605"/>
            <a:ext cx="332422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6">
                    <a:lumMod val="75000"/>
                  </a:schemeClr>
                </a:solidFill>
              </a:rPr>
              <a:t>LLR Career Pathways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21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3A016-56BA-4556-940C-B59312385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903" y="867037"/>
            <a:ext cx="9603275" cy="1049235"/>
          </a:xfrm>
        </p:spPr>
        <p:txBody>
          <a:bodyPr>
            <a:normAutofit/>
          </a:bodyPr>
          <a:lstStyle/>
          <a:p>
            <a:r>
              <a:rPr lang="en-GB" cap="none" dirty="0">
                <a:latin typeface="Avenir Next LT Pro" panose="020B0504020202020204" pitchFamily="34" charset="0"/>
              </a:rPr>
              <a:t>LLR Career Pathways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37ED7-FF3C-B484-6AEC-C91396C1B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Information on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all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roles in Library and Learning Resources, from Graduate Trainee to LLR Director 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Q</a:t>
            </a: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ualifications or experience needed for each role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Training and development suggestions for each role</a:t>
            </a:r>
            <a:endParaRPr lang="en-GB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GB" sz="2400" dirty="0"/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02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51E885-DEEB-8192-FBF4-B8FABA0E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2" y="5444359"/>
            <a:ext cx="2584138" cy="763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59060C-C5EB-8B29-DD82-68ED76035974}"/>
              </a:ext>
            </a:extLst>
          </p:cNvPr>
          <p:cNvSpPr txBox="1"/>
          <p:nvPr/>
        </p:nvSpPr>
        <p:spPr>
          <a:xfrm>
            <a:off x="309652" y="1826550"/>
            <a:ext cx="7218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venir Next LT Pro" panose="020B0504020202020204" pitchFamily="34" charset="0"/>
                <a:cs typeface="Times New Roman" panose="02020603050405020304" pitchFamily="18" charset="0"/>
              </a:rPr>
              <a:t>My role as Staff Development Team Leader</a:t>
            </a:r>
          </a:p>
          <a:p>
            <a:endParaRPr lang="en-GB" sz="2800" dirty="0">
              <a:latin typeface="Avenir Next LT Pro" panose="020B0504020202020204" pitchFamily="34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Avenir Next LT Pro" panose="020B0504020202020204" pitchFamily="34" charset="0"/>
                <a:cs typeface="Times New Roman" panose="02020603050405020304" pitchFamily="18" charset="0"/>
              </a:rPr>
              <a:t>Training and development of frontline staff</a:t>
            </a:r>
            <a:endParaRPr lang="en-GB" sz="2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75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20653-3A6B-12C9-D043-CD57E0E3D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7" y="365124"/>
            <a:ext cx="10515600" cy="1325563"/>
          </a:xfrm>
        </p:spPr>
        <p:txBody>
          <a:bodyPr/>
          <a:lstStyle/>
          <a:p>
            <a:r>
              <a:rPr lang="en-GB" sz="4400" dirty="0"/>
              <a:t>LLR Career Pathways Feedback</a:t>
            </a:r>
            <a:br>
              <a:rPr lang="en-GB" sz="4400" dirty="0"/>
            </a:b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9F27CA-35C9-84FA-1EEA-B39F543A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7" y="1027906"/>
            <a:ext cx="10515600" cy="4351338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r>
              <a:rPr lang="en-GB" b="0" i="1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“I am very pleased that all the work has been done in this area as I am keen to develop my career further”</a:t>
            </a:r>
          </a:p>
          <a:p>
            <a:pPr marL="0" indent="0">
              <a:buNone/>
            </a:pPr>
            <a:endParaRPr lang="en-GB" i="1" dirty="0">
              <a:solidFill>
                <a:srgbClr val="404040"/>
              </a:solidFill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404040"/>
                </a:solidFill>
                <a:latin typeface="Roboto" panose="02000000000000000000" pitchFamily="2" charset="0"/>
              </a:rPr>
              <a:t>“T</a:t>
            </a:r>
            <a:r>
              <a:rPr lang="en-GB" b="0" i="1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his is will be an invaluable resource for all staff”</a:t>
            </a:r>
            <a:endParaRPr lang="en-GB" i="1" dirty="0"/>
          </a:p>
          <a:p>
            <a:endParaRPr lang="en-GB" dirty="0"/>
          </a:p>
          <a:p>
            <a:pPr marL="0" indent="0">
              <a:buNone/>
            </a:pPr>
            <a:r>
              <a:rPr lang="en-GB" i="1" dirty="0">
                <a:solidFill>
                  <a:srgbClr val="404040"/>
                </a:solidFill>
                <a:latin typeface="Roboto" panose="02000000000000000000" pitchFamily="2" charset="0"/>
              </a:rPr>
              <a:t>“G</a:t>
            </a:r>
            <a:r>
              <a:rPr lang="en-GB" b="0" i="1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ood to know there is support from LLR for career development”</a:t>
            </a:r>
            <a:endParaRPr lang="en-GB" i="1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09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ffee cup and a computer on a table&#10;&#10;Description automatically generated with low confidence">
            <a:extLst>
              <a:ext uri="{FF2B5EF4-FFF2-40B4-BE49-F238E27FC236}">
                <a16:creationId xmlns:a16="http://schemas.microsoft.com/office/drawing/2014/main" id="{F72AC6F7-D224-4D37-A313-37E91C5A5C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r="-1" b="15411"/>
          <a:stretch/>
        </p:blipFill>
        <p:spPr>
          <a:xfrm>
            <a:off x="0" y="-91430"/>
            <a:ext cx="12191695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15010C8-63FA-0DA5-6073-20E0BBC1D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cap="none" dirty="0">
                <a:latin typeface="Avenir Next LT Pro" panose="020B0504020202020204" pitchFamily="34" charset="0"/>
              </a:rPr>
              <a:t>Staff Development Advice </a:t>
            </a:r>
            <a:r>
              <a:rPr lang="en-GB" sz="4800" cap="none" dirty="0">
                <a:latin typeface="Avenir Next LT Pro" panose="020B0504020202020204" pitchFamily="34" charset="0"/>
                <a:sym typeface="Wingdings" panose="05000000000000000000" pitchFamily="2" charset="2"/>
              </a:rPr>
              <a:t> </a:t>
            </a:r>
            <a:endParaRPr lang="en-GB" sz="4800" cap="none" dirty="0"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C706A7-5F13-1A46-C722-79C581516401}"/>
              </a:ext>
            </a:extLst>
          </p:cNvPr>
          <p:cNvSpPr txBox="1"/>
          <p:nvPr/>
        </p:nvSpPr>
        <p:spPr>
          <a:xfrm>
            <a:off x="1538123" y="2463497"/>
            <a:ext cx="63150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 LT Pro" panose="020B0504020202020204" pitchFamily="34" charset="0"/>
              </a:rPr>
              <a:t>Good organisation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 LT Pro" panose="020B0504020202020204" pitchFamily="34" charset="0"/>
              </a:rPr>
              <a:t>Seek feedback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 LT Pro" panose="020B0504020202020204" pitchFamily="34" charset="0"/>
              </a:rPr>
              <a:t>Open to new ideas</a:t>
            </a:r>
          </a:p>
          <a:p>
            <a:endParaRPr lang="en-GB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 LT Pro" panose="020B0504020202020204" pitchFamily="34" charset="0"/>
              </a:rPr>
              <a:t>Reflective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venir Next LT Pro" panose="020B05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106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ffee cup and a computer on a table&#10;&#10;Description automatically generated with low confidence">
            <a:extLst>
              <a:ext uri="{FF2B5EF4-FFF2-40B4-BE49-F238E27FC236}">
                <a16:creationId xmlns:a16="http://schemas.microsoft.com/office/drawing/2014/main" id="{F72AC6F7-D224-4D37-A313-37E91C5A5C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r="-1" b="15411"/>
          <a:stretch/>
        </p:blipFill>
        <p:spPr>
          <a:xfrm>
            <a:off x="0" y="-91430"/>
            <a:ext cx="12191695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15010C8-63FA-0DA5-6073-20E0BBC1D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cap="none" dirty="0"/>
              <a:t>Staff Development Advice </a:t>
            </a:r>
            <a:r>
              <a:rPr lang="en-GB" sz="4800" cap="none" dirty="0">
                <a:sym typeface="Wingdings" panose="05000000000000000000" pitchFamily="2" charset="2"/>
              </a:rPr>
              <a:t> </a:t>
            </a:r>
            <a:endParaRPr lang="en-GB" sz="4800" cap="non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C706A7-5F13-1A46-C722-79C581516401}"/>
              </a:ext>
            </a:extLst>
          </p:cNvPr>
          <p:cNvSpPr txBox="1"/>
          <p:nvPr/>
        </p:nvSpPr>
        <p:spPr>
          <a:xfrm>
            <a:off x="1590675" y="2181225"/>
            <a:ext cx="63150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 LT Pro" panose="020B0504020202020204" pitchFamily="34" charset="0"/>
              </a:rPr>
              <a:t>Look for session delivery opportunities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 LT Pro" panose="020B0504020202020204" pitchFamily="34" charset="0"/>
              </a:rPr>
              <a:t>Use online resources (online notice boards </a:t>
            </a:r>
            <a:r>
              <a:rPr lang="en-GB" dirty="0" err="1">
                <a:latin typeface="Avenir Next LT Pro" panose="020B0504020202020204" pitchFamily="34" charset="0"/>
              </a:rPr>
              <a:t>eg</a:t>
            </a:r>
            <a:r>
              <a:rPr lang="en-GB" dirty="0">
                <a:latin typeface="Avenir Next LT Pro" panose="020B0504020202020204" pitchFamily="34" charset="0"/>
              </a:rPr>
              <a:t> Padlet </a:t>
            </a:r>
            <a:r>
              <a:rPr lang="en-GB" dirty="0" err="1">
                <a:hlinkClick r:id="rId4"/>
              </a:rPr>
              <a:t>Padlet</a:t>
            </a:r>
            <a:r>
              <a:rPr lang="en-GB" dirty="0">
                <a:hlinkClick r:id="rId4"/>
              </a:rPr>
              <a:t>: You are beautiful</a:t>
            </a:r>
            <a:r>
              <a:rPr lang="en-GB" dirty="0"/>
              <a:t> </a:t>
            </a:r>
            <a:r>
              <a:rPr lang="en-GB" dirty="0">
                <a:latin typeface="Avenir Next LT Pro" panose="020B0504020202020204" pitchFamily="34" charset="0"/>
              </a:rPr>
              <a:t> and feedback forms </a:t>
            </a:r>
            <a:r>
              <a:rPr lang="en-GB" dirty="0">
                <a:hlinkClick r:id="rId5"/>
              </a:rPr>
              <a:t>Sign in to online surveys</a:t>
            </a:r>
            <a:r>
              <a:rPr lang="en-GB" dirty="0"/>
              <a:t> </a:t>
            </a:r>
            <a:r>
              <a:rPr lang="en-GB" dirty="0">
                <a:latin typeface="Avenir Next LT Pro" panose="020B0504020202020204" pitchFamily="34" charset="0"/>
              </a:rPr>
              <a:t>to assist with staff development activities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venir Next LT Pro" panose="020B05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28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A47F3-7B40-6570-6765-B59BBE608C98}"/>
              </a:ext>
            </a:extLst>
          </p:cNvPr>
          <p:cNvSpPr txBox="1"/>
          <p:nvPr/>
        </p:nvSpPr>
        <p:spPr>
          <a:xfrm>
            <a:off x="297972" y="1094282"/>
            <a:ext cx="36644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Avenir Next LT Pro" panose="020B0504020202020204" pitchFamily="34" charset="0"/>
              </a:rPr>
              <a:t>Where do LLR colleagues find staff development information?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48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5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5040" y="3609449"/>
            <a:ext cx="5201920" cy="84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questions?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70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0DA6A9-83A8-4DCD-AA4D-F3512263A7A1}"/>
              </a:ext>
            </a:extLst>
          </p:cNvPr>
          <p:cNvSpPr txBox="1"/>
          <p:nvPr/>
        </p:nvSpPr>
        <p:spPr>
          <a:xfrm>
            <a:off x="2322310" y="1661606"/>
            <a:ext cx="7547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What will this presentation include?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BAF3ED-2F8D-459F-A90B-F2B461513DB9}"/>
              </a:ext>
            </a:extLst>
          </p:cNvPr>
          <p:cNvSpPr txBox="1"/>
          <p:nvPr/>
        </p:nvSpPr>
        <p:spPr>
          <a:xfrm>
            <a:off x="2125576" y="2427046"/>
            <a:ext cx="7048871" cy="10341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What does my role involve?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8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  <a:latin typeface="Avenir Next LT Pro" panose="020B0504020202020204" pitchFamily="34" charset="0"/>
              </a:rPr>
              <a:t>How do we train staff and support their development?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8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8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8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4D885-E97F-1476-7EDA-CDF8752AF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360" y="6021385"/>
            <a:ext cx="1868536" cy="5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0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BAF3ED-2F8D-459F-A90B-F2B461513DB9}"/>
              </a:ext>
            </a:extLst>
          </p:cNvPr>
          <p:cNvSpPr txBox="1"/>
          <p:nvPr/>
        </p:nvSpPr>
        <p:spPr>
          <a:xfrm>
            <a:off x="2476124" y="2264681"/>
            <a:ext cx="7048871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b="1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Staff development </a:t>
            </a:r>
            <a:r>
              <a:rPr lang="en-GB" sz="2800" dirty="0">
                <a:solidFill>
                  <a:prstClr val="black"/>
                </a:solidFill>
                <a:latin typeface="Avenir Next LT Pro" panose="020B0504020202020204" pitchFamily="34" charset="0"/>
              </a:rPr>
              <a:t>advice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8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Avenir Next LT Pro" panose="020B0504020202020204" pitchFamily="34" charset="0"/>
              </a:rPr>
              <a:t>Where do LLR colleagues find staff development information?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8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8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4D885-E97F-1476-7EDA-CDF8752AF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360" y="6021385"/>
            <a:ext cx="1868536" cy="5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5E65E-549D-ADF7-0C3D-EF496607A2AA}"/>
              </a:ext>
            </a:extLst>
          </p:cNvPr>
          <p:cNvSpPr txBox="1"/>
          <p:nvPr/>
        </p:nvSpPr>
        <p:spPr>
          <a:xfrm>
            <a:off x="775138" y="582010"/>
            <a:ext cx="112395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venir Next LT Pro" panose="020B0504020202020204" pitchFamily="34" charset="0"/>
              </a:rPr>
              <a:t>What does my role as Staff Development Team Leader include?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69BB6-68CA-0AF7-D038-AED216B90F32}"/>
              </a:ext>
            </a:extLst>
          </p:cNvPr>
          <p:cNvSpPr txBox="1"/>
          <p:nvPr/>
        </p:nvSpPr>
        <p:spPr>
          <a:xfrm>
            <a:off x="660838" y="2670388"/>
            <a:ext cx="7572375" cy="425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>
                <a:solidFill>
                  <a:prstClr val="black"/>
                </a:solidFill>
                <a:latin typeface="Avenir Next LT Pro" panose="020B0504020202020204" pitchFamily="34" charset="0"/>
              </a:rPr>
              <a:t>Coordinating </a:t>
            </a:r>
            <a:r>
              <a:rPr lang="en-GB" dirty="0">
                <a:solidFill>
                  <a:prstClr val="black"/>
                </a:solidFill>
                <a:latin typeface="Avenir Next LT Pro" panose="020B0504020202020204" pitchFamily="34" charset="0"/>
              </a:rPr>
              <a:t>training</a:t>
            </a:r>
            <a:endParaRPr lang="en-US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Avenir Next LT Pro" panose="020B0504020202020204" pitchFamily="34" charset="0"/>
              </a:rPr>
              <a:t>Supporting staff in their development</a:t>
            </a:r>
            <a:endParaRPr lang="en-US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Avenir Next LT Pro" panose="020B0504020202020204" pitchFamily="34" charset="0"/>
              </a:rPr>
              <a:t>Inductions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GB" dirty="0">
                <a:solidFill>
                  <a:prstClr val="black"/>
                </a:solidFill>
                <a:latin typeface="Avenir Next LT Pro" panose="020B0504020202020204" pitchFamily="34" charset="0"/>
              </a:rPr>
              <a:t> 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Avenir Next LT Pro" panose="020B0504020202020204" pitchFamily="34" charset="0"/>
              </a:rPr>
              <a:t>Line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Avenir Next LT Pro" panose="020B0504020202020204" pitchFamily="34" charset="0"/>
              </a:rPr>
              <a:t>Customer Services frontline support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GB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GB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dirty="0">
              <a:solidFill>
                <a:prstClr val="black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30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9683C4-B173-487D-E329-341E0073DB5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Coloured pins pinned on a calendar">
            <a:extLst>
              <a:ext uri="{FF2B5EF4-FFF2-40B4-BE49-F238E27FC236}">
                <a16:creationId xmlns:a16="http://schemas.microsoft.com/office/drawing/2014/main" id="{90A3840A-D39A-8629-C51C-A41B1C8EB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24" r="16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5445760" y="435910"/>
            <a:ext cx="6471920" cy="5995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38EB03-9D74-A8C0-670C-9529CD435036}"/>
              </a:ext>
            </a:extLst>
          </p:cNvPr>
          <p:cNvSpPr txBox="1"/>
          <p:nvPr/>
        </p:nvSpPr>
        <p:spPr>
          <a:xfrm>
            <a:off x="516730" y="1377469"/>
            <a:ext cx="4580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A typical week for the Staff Development Team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7132A-238D-6BA0-6FD4-F37213C1D7FC}"/>
              </a:ext>
            </a:extLst>
          </p:cNvPr>
          <p:cNvSpPr txBox="1"/>
          <p:nvPr/>
        </p:nvSpPr>
        <p:spPr>
          <a:xfrm>
            <a:off x="640080" y="3099816"/>
            <a:ext cx="35935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Staff Development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Team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Projects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Frontline support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7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3A016-56BA-4556-940C-B59312385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966497"/>
            <a:ext cx="9603275" cy="1049235"/>
          </a:xfrm>
        </p:spPr>
        <p:txBody>
          <a:bodyPr>
            <a:normAutofit/>
          </a:bodyPr>
          <a:lstStyle/>
          <a:p>
            <a:r>
              <a:rPr lang="en-GB" cap="none" dirty="0">
                <a:latin typeface="Avenir Next LT Pro" panose="020B0504020202020204" pitchFamily="34" charset="0"/>
              </a:rPr>
              <a:t>Staff Development Sessions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37ED7-FF3C-B484-6AEC-C91396C1B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dirty="0"/>
              <a:t>Weekly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Online and f2f</a:t>
            </a:r>
          </a:p>
          <a:p>
            <a:endParaRPr lang="en-GB" dirty="0"/>
          </a:p>
          <a:p>
            <a:r>
              <a:rPr lang="en-GB" dirty="0"/>
              <a:t>Online sessions are recorded</a:t>
            </a:r>
          </a:p>
          <a:p>
            <a:endParaRPr lang="en-GB" dirty="0"/>
          </a:p>
          <a:p>
            <a:r>
              <a:rPr lang="en-GB" dirty="0"/>
              <a:t>Feedback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9BB789-5DD4-CF5A-537F-03FB174D0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215" y="1925594"/>
            <a:ext cx="6427851" cy="300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Calendar on table">
            <a:extLst>
              <a:ext uri="{FF2B5EF4-FFF2-40B4-BE49-F238E27FC236}">
                <a16:creationId xmlns:a16="http://schemas.microsoft.com/office/drawing/2014/main" id="{26B0AD12-8069-9F9B-A5B8-366276DB9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82" b="-1"/>
          <a:stretch/>
        </p:blipFill>
        <p:spPr>
          <a:xfrm>
            <a:off x="-137159" y="201178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A8691E-6EED-9B17-2000-8E8F9445005A}"/>
              </a:ext>
            </a:extLst>
          </p:cNvPr>
          <p:cNvSpPr txBox="1"/>
          <p:nvPr/>
        </p:nvSpPr>
        <p:spPr>
          <a:xfrm>
            <a:off x="5936858" y="1101064"/>
            <a:ext cx="6097662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venir Next LT Pro" panose="020B0504020202020204" pitchFamily="34" charset="0"/>
              </a:rPr>
              <a:t>Online sessions this year include: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 LT Pro" panose="020B0504020202020204" pitchFamily="34" charset="0"/>
              </a:rPr>
              <a:t>Training on procedures:</a:t>
            </a:r>
          </a:p>
          <a:p>
            <a:r>
              <a:rPr lang="en-GB" sz="2000" dirty="0">
                <a:latin typeface="Avenir Next LT Pro" panose="020B0504020202020204" pitchFamily="34" charset="0"/>
              </a:rPr>
              <a:t>	Assistive Technology room bookings</a:t>
            </a:r>
          </a:p>
          <a:p>
            <a:r>
              <a:rPr lang="en-GB" sz="2000" dirty="0">
                <a:latin typeface="Avenir Next LT Pro" panose="020B0504020202020204" pitchFamily="34" charset="0"/>
              </a:rPr>
              <a:t>	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 LT Pro" panose="020B0504020202020204" pitchFamily="34" charset="0"/>
              </a:rPr>
              <a:t>OneDrive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 LT Pro" panose="020B0504020202020204" pitchFamily="34" charset="0"/>
              </a:rPr>
              <a:t>Sessions delivered by other University teams: </a:t>
            </a:r>
          </a:p>
          <a:p>
            <a:pPr lvl="1"/>
            <a:r>
              <a:rPr lang="en-GB" sz="2000" dirty="0">
                <a:latin typeface="Avenir Next LT Pro" panose="020B0504020202020204" pitchFamily="34" charset="0"/>
              </a:rPr>
              <a:t>	Admissions</a:t>
            </a:r>
          </a:p>
          <a:p>
            <a:r>
              <a:rPr lang="en-GB" sz="2000" dirty="0">
                <a:latin typeface="Avenir Next LT Pro" panose="020B0504020202020204" pitchFamily="34" charset="0"/>
              </a:rPr>
              <a:t>	Mental Health &amp; Wellbeing</a:t>
            </a:r>
          </a:p>
          <a:p>
            <a:r>
              <a:rPr lang="en-GB" sz="2000" dirty="0">
                <a:latin typeface="Avenir Next LT Pro" panose="020B0504020202020204" pitchFamily="34" charset="0"/>
              </a:rPr>
              <a:t>	Enrolment</a:t>
            </a:r>
          </a:p>
          <a:p>
            <a:r>
              <a:rPr lang="en-GB" sz="2000" dirty="0">
                <a:latin typeface="Avenir Next LT Pro" panose="020B0504020202020204" pitchFamily="34" charset="0"/>
              </a:rPr>
              <a:t>	Student 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 LT Pro" panose="020B0504020202020204" pitchFamily="34" charset="0"/>
              </a:rPr>
              <a:t>Assignment 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600" dirty="0">
              <a:latin typeface="Avenir Next LT Pro" panose="020B0504020202020204" pitchFamily="34" charset="0"/>
            </a:endParaRPr>
          </a:p>
          <a:p>
            <a:endParaRPr lang="en-GB" sz="2800" dirty="0">
              <a:highlight>
                <a:srgbClr val="FFFF00"/>
              </a:highlight>
              <a:latin typeface="Avenir Next LT Pro" panose="020B0504020202020204" pitchFamily="34" charset="0"/>
            </a:endParaRPr>
          </a:p>
          <a:p>
            <a:endParaRPr lang="en-GB" sz="2800" dirty="0">
              <a:highlight>
                <a:srgbClr val="FFFF00"/>
              </a:highlight>
              <a:latin typeface="Avenir Next LT Pro" panose="020B0504020202020204" pitchFamily="34" charset="0"/>
            </a:endParaRP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endParaRPr lang="en-GB" sz="3600" dirty="0">
              <a:latin typeface="Avenir Next LT Pro" panose="020B0504020202020204" pitchFamily="34" charset="0"/>
            </a:endParaRPr>
          </a:p>
          <a:p>
            <a:endParaRPr lang="en-GB" sz="36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>
              <a:latin typeface="Avenir Next LT Pro" panose="020B0504020202020204" pitchFamily="34" charset="0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92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Calendar on table">
            <a:extLst>
              <a:ext uri="{FF2B5EF4-FFF2-40B4-BE49-F238E27FC236}">
                <a16:creationId xmlns:a16="http://schemas.microsoft.com/office/drawing/2014/main" id="{26B0AD12-8069-9F9B-A5B8-366276DB9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-137159" y="201178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3ECAAA-01AD-2C26-2619-41719984C1CE}"/>
              </a:ext>
            </a:extLst>
          </p:cNvPr>
          <p:cNvSpPr txBox="1"/>
          <p:nvPr/>
        </p:nvSpPr>
        <p:spPr>
          <a:xfrm>
            <a:off x="6096000" y="1563785"/>
            <a:ext cx="5864772" cy="388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venir Next LT Pro" panose="020B0504020202020204" pitchFamily="34" charset="0"/>
              </a:rPr>
              <a:t>Customer Services f2f sessions include: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venir Next LT Pro" panose="020B0504020202020204" pitchFamily="34" charset="0"/>
              </a:rPr>
              <a:t>Large format printing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venir Next LT Pro" panose="020B0504020202020204" pitchFamily="34" charset="0"/>
              </a:rPr>
              <a:t>Selling stationery at the helpdesk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venir Next LT Pro" panose="020B0504020202020204" pitchFamily="34" charset="0"/>
              </a:rPr>
              <a:t>Audio visual equipment in student group study rooms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dirty="0">
              <a:solidFill>
                <a:prstClr val="black"/>
              </a:solidFill>
              <a:latin typeface="Avenir Next LT Pro" panose="020B05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venir Next LT Pro" panose="020B0504020202020204" pitchFamily="34" charset="0"/>
              </a:rPr>
              <a:t>Heat binding machines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51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ChitchatVTI">
  <a:themeElements>
    <a:clrScheme name="AnalogousFromLightSeed_2SEEDS">
      <a:dk1>
        <a:srgbClr val="000000"/>
      </a:dk1>
      <a:lt1>
        <a:srgbClr val="FFFFFF"/>
      </a:lt1>
      <a:dk2>
        <a:srgbClr val="413424"/>
      </a:dk2>
      <a:lt2>
        <a:srgbClr val="E8E8E2"/>
      </a:lt2>
      <a:accent1>
        <a:srgbClr val="6F6FCA"/>
      </a:accent1>
      <a:accent2>
        <a:srgbClr val="87A6D3"/>
      </a:accent2>
      <a:accent3>
        <a:srgbClr val="A889D4"/>
      </a:accent3>
      <a:accent4>
        <a:srgbClr val="CA836F"/>
      </a:accent4>
      <a:accent5>
        <a:srgbClr val="BFA067"/>
      </a:accent5>
      <a:accent6>
        <a:srgbClr val="A5A95D"/>
      </a:accent6>
      <a:hlink>
        <a:srgbClr val="858551"/>
      </a:hlink>
      <a:folHlink>
        <a:srgbClr val="7F7F7F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4333</TotalTime>
  <Words>624</Words>
  <Application>Microsoft Office PowerPoint</Application>
  <PresentationFormat>Widescreen</PresentationFormat>
  <Paragraphs>237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</vt:lpstr>
      <vt:lpstr>Avenir Next LT Pro</vt:lpstr>
      <vt:lpstr>Calibri</vt:lpstr>
      <vt:lpstr>Calibri Light</vt:lpstr>
      <vt:lpstr>Gill Sans MT</vt:lpstr>
      <vt:lpstr>Roboto</vt:lpstr>
      <vt:lpstr>Segoe UI</vt:lpstr>
      <vt:lpstr>The Hand</vt:lpstr>
      <vt:lpstr>The Serif Hand</vt:lpstr>
      <vt:lpstr>Times New Roman</vt:lpstr>
      <vt:lpstr>Office Theme</vt:lpstr>
      <vt:lpstr>1_Office Theme</vt:lpstr>
      <vt:lpstr>Gallery</vt:lpstr>
      <vt:lpstr>ChitchatVTI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Staff Development Sessions</vt:lpstr>
      <vt:lpstr>PowerPoint Presentation</vt:lpstr>
      <vt:lpstr>PowerPoint Presentation</vt:lpstr>
      <vt:lpstr>PowerPoint Presentation</vt:lpstr>
      <vt:lpstr>Training front line staff</vt:lpstr>
      <vt:lpstr>PowerPoint Presentation</vt:lpstr>
      <vt:lpstr>PowerPoint Presentation</vt:lpstr>
      <vt:lpstr>Journal Article Discussions</vt:lpstr>
      <vt:lpstr>LLR Job Shadowing Scheme</vt:lpstr>
      <vt:lpstr>PowerPoint Presentation</vt:lpstr>
      <vt:lpstr>PowerPoint Presentation</vt:lpstr>
      <vt:lpstr>PowerPoint Presentation</vt:lpstr>
      <vt:lpstr>LLR Career Pathways</vt:lpstr>
      <vt:lpstr>LLR Career Pathways Feedback </vt:lpstr>
      <vt:lpstr>Staff Development Advice  </vt:lpstr>
      <vt:lpstr>Staff Development Advice 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Haslam, Sue</dc:creator>
  <cp:lastModifiedBy>Haslam, Sue</cp:lastModifiedBy>
  <cp:revision>8</cp:revision>
  <dcterms:created xsi:type="dcterms:W3CDTF">2022-12-10T17:50:08Z</dcterms:created>
  <dcterms:modified xsi:type="dcterms:W3CDTF">2023-03-20T14:03:30Z</dcterms:modified>
</cp:coreProperties>
</file>