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</p:sldMasterIdLst>
  <p:sldIdLst>
    <p:sldId id="256" r:id="rId4"/>
    <p:sldId id="258" r:id="rId5"/>
    <p:sldId id="261" r:id="rId6"/>
    <p:sldId id="264" r:id="rId7"/>
    <p:sldId id="262" r:id="rId8"/>
    <p:sldId id="272" r:id="rId9"/>
    <p:sldId id="273" r:id="rId10"/>
    <p:sldId id="263" r:id="rId11"/>
    <p:sldId id="274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8418F8-B52F-4661-8ABA-69BB3ADD6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861" y="2160001"/>
            <a:ext cx="7920773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444CB2-243C-41A0-8F6C-F772E768A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861" y="3166992"/>
            <a:ext cx="792077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24475ED-B6F3-4114-A316-943C1E2B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19" y="6431961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C1F67E-6248-496F-8483-98A65C33F8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107" y="5538158"/>
            <a:ext cx="1508916" cy="10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1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me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44140" y="1150618"/>
            <a:ext cx="60079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207245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Graphs and graphics can be positioned over the grey box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7EECFAC-7182-49C4-A276-219F1E7C7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144966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866B34-8A6C-492A-96F1-5F307C6EA6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88327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2486367"/>
          </a:xfrm>
          <a:prstGeom prst="rect">
            <a:avLst/>
          </a:prstGeom>
        </p:spPr>
        <p:txBody>
          <a:bodyPr lIns="36000" tIns="36000" rIns="36000" bIns="36000" numCol="2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70E1B6-0ECF-4B89-8FAB-09D00538EB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0" y="3873242"/>
            <a:ext cx="3855539" cy="2486367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259958-3FB9-4566-8AB7-D98E4FCD49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11611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255251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768777-3248-42B2-85F9-58D5B20C6E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030" y="1150618"/>
            <a:ext cx="255251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3259" y="1150615"/>
            <a:ext cx="2869035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9316F6E-405A-4A01-9184-79CC1058A9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749459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row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8263493" cy="2278381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/>
              <a:t>Body text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1" y="3566179"/>
            <a:ext cx="8263493" cy="2798784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65438FC-7DE5-43FA-96AA-BA01B74D04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3967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FC8E3CA-4735-4448-B024-8A121DAD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7A647E4-605B-4961-B4D2-DBA8850930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36559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F192859-C46A-4829-96AF-7D408294B8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4ECEE5-5A94-4126-92B2-4FA9605C9D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38501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D79BA80-1E7F-4F47-AF07-7A70474A6C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81FAF16-A8F7-4BA6-B2B7-5BF7AFA61E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7794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turquoi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406321-A4C9-4532-B695-2ECC82CCAE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1A37CB7-C061-4C30-8C0D-36C06AE611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93896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2698E74-DBB1-4C41-81D5-108634391B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2378" y="1176736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27D262DD-86D2-472F-9233-2CA4C4F3C4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2378" y="1176734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C0A8910E-3E33-41A3-816B-CD71BE1D50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2378" y="1445872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C7DBC2F-B4BA-4FA1-AC8F-C1FB5D329C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2378" y="187724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E96BEFDD-99B7-4B7A-A883-501F05DEBE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2378" y="1877241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8F24DFEC-E082-454B-B5C3-50F1E1DD32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2378" y="2146379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A914CD-C11D-48A8-88E1-538FBD109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2378" y="2577750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5E5D34B7-01F5-4524-B815-3E8FD2204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2378" y="2577748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6" name="Text Placeholder 31">
            <a:extLst>
              <a:ext uri="{FF2B5EF4-FFF2-40B4-BE49-F238E27FC236}">
                <a16:creationId xmlns:a16="http://schemas.microsoft.com/office/drawing/2014/main" id="{745E9020-E3D4-4B2E-AF64-3BC2BA8099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2378" y="2846886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E31EB1E-53F8-4104-A8D0-0BEFB18961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32378" y="3278255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3DEAAE69-8D81-471C-A294-06DD17336F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2378" y="3278255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01E75DFE-469F-4162-BFD7-0AD3CC0605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72378" y="3547393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6FACADA-AE0B-4A02-B7FE-F03E903A200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2378" y="397876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05</a:t>
            </a:r>
          </a:p>
        </p:txBody>
      </p: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1BE90D09-E40F-4E07-8A6C-C34ECB3A0C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72378" y="3978762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2" name="Text Placeholder 31">
            <a:extLst>
              <a:ext uri="{FF2B5EF4-FFF2-40B4-BE49-F238E27FC236}">
                <a16:creationId xmlns:a16="http://schemas.microsoft.com/office/drawing/2014/main" id="{E8BCD20F-DF5A-4D1F-AB59-8992CCEB4E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72378" y="4247900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CA99EFB-8D03-4007-813F-E6174F0308E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378" y="4679271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06</a:t>
            </a:r>
          </a:p>
        </p:txBody>
      </p:sp>
      <p:sp>
        <p:nvSpPr>
          <p:cNvPr id="24" name="Text Placeholder 31">
            <a:extLst>
              <a:ext uri="{FF2B5EF4-FFF2-40B4-BE49-F238E27FC236}">
                <a16:creationId xmlns:a16="http://schemas.microsoft.com/office/drawing/2014/main" id="{75297938-8904-4A58-BECE-919189BAA5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72378" y="4679269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5" name="Text Placeholder 31">
            <a:extLst>
              <a:ext uri="{FF2B5EF4-FFF2-40B4-BE49-F238E27FC236}">
                <a16:creationId xmlns:a16="http://schemas.microsoft.com/office/drawing/2014/main" id="{EF1B2FF4-CFE5-4357-917A-0266982251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72378" y="4948407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BF0E3-1A7E-434D-B96E-F3343B8E07D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82592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5039EFD-26D4-4EFF-80C8-2DEC57700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2378" y="770472"/>
            <a:ext cx="1044375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2" name="Slide Number Placeholder 8">
            <a:extLst>
              <a:ext uri="{FF2B5EF4-FFF2-40B4-BE49-F238E27FC236}">
                <a16:creationId xmlns:a16="http://schemas.microsoft.com/office/drawing/2014/main" id="{6FBBA16B-4607-4475-9AA9-35D51BE89C52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2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FF9A53DE-293F-4D46-94A3-8EB81742DF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79999"/>
            <a:ext cx="8220294" cy="5284967"/>
          </a:xfrm>
          <a:prstGeom prst="rect">
            <a:avLst/>
          </a:prstGeom>
        </p:spPr>
        <p:txBody>
          <a:bodyPr lIns="36000" tIns="36000" rIns="36000" bIns="36000" numCol="2" spcCol="360000"/>
          <a:lstStyle>
            <a:lvl1pPr marL="0" indent="0" algn="l" defTabSz="287993">
              <a:lnSpc>
                <a:spcPts val="1600"/>
              </a:lnSpc>
              <a:buNone/>
              <a:defRPr sz="1200"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00	Insert contents listing (2 columns)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91B7A03-C365-4ED6-962E-93EA096F7A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044375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77805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6ABEA7B-7448-4E43-A7A4-3421CD2E2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A22121-4331-41E2-B269-75755B8049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801" y="1150618"/>
            <a:ext cx="8263493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027451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an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8601" y="1150618"/>
            <a:ext cx="8263493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7B25A5-6B91-4CE2-93B8-754812DA02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49448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85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850A13-8E99-49E2-9165-C76685B082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42" y="226559"/>
            <a:ext cx="838348" cy="57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9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D99F8-E22C-4D15-85F7-8D466F90469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32" y="200297"/>
            <a:ext cx="812841" cy="55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2" r:id="rId4"/>
    <p:sldLayoutId id="2147483670" r:id="rId5"/>
    <p:sldLayoutId id="2147483673" r:id="rId6"/>
    <p:sldLayoutId id="2147483674" r:id="rId7"/>
    <p:sldLayoutId id="2147483675" r:id="rId8"/>
    <p:sldLayoutId id="214748367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hyperlink" Target="mailto:cwotherspoon@springshare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laire.wotherspoon@open.ac.uk" TargetMode="External"/><Relationship Id="rId5" Type="http://schemas.openxmlformats.org/officeDocument/2006/relationships/hyperlink" Target="https://twitter.com/Lib_Claire" TargetMode="External"/><Relationship Id="rId4" Type="http://schemas.openxmlformats.org/officeDocument/2006/relationships/hyperlink" Target="https://bar.wikipedia.org/wiki/Twitte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hyperlink" Target="mailto:cwotherspoon@springshare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laire.wotherspoon@open.ac.uk" TargetMode="External"/><Relationship Id="rId5" Type="http://schemas.openxmlformats.org/officeDocument/2006/relationships/hyperlink" Target="https://twitter.com/Lib_Claire" TargetMode="External"/><Relationship Id="rId4" Type="http://schemas.openxmlformats.org/officeDocument/2006/relationships/hyperlink" Target="https://bar.wikipedia.org/wiki/Twitt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unsplash.com/s/photos/hello-message?utm_source=unsplash&amp;utm_medium=referral&amp;utm_content=creditCopyText" TargetMode="External"/><Relationship Id="rId4" Type="http://schemas.openxmlformats.org/officeDocument/2006/relationships/hyperlink" Target="https://unsplash.com/@vmxhu?utm_source=unsplash&amp;utm_medium=referral&amp;utm_content=creditCopyTex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ontyson?utm_source=unsplash&amp;utm_medium=referral&amp;utm_content=creditCopyTex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hyperlink" Target="https://unsplash.com/s/photos/social-distancing?utm_source=unsplash&amp;utm_medium=referral&amp;utm_content=creditCopyTex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athree23-6195572/?utm_source=link-attribution&amp;amp;utm_medium=referral&amp;amp;utm_campaign=image&amp;amp;utm_content=367725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g"/><Relationship Id="rId4" Type="http://schemas.openxmlformats.org/officeDocument/2006/relationships/hyperlink" Target="https://pixabay.com/?utm_source=link-attribution&amp;amp;utm_medium=referral&amp;amp;utm_campaign=image&amp;amp;utm_content=36772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35A2-212B-4253-8D50-FD1945F2B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861" y="2431804"/>
            <a:ext cx="7920773" cy="997196"/>
          </a:xfrm>
        </p:spPr>
        <p:txBody>
          <a:bodyPr/>
          <a:lstStyle/>
          <a:p>
            <a:r>
              <a:rPr lang="en-GB" dirty="0"/>
              <a:t>Chat about chat: both sides of the 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11A33-AC46-4B11-BB79-109359491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860" y="3618610"/>
            <a:ext cx="7920774" cy="626838"/>
          </a:xfrm>
        </p:spPr>
        <p:txBody>
          <a:bodyPr/>
          <a:lstStyle/>
          <a:p>
            <a:r>
              <a:rPr lang="en-GB" dirty="0"/>
              <a:t>Claire Wotherspoon, The Open University/</a:t>
            </a:r>
            <a:r>
              <a:rPr lang="en-GB" dirty="0" err="1"/>
              <a:t>SpringShare</a:t>
            </a:r>
            <a:endParaRPr lang="en-GB" dirty="0"/>
          </a:p>
          <a:p>
            <a:endParaRPr lang="en-GB" dirty="0"/>
          </a:p>
        </p:txBody>
      </p:sp>
      <p:pic>
        <p:nvPicPr>
          <p:cNvPr id="1026" name="Picture 2" descr="Springshare logo">
            <a:extLst>
              <a:ext uri="{FF2B5EF4-FFF2-40B4-BE49-F238E27FC236}">
                <a16:creationId xmlns:a16="http://schemas.microsoft.com/office/drawing/2014/main" id="{0890119D-33AB-4EE2-9CB2-26F5A35BB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47" y="5972962"/>
            <a:ext cx="2984870" cy="5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710398-D3C1-4D68-A46A-4B2E06763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3718" y="4019640"/>
            <a:ext cx="377630" cy="3065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CA215B-5525-4D5E-9CD9-E3C333856C24}"/>
              </a:ext>
            </a:extLst>
          </p:cNvPr>
          <p:cNvSpPr txBox="1"/>
          <p:nvPr/>
        </p:nvSpPr>
        <p:spPr>
          <a:xfrm>
            <a:off x="921348" y="4019640"/>
            <a:ext cx="3860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@Lib_Claire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B52357-CFA5-498B-B5B4-169C919B6480}"/>
              </a:ext>
            </a:extLst>
          </p:cNvPr>
          <p:cNvSpPr txBox="1"/>
          <p:nvPr/>
        </p:nvSpPr>
        <p:spPr>
          <a:xfrm>
            <a:off x="921348" y="4442180"/>
            <a:ext cx="38605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claire.wotherspoon@open.ac.uk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cwotherspoon@springshare.com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ECAAA1E-4660-470D-AFBC-38A0E3F7D7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4" y="4538425"/>
            <a:ext cx="463938" cy="46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30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D8A04-935C-4320-8757-9C02B0901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861" y="3179701"/>
            <a:ext cx="7920773" cy="498598"/>
          </a:xfrm>
        </p:spPr>
        <p:txBody>
          <a:bodyPr/>
          <a:lstStyle/>
          <a:p>
            <a:pPr algn="ctr"/>
            <a:r>
              <a:rPr lang="en-GB" dirty="0"/>
              <a:t>THANK YOU</a:t>
            </a:r>
          </a:p>
        </p:txBody>
      </p:sp>
      <p:pic>
        <p:nvPicPr>
          <p:cNvPr id="3" name="Picture 2" descr="SpringShare logo">
            <a:extLst>
              <a:ext uri="{FF2B5EF4-FFF2-40B4-BE49-F238E27FC236}">
                <a16:creationId xmlns:a16="http://schemas.microsoft.com/office/drawing/2014/main" id="{1A1E284C-9159-4FA4-91F6-3141CC177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47" y="5972962"/>
            <a:ext cx="2984870" cy="5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AF588D-202B-40D4-9696-BC23860C1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3868" y="4724315"/>
            <a:ext cx="377630" cy="3065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8C86F4-08F9-4963-993C-CE6E6B237257}"/>
              </a:ext>
            </a:extLst>
          </p:cNvPr>
          <p:cNvSpPr txBox="1"/>
          <p:nvPr/>
        </p:nvSpPr>
        <p:spPr>
          <a:xfrm>
            <a:off x="711498" y="4724315"/>
            <a:ext cx="3860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@Lib_Claire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AF72F3-4C33-4AF4-9193-55FB97294ADC}"/>
              </a:ext>
            </a:extLst>
          </p:cNvPr>
          <p:cNvSpPr txBox="1"/>
          <p:nvPr/>
        </p:nvSpPr>
        <p:spPr>
          <a:xfrm>
            <a:off x="711498" y="5146855"/>
            <a:ext cx="38605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claire.wotherspoon@open.ac.uk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cwotherspoon@springshare.com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3D6CCEB-EF8D-4E39-8903-E73EBE49A8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14" y="5243100"/>
            <a:ext cx="463938" cy="46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0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C70D33-C5B2-43E8-99D5-8DCB64871E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2378" y="2644809"/>
            <a:ext cx="540000" cy="5039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8D1F2-96C8-4665-96A7-1D05EA1987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72377" y="2644807"/>
            <a:ext cx="4371623" cy="261938"/>
          </a:xfrm>
        </p:spPr>
        <p:txBody>
          <a:bodyPr/>
          <a:lstStyle/>
          <a:p>
            <a:r>
              <a:rPr lang="en-GB" sz="2800" dirty="0"/>
              <a:t>Remember the ‘basics’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432058-C1BB-4813-9F23-2F54A94C5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32378" y="3345316"/>
            <a:ext cx="540000" cy="5039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9A5C85-5856-4ECD-A775-7ED7A726E4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2378" y="3345314"/>
            <a:ext cx="3207056" cy="261938"/>
          </a:xfrm>
        </p:spPr>
        <p:txBody>
          <a:bodyPr/>
          <a:lstStyle/>
          <a:p>
            <a:r>
              <a:rPr lang="en-GB" sz="2800" dirty="0"/>
              <a:t>Terminology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A748D6-82DC-45CE-921A-5F3F16C06A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32378" y="4045823"/>
            <a:ext cx="540000" cy="503999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DC4DB6-CE52-4993-9613-778438C26A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72378" y="4045821"/>
            <a:ext cx="3207056" cy="261938"/>
          </a:xfrm>
        </p:spPr>
        <p:txBody>
          <a:bodyPr/>
          <a:lstStyle/>
          <a:p>
            <a:r>
              <a:rPr lang="en-GB" sz="2800" dirty="0"/>
              <a:t>Feedback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CA06B1DD-0C3B-4A0B-AB8B-AFA3E8DDC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378" y="1384183"/>
            <a:ext cx="2881486" cy="586209"/>
          </a:xfrm>
        </p:spPr>
        <p:txBody>
          <a:bodyPr/>
          <a:lstStyle/>
          <a:p>
            <a:r>
              <a:rPr lang="en-GB" sz="2800" dirty="0"/>
              <a:t>KEY GUIDANCE</a:t>
            </a:r>
          </a:p>
        </p:txBody>
      </p:sp>
      <p:pic>
        <p:nvPicPr>
          <p:cNvPr id="24" name="Picture 23" descr="Mobile phone resting on a laptop. On the phone there is a message that says &quot;hello&quot;.">
            <a:extLst>
              <a:ext uri="{FF2B5EF4-FFF2-40B4-BE49-F238E27FC236}">
                <a16:creationId xmlns:a16="http://schemas.microsoft.com/office/drawing/2014/main" id="{90A7803C-69AC-4134-A168-19DAFC386C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7419"/>
          <a:stretch/>
        </p:blipFill>
        <p:spPr>
          <a:xfrm>
            <a:off x="0" y="0"/>
            <a:ext cx="3510925" cy="6858000"/>
          </a:xfrm>
          <a:prstGeom prst="rect">
            <a:avLst/>
          </a:prstGeom>
        </p:spPr>
      </p:pic>
      <p:pic>
        <p:nvPicPr>
          <p:cNvPr id="27" name="Picture 26" descr="SpringShare logo">
            <a:extLst>
              <a:ext uri="{FF2B5EF4-FFF2-40B4-BE49-F238E27FC236}">
                <a16:creationId xmlns:a16="http://schemas.microsoft.com/office/drawing/2014/main" id="{CCFF6B24-A00B-4261-9969-22D574439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939" y="120419"/>
            <a:ext cx="1246877" cy="2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53AE0F-17B3-4A2C-951A-40E9BE97ECD2}"/>
              </a:ext>
            </a:extLst>
          </p:cNvPr>
          <p:cNvSpPr txBox="1"/>
          <p:nvPr/>
        </p:nvSpPr>
        <p:spPr>
          <a:xfrm>
            <a:off x="3510924" y="6549144"/>
            <a:ext cx="2755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Image by </a:t>
            </a:r>
            <a:r>
              <a:rPr lang="en-GB" sz="1200" dirty="0">
                <a:hlinkClick r:id="rId4"/>
              </a:rPr>
              <a:t>Szabo Viktor</a:t>
            </a:r>
            <a:r>
              <a:rPr lang="en-GB" sz="1200" dirty="0"/>
              <a:t> on </a:t>
            </a:r>
            <a:r>
              <a:rPr lang="en-GB" sz="1200" dirty="0" err="1">
                <a:hlinkClick r:id="rId5"/>
              </a:rPr>
              <a:t>Unsplash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011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40424-6985-437E-ACBF-82239C15C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315" y="3179701"/>
            <a:ext cx="5934167" cy="997196"/>
          </a:xfrm>
        </p:spPr>
        <p:txBody>
          <a:bodyPr/>
          <a:lstStyle/>
          <a:p>
            <a:r>
              <a:rPr lang="en-GB" dirty="0"/>
              <a:t>REMEMBER THE ‘BASICS’</a:t>
            </a:r>
          </a:p>
        </p:txBody>
      </p:sp>
      <p:pic>
        <p:nvPicPr>
          <p:cNvPr id="6" name="Picture 5" descr="SpringShare logo">
            <a:extLst>
              <a:ext uri="{FF2B5EF4-FFF2-40B4-BE49-F238E27FC236}">
                <a16:creationId xmlns:a16="http://schemas.microsoft.com/office/drawing/2014/main" id="{9C754192-B5D9-40A8-9351-1AF029223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6" y="151002"/>
            <a:ext cx="1246877" cy="2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44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CEEB75-30B6-4F4F-8A86-0F4D59820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544317"/>
            <a:ext cx="4022554" cy="504307"/>
          </a:xfrm>
        </p:spPr>
        <p:txBody>
          <a:bodyPr/>
          <a:lstStyle/>
          <a:p>
            <a:r>
              <a:rPr lang="en-GB" sz="2400" dirty="0"/>
              <a:t>REMEMBER THE ‘BASICS’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D106C5-72D0-4A6A-B795-619B58D43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2" y="1459684"/>
            <a:ext cx="5139544" cy="4905281"/>
          </a:xfrm>
        </p:spPr>
        <p:txBody>
          <a:bodyPr/>
          <a:lstStyle/>
          <a:p>
            <a:pPr marL="171450" indent="-171450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Think of 24/7 librarians as library patrons</a:t>
            </a:r>
          </a:p>
          <a:p>
            <a:pPr marL="171450" indent="-171450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User expectations of after-hours</a:t>
            </a:r>
          </a:p>
          <a:p>
            <a:pPr marL="171450" indent="-171450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Varying practices</a:t>
            </a:r>
          </a:p>
          <a:p>
            <a:pPr marL="628639" lvl="1" indent="-171450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Pandemic planning</a:t>
            </a:r>
          </a:p>
          <a:p>
            <a:pPr marL="628639" lvl="1" indent="-171450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Interlibrary loans</a:t>
            </a:r>
          </a:p>
          <a:p>
            <a:pPr marL="628639" lvl="1" indent="-171450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Study space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Picture 7" descr="SpringShare logo">
            <a:extLst>
              <a:ext uri="{FF2B5EF4-FFF2-40B4-BE49-F238E27FC236}">
                <a16:creationId xmlns:a16="http://schemas.microsoft.com/office/drawing/2014/main" id="{5E99152E-7FB7-414B-8D85-6A0885B3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6" y="151002"/>
            <a:ext cx="1246877" cy="2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B7594F-F44D-4038-97C2-BCCFED4FB65D}"/>
              </a:ext>
            </a:extLst>
          </p:cNvPr>
          <p:cNvSpPr/>
          <p:nvPr/>
        </p:nvSpPr>
        <p:spPr>
          <a:xfrm>
            <a:off x="5884003" y="6087966"/>
            <a:ext cx="24689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Photo by </a:t>
            </a:r>
            <a:r>
              <a:rPr lang="en-GB" sz="1200" dirty="0">
                <a:hlinkClick r:id="rId3"/>
              </a:rPr>
              <a:t>Jon Tyson</a:t>
            </a:r>
            <a:r>
              <a:rPr lang="en-GB" sz="1200" dirty="0"/>
              <a:t> on </a:t>
            </a:r>
            <a:r>
              <a:rPr lang="en-GB" sz="1200" dirty="0" err="1">
                <a:hlinkClick r:id="rId4"/>
              </a:rPr>
              <a:t>Unsplash</a:t>
            </a:r>
            <a:r>
              <a:rPr lang="en-GB" sz="1200" dirty="0"/>
              <a:t> </a:t>
            </a:r>
          </a:p>
        </p:txBody>
      </p:sp>
      <p:pic>
        <p:nvPicPr>
          <p:cNvPr id="4" name="Picture 3" descr="A picture of a sign saying thank you for practicing social distancing.">
            <a:extLst>
              <a:ext uri="{FF2B5EF4-FFF2-40B4-BE49-F238E27FC236}">
                <a16:creationId xmlns:a16="http://schemas.microsoft.com/office/drawing/2014/main" id="{08DC87C6-68C5-4D81-963C-B64078F8B1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15" y="1384182"/>
            <a:ext cx="3377322" cy="450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9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C812F5-4DBB-4EBA-A2AE-F32B3AD14E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TERMINOLOGY</a:t>
            </a:r>
          </a:p>
        </p:txBody>
      </p:sp>
      <p:pic>
        <p:nvPicPr>
          <p:cNvPr id="6" name="Picture 5" descr="SpringShare logo">
            <a:extLst>
              <a:ext uri="{FF2B5EF4-FFF2-40B4-BE49-F238E27FC236}">
                <a16:creationId xmlns:a16="http://schemas.microsoft.com/office/drawing/2014/main" id="{CFDF7B29-C7AA-40FA-9DD7-CDEB6C681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6" y="151002"/>
            <a:ext cx="1246877" cy="2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338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CEEB75-30B6-4F4F-8A86-0F4D59820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544317"/>
            <a:ext cx="2462202" cy="504307"/>
          </a:xfrm>
        </p:spPr>
        <p:txBody>
          <a:bodyPr/>
          <a:lstStyle/>
          <a:p>
            <a:r>
              <a:rPr lang="en-GB" sz="2400" dirty="0"/>
              <a:t>TERMINOLOGY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EC2E10-8672-41DC-96C1-7166AFF568CD}"/>
              </a:ext>
            </a:extLst>
          </p:cNvPr>
          <p:cNvSpPr/>
          <p:nvPr/>
        </p:nvSpPr>
        <p:spPr>
          <a:xfrm>
            <a:off x="432000" y="1727164"/>
            <a:ext cx="7982158" cy="39092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800"/>
              </a:spcAft>
            </a:pPr>
            <a:r>
              <a:rPr lang="en-GB" sz="2800" dirty="0">
                <a:solidFill>
                  <a:schemeClr val="tx1"/>
                </a:solidFill>
              </a:rPr>
              <a:t>Does you library have a collection of books that are usually available to students for a period of 2-4 hours?</a:t>
            </a:r>
          </a:p>
          <a:p>
            <a:pPr>
              <a:spcAft>
                <a:spcPts val="1800"/>
              </a:spcAft>
            </a:pPr>
            <a:r>
              <a:rPr lang="en-GB" sz="2800" dirty="0">
                <a:solidFill>
                  <a:schemeClr val="tx1"/>
                </a:solidFill>
              </a:rPr>
              <a:t>If so, what do you call that collection?</a:t>
            </a:r>
          </a:p>
          <a:p>
            <a:pPr>
              <a:spcAft>
                <a:spcPts val="1800"/>
              </a:spcAft>
            </a:pPr>
            <a:r>
              <a:rPr lang="en-GB" sz="2800" dirty="0">
                <a:solidFill>
                  <a:schemeClr val="tx1"/>
                </a:solidFill>
              </a:rPr>
              <a:t>Can you think of any alternative names that other organisations might call such a collection?</a:t>
            </a:r>
          </a:p>
          <a:p>
            <a:pPr>
              <a:spcAft>
                <a:spcPts val="1800"/>
              </a:spcAft>
            </a:pPr>
            <a:r>
              <a:rPr lang="en-GB" sz="2800" dirty="0">
                <a:solidFill>
                  <a:schemeClr val="tx1"/>
                </a:solidFill>
              </a:rPr>
              <a:t>Add your thoughts to the chat</a:t>
            </a:r>
          </a:p>
        </p:txBody>
      </p:sp>
      <p:pic>
        <p:nvPicPr>
          <p:cNvPr id="7" name="Picture 6" descr="SpringShare logo">
            <a:extLst>
              <a:ext uri="{FF2B5EF4-FFF2-40B4-BE49-F238E27FC236}">
                <a16:creationId xmlns:a16="http://schemas.microsoft.com/office/drawing/2014/main" id="{03068138-E87C-4F07-B1B1-AE5D5012F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6" y="151002"/>
            <a:ext cx="1246877" cy="2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138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CEEB75-30B6-4F4F-8A86-0F4D59820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544317"/>
            <a:ext cx="2420257" cy="504307"/>
          </a:xfrm>
        </p:spPr>
        <p:txBody>
          <a:bodyPr/>
          <a:lstStyle/>
          <a:p>
            <a:r>
              <a:rPr lang="en-GB" sz="2400" dirty="0"/>
              <a:t>TERMINOLOGY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D106C5-72D0-4A6A-B795-619B58D43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1" y="1560352"/>
            <a:ext cx="8263493" cy="4804614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002060"/>
              </a:buClr>
            </a:pPr>
            <a:r>
              <a:rPr lang="en-GB" sz="2800" dirty="0"/>
              <a:t>Here are some that I have come across:</a:t>
            </a:r>
          </a:p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Course reserves</a:t>
            </a:r>
          </a:p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High demand</a:t>
            </a:r>
          </a:p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Short loan</a:t>
            </a:r>
          </a:p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2-hour loan</a:t>
            </a:r>
          </a:p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Reserve</a:t>
            </a:r>
          </a:p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Reference</a:t>
            </a:r>
          </a:p>
          <a:p>
            <a:pPr>
              <a:spcAft>
                <a:spcPts val="1200"/>
              </a:spcAft>
              <a:buClr>
                <a:srgbClr val="002060"/>
              </a:buClr>
            </a:pPr>
            <a:endParaRPr lang="en-GB" sz="28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 descr="SpringShare logo">
            <a:extLst>
              <a:ext uri="{FF2B5EF4-FFF2-40B4-BE49-F238E27FC236}">
                <a16:creationId xmlns:a16="http://schemas.microsoft.com/office/drawing/2014/main" id="{A951E52C-D694-4C22-B6A2-6F9A62D03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6" y="151002"/>
            <a:ext cx="1246877" cy="2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413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1D00A9-A3B8-48D2-92E3-D83119C89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FEEDBACK</a:t>
            </a:r>
          </a:p>
        </p:txBody>
      </p:sp>
      <p:pic>
        <p:nvPicPr>
          <p:cNvPr id="6" name="Picture 5" descr="SpringShare logo">
            <a:extLst>
              <a:ext uri="{FF2B5EF4-FFF2-40B4-BE49-F238E27FC236}">
                <a16:creationId xmlns:a16="http://schemas.microsoft.com/office/drawing/2014/main" id="{7BBC8FD2-DFF5-4BD0-8ED3-0626D603C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6" y="151002"/>
            <a:ext cx="1246877" cy="2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592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CEEB75-30B6-4F4F-8A86-0F4D59820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544317"/>
            <a:ext cx="1933695" cy="504307"/>
          </a:xfrm>
        </p:spPr>
        <p:txBody>
          <a:bodyPr/>
          <a:lstStyle/>
          <a:p>
            <a:r>
              <a:rPr lang="en-GB" sz="2400" dirty="0"/>
              <a:t>FEEDBACK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D106C5-72D0-4A6A-B795-619B58D43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1" y="1879134"/>
            <a:ext cx="5366047" cy="4485832"/>
          </a:xfrm>
        </p:spPr>
        <p:txBody>
          <a:bodyPr/>
          <a:lstStyle/>
          <a:p>
            <a:pPr marL="171450" indent="-171450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2800" dirty="0" err="1"/>
              <a:t>LibAnswers</a:t>
            </a:r>
            <a:r>
              <a:rPr lang="en-GB" sz="2800" dirty="0"/>
              <a:t> feedback option</a:t>
            </a:r>
          </a:p>
          <a:p>
            <a:pPr marL="171450" indent="-171450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Share how librarian could improve interaction</a:t>
            </a:r>
          </a:p>
          <a:p>
            <a:pPr marL="171450" indent="-171450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Two-way feedback: what can your library take from the interaction?</a:t>
            </a:r>
          </a:p>
          <a:p>
            <a:pPr marL="171450" indent="-171450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Remember the positives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/>
          </a:p>
        </p:txBody>
      </p:sp>
      <p:pic>
        <p:nvPicPr>
          <p:cNvPr id="4" name="Picture 3" descr="SpringShare logo">
            <a:extLst>
              <a:ext uri="{FF2B5EF4-FFF2-40B4-BE49-F238E27FC236}">
                <a16:creationId xmlns:a16="http://schemas.microsoft.com/office/drawing/2014/main" id="{909E08C8-46C2-488F-8BB9-21B169584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6" y="151002"/>
            <a:ext cx="1246877" cy="2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E5E148-2622-4837-8591-4F43CB8602A7}"/>
              </a:ext>
            </a:extLst>
          </p:cNvPr>
          <p:cNvSpPr/>
          <p:nvPr/>
        </p:nvSpPr>
        <p:spPr>
          <a:xfrm>
            <a:off x="5864289" y="5890637"/>
            <a:ext cx="25618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Image by </a:t>
            </a:r>
            <a:r>
              <a:rPr lang="en-GB" sz="1200" dirty="0">
                <a:hlinkClick r:id="rId3"/>
              </a:rPr>
              <a:t>athree23</a:t>
            </a:r>
            <a:r>
              <a:rPr lang="en-GB" sz="1200" dirty="0"/>
              <a:t> from </a:t>
            </a:r>
            <a:r>
              <a:rPr lang="en-GB" sz="1200" dirty="0">
                <a:hlinkClick r:id="rId4"/>
              </a:rPr>
              <a:t>Pixabay</a:t>
            </a:r>
            <a:endParaRPr lang="en-GB" sz="1200" dirty="0"/>
          </a:p>
        </p:txBody>
      </p:sp>
      <p:pic>
        <p:nvPicPr>
          <p:cNvPr id="9" name="Picture 8" descr="A picture of a feedback grid of smiley faces.">
            <a:extLst>
              <a:ext uri="{FF2B5EF4-FFF2-40B4-BE49-F238E27FC236}">
                <a16:creationId xmlns:a16="http://schemas.microsoft.com/office/drawing/2014/main" id="{22DC41C9-3CCE-4178-A40C-18D853DE4F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8" r="22386"/>
          <a:stretch/>
        </p:blipFill>
        <p:spPr>
          <a:xfrm>
            <a:off x="5638171" y="1879134"/>
            <a:ext cx="3014123" cy="381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37927"/>
      </p:ext>
    </p:extLst>
  </p:cSld>
  <p:clrMapOvr>
    <a:masterClrMapping/>
  </p:clrMapOvr>
</p:sld>
</file>

<file path=ppt/theme/theme1.xml><?xml version="1.0" encoding="utf-8"?>
<a:theme xmlns:a="http://schemas.openxmlformats.org/drawingml/2006/main" name="OU Title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U Section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U Layouts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211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OU Title</vt:lpstr>
      <vt:lpstr>OU Section</vt:lpstr>
      <vt:lpstr>OU Layouts</vt:lpstr>
      <vt:lpstr>Chat about chat: both sides of the story</vt:lpstr>
      <vt:lpstr>KEY GUIDANCE</vt:lpstr>
      <vt:lpstr>REMEMBER THE ‘BASICS’</vt:lpstr>
      <vt:lpstr>REMEMBER THE ‘BASICS’</vt:lpstr>
      <vt:lpstr>TERMINOLOGY</vt:lpstr>
      <vt:lpstr>TERMINOLOGY</vt:lpstr>
      <vt:lpstr>TERMINOLOGY</vt:lpstr>
      <vt:lpstr>FEEDBACK</vt:lpstr>
      <vt:lpstr>FEEDBACK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Austin</dc:creator>
  <cp:lastModifiedBy>Claire.Wotherspoon</cp:lastModifiedBy>
  <cp:revision>61</cp:revision>
  <dcterms:created xsi:type="dcterms:W3CDTF">2017-12-14T14:52:50Z</dcterms:created>
  <dcterms:modified xsi:type="dcterms:W3CDTF">2021-05-21T10:42:21Z</dcterms:modified>
</cp:coreProperties>
</file>