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256" r:id="rId6"/>
    <p:sldId id="257" r:id="rId7"/>
    <p:sldId id="258" r:id="rId8"/>
    <p:sldId id="259" r:id="rId9"/>
    <p:sldId id="260" r:id="rId10"/>
    <p:sldId id="273" r:id="rId11"/>
    <p:sldId id="263" r:id="rId12"/>
    <p:sldId id="262" r:id="rId13"/>
    <p:sldId id="268" r:id="rId14"/>
    <p:sldId id="274" r:id="rId15"/>
    <p:sldId id="265" r:id="rId16"/>
    <p:sldId id="271" r:id="rId17"/>
    <p:sldId id="269" r:id="rId18"/>
    <p:sldId id="266" r:id="rId19"/>
    <p:sldId id="272"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2C90"/>
    <a:srgbClr val="CC00CC"/>
    <a:srgbClr val="AFE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55196-AC60-4436-BCB8-9CD4D5CD3FB1}" v="2706" dt="2022-11-11T17:20:52.168"/>
    <p1510:client id="{2A4FD0DD-9AD8-4818-8D96-F8C6627E485B}" v="184" dt="2022-11-11T16:14:27.151"/>
    <p1510:client id="{B085C09A-EFAA-5FCD-C1AB-CAB7D43DDD76}" v="73" dt="2022-11-11T15:45:16.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54AE0-8C81-427B-866C-5CA6FF9CA091}" type="datetimeFigureOut">
              <a:rPr lang="en-GB" smtClean="0"/>
              <a:t>16/11/2022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14FA5-AA8F-40A0-8503-8148135F37C1}" type="slidenum">
              <a:rPr lang="en-GB" smtClean="0"/>
              <a:t>‹#›</a:t>
            </a:fld>
            <a:endParaRPr lang="en-GB"/>
          </a:p>
        </p:txBody>
      </p:sp>
    </p:spTree>
    <p:extLst>
      <p:ext uri="{BB962C8B-B14F-4D97-AF65-F5344CB8AC3E}">
        <p14:creationId xmlns:p14="http://schemas.microsoft.com/office/powerpoint/2010/main" val="281924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I’m Mark Laws, he/him pronouns</a:t>
            </a:r>
          </a:p>
          <a:p>
            <a:endParaRPr lang="en-US"/>
          </a:p>
        </p:txBody>
      </p:sp>
      <p:sp>
        <p:nvSpPr>
          <p:cNvPr id="4" name="Marcador de número de diapositiva 3"/>
          <p:cNvSpPr>
            <a:spLocks noGrp="1"/>
          </p:cNvSpPr>
          <p:nvPr>
            <p:ph type="sldNum" sz="quarter" idx="5"/>
          </p:nvPr>
        </p:nvSpPr>
        <p:spPr/>
        <p:txBody>
          <a:bodyPr/>
          <a:lstStyle/>
          <a:p>
            <a:fld id="{27B14FA5-AA8F-40A0-8503-8148135F37C1}" type="slidenum">
              <a:rPr lang="en-GB" smtClean="0"/>
              <a:t>1</a:t>
            </a:fld>
            <a:endParaRPr lang="en-GB"/>
          </a:p>
        </p:txBody>
      </p:sp>
    </p:spTree>
    <p:extLst>
      <p:ext uri="{BB962C8B-B14F-4D97-AF65-F5344CB8AC3E}">
        <p14:creationId xmlns:p14="http://schemas.microsoft.com/office/powerpoint/2010/main" val="352266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1. </a:t>
            </a:r>
            <a:r>
              <a:rPr lang="en-GB" sz="1800">
                <a:effectLst/>
                <a:latin typeface="Calibri" panose="020F0502020204030204" pitchFamily="34" charset="0"/>
                <a:ea typeface="Calibri" panose="020F0502020204030204" pitchFamily="34" charset="0"/>
                <a:cs typeface="Times New Roman" panose="02020603050405020304" pitchFamily="18" charset="0"/>
              </a:rPr>
              <a:t>‘A day in the life of a Customer Services colleague’ (video)</a:t>
            </a:r>
            <a:endParaRPr lang="en-GB">
              <a:cs typeface="Calibri"/>
            </a:endParaRPr>
          </a:p>
          <a:p>
            <a:r>
              <a:rPr lang="en-GB">
                <a:cs typeface="Calibri"/>
              </a:rPr>
              <a:t>2. Graph showing the number of enquiries from different channels at different times of the year.</a:t>
            </a:r>
          </a:p>
          <a:p>
            <a:r>
              <a:rPr lang="en-GB">
                <a:cs typeface="Calibri"/>
              </a:rPr>
              <a:t>3. Application form (video)</a:t>
            </a:r>
          </a:p>
          <a:p>
            <a:r>
              <a:rPr lang="en-GB">
                <a:cs typeface="Calibri"/>
              </a:rPr>
              <a:t>4. ‘What qualities make up excellent customer service’ Qualities not qualification.</a:t>
            </a:r>
          </a:p>
          <a:p>
            <a:r>
              <a:rPr lang="en-GB">
                <a:cs typeface="Calibri"/>
              </a:rPr>
              <a:t>5. ‘Who are our customers’ Highlights diverse customer base.</a:t>
            </a:r>
          </a:p>
          <a:p>
            <a:r>
              <a:rPr lang="en-GB">
                <a:cs typeface="Calibri"/>
              </a:rPr>
              <a:t>6. Imagine 2030 (The University of Manchester Library’s vision and priorities for the next period of it’s development.</a:t>
            </a:r>
          </a:p>
          <a:p>
            <a:endParaRPr lang="en-GB">
              <a:cs typeface="Calibri"/>
            </a:endParaRPr>
          </a:p>
        </p:txBody>
      </p:sp>
      <p:sp>
        <p:nvSpPr>
          <p:cNvPr id="4" name="Slide Number Placeholder 3"/>
          <p:cNvSpPr>
            <a:spLocks noGrp="1"/>
          </p:cNvSpPr>
          <p:nvPr>
            <p:ph type="sldNum" sz="quarter" idx="5"/>
          </p:nvPr>
        </p:nvSpPr>
        <p:spPr/>
        <p:txBody>
          <a:bodyPr/>
          <a:lstStyle/>
          <a:p>
            <a:fld id="{27B14FA5-AA8F-40A0-8503-8148135F37C1}" type="slidenum">
              <a:rPr lang="en-GB" smtClean="0"/>
              <a:t>10</a:t>
            </a:fld>
            <a:endParaRPr lang="en-GB"/>
          </a:p>
        </p:txBody>
      </p:sp>
    </p:spTree>
    <p:extLst>
      <p:ext uri="{BB962C8B-B14F-4D97-AF65-F5344CB8AC3E}">
        <p14:creationId xmlns:p14="http://schemas.microsoft.com/office/powerpoint/2010/main" val="242807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343536"/>
                </a:solidFill>
                <a:effectLst/>
                <a:latin typeface="Calibri" panose="020F0502020204030204" pitchFamily="34" charset="0"/>
                <a:ea typeface="Calibri" panose="020F0502020204030204" pitchFamily="34" charset="0"/>
                <a:cs typeface="Calibri" panose="020F0502020204030204" pitchFamily="34" charset="0"/>
              </a:rPr>
              <a:t>Presented a snap shot on how the University addresses equality, inclusion and diversity and how the University support people if they became a member of the team. For example ALLOUT group, International Staff Network and Christian Fellowship - this hopefully demonstrated that the University echoed what we were trying to achieve.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Marcador de número de diapositiva 3"/>
          <p:cNvSpPr>
            <a:spLocks noGrp="1"/>
          </p:cNvSpPr>
          <p:nvPr>
            <p:ph type="sldNum" sz="quarter" idx="5"/>
          </p:nvPr>
        </p:nvSpPr>
        <p:spPr/>
        <p:txBody>
          <a:bodyPr/>
          <a:lstStyle/>
          <a:p>
            <a:fld id="{27B14FA5-AA8F-40A0-8503-8148135F37C1}" type="slidenum">
              <a:rPr lang="en-GB" smtClean="0"/>
              <a:t>11</a:t>
            </a:fld>
            <a:endParaRPr lang="en-GB"/>
          </a:p>
        </p:txBody>
      </p:sp>
    </p:spTree>
    <p:extLst>
      <p:ext uri="{BB962C8B-B14F-4D97-AF65-F5344CB8AC3E}">
        <p14:creationId xmlns:p14="http://schemas.microsoft.com/office/powerpoint/2010/main" val="374342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Feedback.</a:t>
            </a:r>
          </a:p>
        </p:txBody>
      </p:sp>
      <p:sp>
        <p:nvSpPr>
          <p:cNvPr id="4" name="Marcador de número de diapositiva 3"/>
          <p:cNvSpPr>
            <a:spLocks noGrp="1"/>
          </p:cNvSpPr>
          <p:nvPr>
            <p:ph type="sldNum" sz="quarter" idx="5"/>
          </p:nvPr>
        </p:nvSpPr>
        <p:spPr/>
        <p:txBody>
          <a:bodyPr/>
          <a:lstStyle/>
          <a:p>
            <a:fld id="{27B14FA5-AA8F-40A0-8503-8148135F37C1}" type="slidenum">
              <a:rPr lang="en-GB" smtClean="0"/>
              <a:t>12</a:t>
            </a:fld>
            <a:endParaRPr lang="en-GB"/>
          </a:p>
        </p:txBody>
      </p:sp>
    </p:spTree>
    <p:extLst>
      <p:ext uri="{BB962C8B-B14F-4D97-AF65-F5344CB8AC3E}">
        <p14:creationId xmlns:p14="http://schemas.microsoft.com/office/powerpoint/2010/main" val="344318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Important to reflect, take stock of success and areas to improve.</a:t>
            </a:r>
          </a:p>
        </p:txBody>
      </p:sp>
      <p:sp>
        <p:nvSpPr>
          <p:cNvPr id="4" name="Marcador de número de diapositiva 3"/>
          <p:cNvSpPr>
            <a:spLocks noGrp="1"/>
          </p:cNvSpPr>
          <p:nvPr>
            <p:ph type="sldNum" sz="quarter" idx="5"/>
          </p:nvPr>
        </p:nvSpPr>
        <p:spPr/>
        <p:txBody>
          <a:bodyPr/>
          <a:lstStyle/>
          <a:p>
            <a:fld id="{27B14FA5-AA8F-40A0-8503-8148135F37C1}" type="slidenum">
              <a:rPr lang="en-GB" smtClean="0"/>
              <a:t>13</a:t>
            </a:fld>
            <a:endParaRPr lang="en-GB"/>
          </a:p>
        </p:txBody>
      </p:sp>
    </p:spTree>
    <p:extLst>
      <p:ext uri="{BB962C8B-B14F-4D97-AF65-F5344CB8AC3E}">
        <p14:creationId xmlns:p14="http://schemas.microsoft.com/office/powerpoint/2010/main" val="72164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We continued to gather feedback and recognised that this new process of recruitment is continually evolving.</a:t>
            </a:r>
            <a:endParaRPr lang="en-US">
              <a:cs typeface="Calibri"/>
            </a:endParaRPr>
          </a:p>
        </p:txBody>
      </p:sp>
      <p:sp>
        <p:nvSpPr>
          <p:cNvPr id="4" name="Marcador de número de diapositiva 3"/>
          <p:cNvSpPr>
            <a:spLocks noGrp="1"/>
          </p:cNvSpPr>
          <p:nvPr>
            <p:ph type="sldNum" sz="quarter" idx="5"/>
          </p:nvPr>
        </p:nvSpPr>
        <p:spPr/>
        <p:txBody>
          <a:bodyPr/>
          <a:lstStyle/>
          <a:p>
            <a:fld id="{27B14FA5-AA8F-40A0-8503-8148135F37C1}" type="slidenum">
              <a:rPr lang="en-GB" smtClean="0"/>
              <a:t>14</a:t>
            </a:fld>
            <a:endParaRPr lang="en-GB"/>
          </a:p>
        </p:txBody>
      </p:sp>
    </p:spTree>
    <p:extLst>
      <p:ext uri="{BB962C8B-B14F-4D97-AF65-F5344CB8AC3E}">
        <p14:creationId xmlns:p14="http://schemas.microsoft.com/office/powerpoint/2010/main" val="341054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What do we do next.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No doubt there are unique challenges in your teams or areas. What they are and how you might overcome them. Please feel free to share your thoughts and if you have any questions, please contact me at this email address. Thank you.</a:t>
            </a:r>
          </a:p>
          <a:p>
            <a:endParaRPr lang="en-US">
              <a:cs typeface="Calibri"/>
            </a:endParaRPr>
          </a:p>
        </p:txBody>
      </p:sp>
      <p:sp>
        <p:nvSpPr>
          <p:cNvPr id="4" name="Marcador de número de diapositiva 3"/>
          <p:cNvSpPr>
            <a:spLocks noGrp="1"/>
          </p:cNvSpPr>
          <p:nvPr>
            <p:ph type="sldNum" sz="quarter" idx="5"/>
          </p:nvPr>
        </p:nvSpPr>
        <p:spPr/>
        <p:txBody>
          <a:bodyPr/>
          <a:lstStyle/>
          <a:p>
            <a:fld id="{27B14FA5-AA8F-40A0-8503-8148135F37C1}" type="slidenum">
              <a:rPr lang="en-GB" smtClean="0"/>
              <a:t>15</a:t>
            </a:fld>
            <a:endParaRPr lang="en-GB"/>
          </a:p>
        </p:txBody>
      </p:sp>
    </p:spTree>
    <p:extLst>
      <p:ext uri="{BB962C8B-B14F-4D97-AF65-F5344CB8AC3E}">
        <p14:creationId xmlns:p14="http://schemas.microsoft.com/office/powerpoint/2010/main" val="3071619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No doubt there are unique challenges in your teams or areas. What they are and how you might overcome them. Please feel free to share your thoughts and if you have any questions, please contact me at this email address. Thank you.</a:t>
            </a:r>
          </a:p>
          <a:p>
            <a:endParaRPr lang="en-US">
              <a:cs typeface="Calibri"/>
            </a:endParaRPr>
          </a:p>
        </p:txBody>
      </p:sp>
      <p:sp>
        <p:nvSpPr>
          <p:cNvPr id="4" name="Marcador de número de diapositiva 3"/>
          <p:cNvSpPr>
            <a:spLocks noGrp="1"/>
          </p:cNvSpPr>
          <p:nvPr>
            <p:ph type="sldNum" sz="quarter" idx="5"/>
          </p:nvPr>
        </p:nvSpPr>
        <p:spPr/>
        <p:txBody>
          <a:bodyPr/>
          <a:lstStyle/>
          <a:p>
            <a:fld id="{27B14FA5-AA8F-40A0-8503-8148135F37C1}" type="slidenum">
              <a:rPr lang="en-GB" smtClean="0"/>
              <a:t>16</a:t>
            </a:fld>
            <a:endParaRPr lang="en-GB"/>
          </a:p>
        </p:txBody>
      </p:sp>
    </p:spTree>
    <p:extLst>
      <p:ext uri="{BB962C8B-B14F-4D97-AF65-F5344CB8AC3E}">
        <p14:creationId xmlns:p14="http://schemas.microsoft.com/office/powerpoint/2010/main" val="2719699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Running order of our talk today:</a:t>
            </a:r>
            <a:endParaRPr lang="es-ES"/>
          </a:p>
        </p:txBody>
      </p:sp>
      <p:sp>
        <p:nvSpPr>
          <p:cNvPr id="4" name="Marcador de número de diapositiva 3"/>
          <p:cNvSpPr>
            <a:spLocks noGrp="1"/>
          </p:cNvSpPr>
          <p:nvPr>
            <p:ph type="sldNum" sz="quarter" idx="5"/>
          </p:nvPr>
        </p:nvSpPr>
        <p:spPr/>
        <p:txBody>
          <a:bodyPr/>
          <a:lstStyle/>
          <a:p>
            <a:fld id="{27B14FA5-AA8F-40A0-8503-8148135F37C1}" type="slidenum">
              <a:rPr lang="en-GB" smtClean="0"/>
              <a:t>2</a:t>
            </a:fld>
            <a:endParaRPr lang="en-GB"/>
          </a:p>
        </p:txBody>
      </p:sp>
    </p:spTree>
    <p:extLst>
      <p:ext uri="{BB962C8B-B14F-4D97-AF65-F5344CB8AC3E}">
        <p14:creationId xmlns:p14="http://schemas.microsoft.com/office/powerpoint/2010/main" val="238270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note here, we’re aware that recruitment is just one element in the employee lifecycle, and diversity needs to be embedded throughout that lifecycle, but we were focusing on just this one element at the moment to see if we could make a positive impact.</a:t>
            </a:r>
          </a:p>
        </p:txBody>
      </p:sp>
      <p:sp>
        <p:nvSpPr>
          <p:cNvPr id="4" name="Slide Number Placeholder 3"/>
          <p:cNvSpPr>
            <a:spLocks noGrp="1"/>
          </p:cNvSpPr>
          <p:nvPr>
            <p:ph type="sldNum" sz="quarter" idx="5"/>
          </p:nvPr>
        </p:nvSpPr>
        <p:spPr/>
        <p:txBody>
          <a:bodyPr/>
          <a:lstStyle/>
          <a:p>
            <a:fld id="{27B14FA5-AA8F-40A0-8503-8148135F37C1}" type="slidenum">
              <a:rPr lang="en-GB" smtClean="0"/>
              <a:t>3</a:t>
            </a:fld>
            <a:endParaRPr lang="en-GB"/>
          </a:p>
        </p:txBody>
      </p:sp>
    </p:spTree>
    <p:extLst>
      <p:ext uri="{BB962C8B-B14F-4D97-AF65-F5344CB8AC3E}">
        <p14:creationId xmlns:p14="http://schemas.microsoft.com/office/powerpoint/2010/main" val="196503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Previously, our recruitment had attracted candidates from a Library background (not that this is a bad thing), but we wanted to encourage people with life experience and skills from other sectors to who previously might have felt underqualified to apply for a job with the Library.</a:t>
            </a:r>
          </a:p>
        </p:txBody>
      </p:sp>
      <p:sp>
        <p:nvSpPr>
          <p:cNvPr id="4" name="Marcador de número de diapositiva 3"/>
          <p:cNvSpPr>
            <a:spLocks noGrp="1"/>
          </p:cNvSpPr>
          <p:nvPr>
            <p:ph type="sldNum" sz="quarter" idx="5"/>
          </p:nvPr>
        </p:nvSpPr>
        <p:spPr/>
        <p:txBody>
          <a:bodyPr/>
          <a:lstStyle/>
          <a:p>
            <a:fld id="{27B14FA5-AA8F-40A0-8503-8148135F37C1}" type="slidenum">
              <a:rPr lang="en-GB" smtClean="0"/>
              <a:t>4</a:t>
            </a:fld>
            <a:endParaRPr lang="en-GB"/>
          </a:p>
        </p:txBody>
      </p:sp>
    </p:spTree>
    <p:extLst>
      <p:ext uri="{BB962C8B-B14F-4D97-AF65-F5344CB8AC3E}">
        <p14:creationId xmlns:p14="http://schemas.microsoft.com/office/powerpoint/2010/main" val="294181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tried to break down these perceived barriers – we thought we needed to encourage people to see the space, meet the team so we introduced a recruitment open days. We wanted to make sure these open days were accessible for everyone, so we took the decision to host and online and in person open days. I’m going to mostly talk about the in person open day today – however the online version covered the same points.</a:t>
            </a:r>
          </a:p>
          <a:p>
            <a:endParaRPr lang="en-GB"/>
          </a:p>
        </p:txBody>
      </p:sp>
      <p:sp>
        <p:nvSpPr>
          <p:cNvPr id="4" name="Slide Number Placeholder 3"/>
          <p:cNvSpPr>
            <a:spLocks noGrp="1"/>
          </p:cNvSpPr>
          <p:nvPr>
            <p:ph type="sldNum" sz="quarter" idx="5"/>
          </p:nvPr>
        </p:nvSpPr>
        <p:spPr/>
        <p:txBody>
          <a:bodyPr/>
          <a:lstStyle/>
          <a:p>
            <a:fld id="{27B14FA5-AA8F-40A0-8503-8148135F37C1}" type="slidenum">
              <a:rPr lang="en-GB" smtClean="0"/>
              <a:t>5</a:t>
            </a:fld>
            <a:endParaRPr lang="en-GB"/>
          </a:p>
        </p:txBody>
      </p:sp>
    </p:spTree>
    <p:extLst>
      <p:ext uri="{BB962C8B-B14F-4D97-AF65-F5344CB8AC3E}">
        <p14:creationId xmlns:p14="http://schemas.microsoft.com/office/powerpoint/2010/main" val="187536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1. </a:t>
            </a:r>
            <a:r>
              <a:rPr lang="en-GB" sz="1800">
                <a:effectLst/>
                <a:latin typeface="Calibri" panose="020F0502020204030204" pitchFamily="34" charset="0"/>
                <a:ea typeface="Calibri" panose="020F0502020204030204" pitchFamily="34" charset="0"/>
                <a:cs typeface="Times New Roman" panose="02020603050405020304" pitchFamily="18" charset="0"/>
              </a:rPr>
              <a:t>‘A day in the life of a Customer Services colleague’ (video)</a:t>
            </a:r>
            <a:endParaRPr lang="en-GB">
              <a:cs typeface="Calibri"/>
            </a:endParaRPr>
          </a:p>
          <a:p>
            <a:r>
              <a:rPr lang="en-GB">
                <a:cs typeface="Calibri"/>
              </a:rPr>
              <a:t>2. Graph showing the number of enquiries from different channels at different times of the year.</a:t>
            </a:r>
          </a:p>
          <a:p>
            <a:r>
              <a:rPr lang="en-GB">
                <a:cs typeface="Calibri"/>
              </a:rPr>
              <a:t>3. Application form (video)</a:t>
            </a:r>
          </a:p>
          <a:p>
            <a:r>
              <a:rPr lang="en-GB">
                <a:cs typeface="Calibri"/>
              </a:rPr>
              <a:t>4. ‘What qualities make up excellent customer service’ Qualities not qualification.</a:t>
            </a:r>
          </a:p>
          <a:p>
            <a:r>
              <a:rPr lang="en-GB">
                <a:cs typeface="Calibri"/>
              </a:rPr>
              <a:t>5. ‘Who are our customers’ Highlights diverse customer base.</a:t>
            </a:r>
          </a:p>
          <a:p>
            <a:r>
              <a:rPr lang="en-GB">
                <a:cs typeface="Calibri"/>
              </a:rPr>
              <a:t>6. Imagine 2030 (The University of Manchester Library’s vision and priorities for the next period of it’s development.</a:t>
            </a:r>
          </a:p>
        </p:txBody>
      </p:sp>
      <p:sp>
        <p:nvSpPr>
          <p:cNvPr id="4" name="Slide Number Placeholder 3"/>
          <p:cNvSpPr>
            <a:spLocks noGrp="1"/>
          </p:cNvSpPr>
          <p:nvPr>
            <p:ph type="sldNum" sz="quarter" idx="5"/>
          </p:nvPr>
        </p:nvSpPr>
        <p:spPr/>
        <p:txBody>
          <a:bodyPr/>
          <a:lstStyle/>
          <a:p>
            <a:fld id="{27B14FA5-AA8F-40A0-8503-8148135F37C1}" type="slidenum">
              <a:rPr lang="en-GB" smtClean="0"/>
              <a:t>6</a:t>
            </a:fld>
            <a:endParaRPr lang="en-GB"/>
          </a:p>
        </p:txBody>
      </p:sp>
    </p:spTree>
    <p:extLst>
      <p:ext uri="{BB962C8B-B14F-4D97-AF65-F5344CB8AC3E}">
        <p14:creationId xmlns:p14="http://schemas.microsoft.com/office/powerpoint/2010/main" val="233320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343536"/>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Gave potential candidates an insight into the type of working environment to expect and the daily tasks at hand. We wanted to show an environment that potential candidates could relate to.</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Marcador de número de diapositiva 3"/>
          <p:cNvSpPr>
            <a:spLocks noGrp="1"/>
          </p:cNvSpPr>
          <p:nvPr>
            <p:ph type="sldNum" sz="quarter" idx="5"/>
          </p:nvPr>
        </p:nvSpPr>
        <p:spPr/>
        <p:txBody>
          <a:bodyPr/>
          <a:lstStyle/>
          <a:p>
            <a:fld id="{27B14FA5-AA8F-40A0-8503-8148135F37C1}" type="slidenum">
              <a:rPr lang="en-GB" smtClean="0"/>
              <a:t>7</a:t>
            </a:fld>
            <a:endParaRPr lang="en-GB"/>
          </a:p>
        </p:txBody>
      </p:sp>
    </p:spTree>
    <p:extLst>
      <p:ext uri="{BB962C8B-B14F-4D97-AF65-F5344CB8AC3E}">
        <p14:creationId xmlns:p14="http://schemas.microsoft.com/office/powerpoint/2010/main" val="313586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1. </a:t>
            </a:r>
            <a:r>
              <a:rPr lang="en-GB" sz="1800">
                <a:effectLst/>
                <a:latin typeface="Calibri" panose="020F0502020204030204" pitchFamily="34" charset="0"/>
                <a:ea typeface="Calibri" panose="020F0502020204030204" pitchFamily="34" charset="0"/>
                <a:cs typeface="Times New Roman" panose="02020603050405020304" pitchFamily="18" charset="0"/>
              </a:rPr>
              <a:t>‘A day in the life of a Customer Services colleague’ (video)</a:t>
            </a:r>
            <a:endParaRPr lang="en-GB">
              <a:cs typeface="Calibri"/>
            </a:endParaRPr>
          </a:p>
          <a:p>
            <a:r>
              <a:rPr lang="en-GB">
                <a:cs typeface="Calibri"/>
              </a:rPr>
              <a:t>2. Graph showing the number of enquiries from different channels at different times of the year.</a:t>
            </a:r>
          </a:p>
          <a:p>
            <a:r>
              <a:rPr lang="en-GB">
                <a:cs typeface="Calibri"/>
              </a:rPr>
              <a:t>3. Application form (video)</a:t>
            </a:r>
          </a:p>
          <a:p>
            <a:r>
              <a:rPr lang="en-GB">
                <a:cs typeface="Calibri"/>
              </a:rPr>
              <a:t>4. ‘What qualities make up excellent customer service’ Qualities not qualification.</a:t>
            </a:r>
          </a:p>
          <a:p>
            <a:r>
              <a:rPr lang="en-GB">
                <a:cs typeface="Calibri"/>
              </a:rPr>
              <a:t>5. ‘Who are our customers’ Highlights diverse customer base.</a:t>
            </a:r>
          </a:p>
          <a:p>
            <a:r>
              <a:rPr lang="en-GB">
                <a:cs typeface="Calibri"/>
              </a:rPr>
              <a:t>6. Imagine 2030 (The University of Manchester Library’s vision and priorities for the next period of it’s development.</a:t>
            </a:r>
          </a:p>
          <a:p>
            <a:endParaRPr lang="en-GB">
              <a:cs typeface="Calibri"/>
            </a:endParaRPr>
          </a:p>
        </p:txBody>
      </p:sp>
      <p:sp>
        <p:nvSpPr>
          <p:cNvPr id="4" name="Slide Number Placeholder 3"/>
          <p:cNvSpPr>
            <a:spLocks noGrp="1"/>
          </p:cNvSpPr>
          <p:nvPr>
            <p:ph type="sldNum" sz="quarter" idx="5"/>
          </p:nvPr>
        </p:nvSpPr>
        <p:spPr/>
        <p:txBody>
          <a:bodyPr/>
          <a:lstStyle/>
          <a:p>
            <a:fld id="{27B14FA5-AA8F-40A0-8503-8148135F37C1}" type="slidenum">
              <a:rPr lang="en-GB" smtClean="0"/>
              <a:t>8</a:t>
            </a:fld>
            <a:endParaRPr lang="en-GB"/>
          </a:p>
        </p:txBody>
      </p:sp>
    </p:spTree>
    <p:extLst>
      <p:ext uri="{BB962C8B-B14F-4D97-AF65-F5344CB8AC3E}">
        <p14:creationId xmlns:p14="http://schemas.microsoft.com/office/powerpoint/2010/main" val="60192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cs typeface="Calibri"/>
              </a:rPr>
              <a:t>Video highlighted the parts of the application form that candidates need to address (for example, essential and desirable criteria) to reflect candidates as best as possible.</a:t>
            </a:r>
          </a:p>
        </p:txBody>
      </p:sp>
      <p:sp>
        <p:nvSpPr>
          <p:cNvPr id="4" name="Marcador de número de diapositiva 3"/>
          <p:cNvSpPr>
            <a:spLocks noGrp="1"/>
          </p:cNvSpPr>
          <p:nvPr>
            <p:ph type="sldNum" sz="quarter" idx="5"/>
          </p:nvPr>
        </p:nvSpPr>
        <p:spPr/>
        <p:txBody>
          <a:bodyPr/>
          <a:lstStyle/>
          <a:p>
            <a:fld id="{27B14FA5-AA8F-40A0-8503-8148135F37C1}" type="slidenum">
              <a:rPr lang="en-GB" smtClean="0"/>
              <a:t>9</a:t>
            </a:fld>
            <a:endParaRPr lang="en-GB"/>
          </a:p>
        </p:txBody>
      </p:sp>
    </p:spTree>
    <p:extLst>
      <p:ext uri="{BB962C8B-B14F-4D97-AF65-F5344CB8AC3E}">
        <p14:creationId xmlns:p14="http://schemas.microsoft.com/office/powerpoint/2010/main" val="320502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563B-C117-4175-94FD-2871B265FC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BE448D-364B-4924-A8E7-EEE186ADA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0EC79E-E439-4590-BB77-9823A49AD38B}"/>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5" name="Footer Placeholder 4">
            <a:extLst>
              <a:ext uri="{FF2B5EF4-FFF2-40B4-BE49-F238E27FC236}">
                <a16:creationId xmlns:a16="http://schemas.microsoft.com/office/drawing/2014/main" id="{D6840CE5-A442-43CC-B97D-0D7085BAE3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76C497-1C39-4654-A8FC-82C1E1FCA6AE}"/>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39091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C65C-D7E5-409E-980B-BBD1CC408A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976812-E135-467C-B86F-E9F11886D2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D852FC-07CB-48F4-9D0A-FAF2BDB861EF}"/>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5" name="Footer Placeholder 4">
            <a:extLst>
              <a:ext uri="{FF2B5EF4-FFF2-40B4-BE49-F238E27FC236}">
                <a16:creationId xmlns:a16="http://schemas.microsoft.com/office/drawing/2014/main" id="{E7D8FBCA-5478-476F-8A3E-63DC992929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C6C713-F27F-4504-945B-9795B008B7B5}"/>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110304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8AD2E-0115-4CAE-9927-2F5EF86593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D8B5CE-A585-4866-AD0A-5F1D87DC92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C7D85C-E049-4944-9C4C-3A8864A871A0}"/>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5" name="Footer Placeholder 4">
            <a:extLst>
              <a:ext uri="{FF2B5EF4-FFF2-40B4-BE49-F238E27FC236}">
                <a16:creationId xmlns:a16="http://schemas.microsoft.com/office/drawing/2014/main" id="{F8BD2B39-B6FE-4048-AF9F-3670A0D70F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9984E-BA7C-4752-BC33-AC807FBF97E4}"/>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1694499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9EBA-2F44-45BC-F8C3-DB4AAB44E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A865417-24A8-E8CE-DA04-2E591FD4FE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969043-41E3-A8D2-AD4B-5F88CA381F47}"/>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5" name="Footer Placeholder 4">
            <a:extLst>
              <a:ext uri="{FF2B5EF4-FFF2-40B4-BE49-F238E27FC236}">
                <a16:creationId xmlns:a16="http://schemas.microsoft.com/office/drawing/2014/main" id="{0D089139-735C-D571-A5AA-7BA300EA57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15E10-75B6-19BE-99D3-53D034DC51C0}"/>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3963274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F13B-4802-20EE-17EB-300A4F99EE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443904-5282-36ED-6A20-ECC660C55B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564459-6C91-E6C0-E902-B8A52C1C9535}"/>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5" name="Footer Placeholder 4">
            <a:extLst>
              <a:ext uri="{FF2B5EF4-FFF2-40B4-BE49-F238E27FC236}">
                <a16:creationId xmlns:a16="http://schemas.microsoft.com/office/drawing/2014/main" id="{729CE4E0-CE3D-48C2-3113-F8ECB9A25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8BB3DE-7285-AD42-EAB8-F59510BF737C}"/>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3181749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DA0D-845F-893C-C084-AF031C4C47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FFF4A9-F7E7-7C55-7358-1E37BED4FE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518D00-84AD-3C03-A1EA-B0F09FB6A5FF}"/>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5" name="Footer Placeholder 4">
            <a:extLst>
              <a:ext uri="{FF2B5EF4-FFF2-40B4-BE49-F238E27FC236}">
                <a16:creationId xmlns:a16="http://schemas.microsoft.com/office/drawing/2014/main" id="{EB6DACCF-B5CE-1118-9A95-B8BD7D95E0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260072-8A94-5DC1-1A35-F8FE64340D5B}"/>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423496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1221-984D-C0C3-6A70-C8027B6940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02BFAF-BEC2-8BFC-FDC2-633C3E660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734146-64B4-3436-FC01-227451B50D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72118B-46DF-3DFB-6E77-C47317402D1E}"/>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6" name="Footer Placeholder 5">
            <a:extLst>
              <a:ext uri="{FF2B5EF4-FFF2-40B4-BE49-F238E27FC236}">
                <a16:creationId xmlns:a16="http://schemas.microsoft.com/office/drawing/2014/main" id="{243D8346-EBE4-1E5C-A856-DCB29DB066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873236-51DF-8181-C5ED-10B2D0D7A232}"/>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130246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8620-5B6B-9D93-9197-244B1074F4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ABD3DE-2825-636F-B16C-B6FBFE203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322521-AC8A-FB5B-B034-5D0DBE247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90DE85-AB5C-7FCB-28D6-818AAE9B5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B24B06-F0F4-9FED-6724-93D9EFAAA5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A88774-E724-5EB0-2297-C272FDE43782}"/>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8" name="Footer Placeholder 7">
            <a:extLst>
              <a:ext uri="{FF2B5EF4-FFF2-40B4-BE49-F238E27FC236}">
                <a16:creationId xmlns:a16="http://schemas.microsoft.com/office/drawing/2014/main" id="{458B4CA0-70A7-8FF3-D6B6-C2CD791D86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C59B69-313E-0A18-33D9-5F365658E126}"/>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265937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1D7A-436F-6465-1B9C-E60CB850FBF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B30CAB-091A-22E3-FE0E-028AEEC79860}"/>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4" name="Footer Placeholder 3">
            <a:extLst>
              <a:ext uri="{FF2B5EF4-FFF2-40B4-BE49-F238E27FC236}">
                <a16:creationId xmlns:a16="http://schemas.microsoft.com/office/drawing/2014/main" id="{8B90A7CF-5FC5-A89E-817B-39E8BDBA25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87297B-62BD-D3B3-5CD7-5C979E0F0265}"/>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2816099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18737-4F9F-0CA6-E89A-B0C853A16310}"/>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3" name="Footer Placeholder 2">
            <a:extLst>
              <a:ext uri="{FF2B5EF4-FFF2-40B4-BE49-F238E27FC236}">
                <a16:creationId xmlns:a16="http://schemas.microsoft.com/office/drawing/2014/main" id="{5F2C318B-ECCC-B90E-FCC8-9261D589ED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EB79E-EE4A-3E41-2BD8-4B0B1BE34D29}"/>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419943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9BF5-DB37-D37E-D0BE-61DC8A1EF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72A80B-F108-CC8D-223E-59FC71915C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76044CB-0AF2-8F48-1A5C-90B698768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F6796-D6E4-8388-116A-271513BCA135}"/>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6" name="Footer Placeholder 5">
            <a:extLst>
              <a:ext uri="{FF2B5EF4-FFF2-40B4-BE49-F238E27FC236}">
                <a16:creationId xmlns:a16="http://schemas.microsoft.com/office/drawing/2014/main" id="{4F3EB07A-4D3F-BD68-9324-12D89E3DDD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2AC408-59BB-52D0-CE07-A97643514461}"/>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226981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4DD0-0292-4F9B-9286-8529E76300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A32E12-9CC5-440D-896F-6C2CA9AA7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C4631C-4A47-4FF5-B938-B7A0A0D0756F}"/>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5" name="Footer Placeholder 4">
            <a:extLst>
              <a:ext uri="{FF2B5EF4-FFF2-40B4-BE49-F238E27FC236}">
                <a16:creationId xmlns:a16="http://schemas.microsoft.com/office/drawing/2014/main" id="{8B2B7F29-0F5A-465F-A183-9515083795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EAE184-908D-4551-AAF4-CB52033CBDB9}"/>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1219023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F2AB-98F2-D7B5-BDDD-68A90763E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7B6CB4-6F0A-A481-E791-A05E123166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603724-8164-FA91-721C-92626FD13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DB73C-004C-58E5-5FAB-D903EA8E0D16}"/>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6" name="Footer Placeholder 5">
            <a:extLst>
              <a:ext uri="{FF2B5EF4-FFF2-40B4-BE49-F238E27FC236}">
                <a16:creationId xmlns:a16="http://schemas.microsoft.com/office/drawing/2014/main" id="{4B2C3A2E-BFA3-4C55-B093-C12D132DE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2FAA0D-277F-98CB-13A4-0A4993D99382}"/>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3868110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492B-F4A3-4EBE-1E2B-3B56244814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A1D90A-BCC0-C7A9-EED8-127D8B7E5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9EC88F-14B4-ECCA-BC69-D92F5BD2DFE7}"/>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5" name="Footer Placeholder 4">
            <a:extLst>
              <a:ext uri="{FF2B5EF4-FFF2-40B4-BE49-F238E27FC236}">
                <a16:creationId xmlns:a16="http://schemas.microsoft.com/office/drawing/2014/main" id="{A109093D-07E4-B31E-0AC9-425E73D575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0F8DD-01B4-9BD9-6F4D-8DECDAB60E27}"/>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1844708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817AB1-B59B-8D3E-CD41-E3F5872F2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8F45A6-DD55-42CE-7B7D-C71B1E5C55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5EBCE1-BBD7-1C87-239A-06F5DA77A010}"/>
              </a:ext>
            </a:extLst>
          </p:cNvPr>
          <p:cNvSpPr>
            <a:spLocks noGrp="1"/>
          </p:cNvSpPr>
          <p:nvPr>
            <p:ph type="dt" sz="half" idx="10"/>
          </p:nvPr>
        </p:nvSpPr>
        <p:spPr/>
        <p:txBody>
          <a:bodyPr/>
          <a:lstStyle/>
          <a:p>
            <a:fld id="{08B356A2-65D3-444A-8C62-98BE9638B5B4}" type="datetimeFigureOut">
              <a:rPr lang="en-GB" smtClean="0"/>
              <a:t>16/11/2022</a:t>
            </a:fld>
            <a:endParaRPr lang="en-GB"/>
          </a:p>
        </p:txBody>
      </p:sp>
      <p:sp>
        <p:nvSpPr>
          <p:cNvPr id="5" name="Footer Placeholder 4">
            <a:extLst>
              <a:ext uri="{FF2B5EF4-FFF2-40B4-BE49-F238E27FC236}">
                <a16:creationId xmlns:a16="http://schemas.microsoft.com/office/drawing/2014/main" id="{A71F8FDA-3459-F624-57CD-0C3F0EDC5A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6F18ED-6DFB-931C-814C-191073F6AEE1}"/>
              </a:ext>
            </a:extLst>
          </p:cNvPr>
          <p:cNvSpPr>
            <a:spLocks noGrp="1"/>
          </p:cNvSpPr>
          <p:nvPr>
            <p:ph type="sldNum" sz="quarter" idx="12"/>
          </p:nvPr>
        </p:nvSpPr>
        <p:spPr/>
        <p:txBody>
          <a:bodyPr/>
          <a:lstStyle/>
          <a:p>
            <a:fld id="{0F0E55A8-7EA1-4849-9EB9-B660242E30B4}" type="slidenum">
              <a:rPr lang="en-GB" smtClean="0"/>
              <a:t>‹#›</a:t>
            </a:fld>
            <a:endParaRPr lang="en-GB"/>
          </a:p>
        </p:txBody>
      </p:sp>
    </p:spTree>
    <p:extLst>
      <p:ext uri="{BB962C8B-B14F-4D97-AF65-F5344CB8AC3E}">
        <p14:creationId xmlns:p14="http://schemas.microsoft.com/office/powerpoint/2010/main" val="37213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F0A9-C227-465D-A9F5-9603C7CC6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F34F75-23C2-4D21-BA39-1411FF464D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90DFAF-FEE0-434F-83F8-8A33D2BB42C4}"/>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5" name="Footer Placeholder 4">
            <a:extLst>
              <a:ext uri="{FF2B5EF4-FFF2-40B4-BE49-F238E27FC236}">
                <a16:creationId xmlns:a16="http://schemas.microsoft.com/office/drawing/2014/main" id="{65AB3B3A-53C5-42F1-97CD-C75FB63757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B0A1BF-7EEF-4AEF-A826-E5262512DB71}"/>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71710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9335-BBDF-41A1-8DED-D1B2E8D78B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58BD36-2D41-451F-BAF8-D2BE9842C8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76D5D1-45B0-4840-9CDE-8573FFE7A0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67549D-14FF-47A1-BD9B-911113EECBE1}"/>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6" name="Footer Placeholder 5">
            <a:extLst>
              <a:ext uri="{FF2B5EF4-FFF2-40B4-BE49-F238E27FC236}">
                <a16:creationId xmlns:a16="http://schemas.microsoft.com/office/drawing/2014/main" id="{D99C577F-1250-445E-9F8F-55192C4531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6845BF-8572-4762-84E0-7C0E69E104D3}"/>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172061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1106-AB68-4190-970F-9782B2201E8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DE8017-55D1-469A-ABCC-6573778B7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53B28-FE0F-4433-8302-5A89D06226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B02938-6AD8-49E2-97F4-B80BBA3D9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F54738-2002-4167-8245-C771022F23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D3A421-CEF0-4430-8620-CFCA08F07DC8}"/>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8" name="Footer Placeholder 7">
            <a:extLst>
              <a:ext uri="{FF2B5EF4-FFF2-40B4-BE49-F238E27FC236}">
                <a16:creationId xmlns:a16="http://schemas.microsoft.com/office/drawing/2014/main" id="{DF9B0F68-1923-43F9-B7A2-25F3B7A365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702CB5-4430-459A-B4BE-B8EEFE02D26A}"/>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255396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2448-4859-428A-B32F-34C0AF472C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A4C543-6912-499F-A8E1-6CC0E0431D57}"/>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4" name="Footer Placeholder 3">
            <a:extLst>
              <a:ext uri="{FF2B5EF4-FFF2-40B4-BE49-F238E27FC236}">
                <a16:creationId xmlns:a16="http://schemas.microsoft.com/office/drawing/2014/main" id="{286AFFEF-2FA6-4BF4-9E88-16F094AD5B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F121EE-2EEB-40AF-9DDB-23CAF3C14557}"/>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2179375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E291B-E807-4A54-8154-E993AF486C71}"/>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3" name="Footer Placeholder 2">
            <a:extLst>
              <a:ext uri="{FF2B5EF4-FFF2-40B4-BE49-F238E27FC236}">
                <a16:creationId xmlns:a16="http://schemas.microsoft.com/office/drawing/2014/main" id="{40772DE7-0362-4414-8416-5BCE232963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C3AF5A-028D-4CCC-BC11-53077904D0BB}"/>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170548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A900A-C3AC-4965-8A64-BFC0A55A5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DE7FCB-74D4-4FFC-B87C-8BA853FB1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7DDE05-C547-4EF5-B989-81D80C4F0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A11C8-8FC2-4B26-9177-B408A0754098}"/>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6" name="Footer Placeholder 5">
            <a:extLst>
              <a:ext uri="{FF2B5EF4-FFF2-40B4-BE49-F238E27FC236}">
                <a16:creationId xmlns:a16="http://schemas.microsoft.com/office/drawing/2014/main" id="{B1BDEE02-CE6F-4359-AEA7-1592A0F69E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F003A5-6A10-4ED2-867D-636C97D6BBD7}"/>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211325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68BC-646A-4850-8777-859CE3604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431E8D-F3B7-4E52-954E-23E5984138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743B0A-2763-4C8B-847F-C47EED924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E4B9C-11EE-48DB-8D04-01BF0E2FF4A7}"/>
              </a:ext>
            </a:extLst>
          </p:cNvPr>
          <p:cNvSpPr>
            <a:spLocks noGrp="1"/>
          </p:cNvSpPr>
          <p:nvPr>
            <p:ph type="dt" sz="half" idx="10"/>
          </p:nvPr>
        </p:nvSpPr>
        <p:spPr/>
        <p:txBody>
          <a:bodyPr/>
          <a:lstStyle/>
          <a:p>
            <a:fld id="{394EF1A9-867B-4FC7-8D4D-2CF15D68772A}" type="datetimeFigureOut">
              <a:rPr lang="en-GB" smtClean="0"/>
              <a:t>16/11/2022</a:t>
            </a:fld>
            <a:endParaRPr lang="en-GB"/>
          </a:p>
        </p:txBody>
      </p:sp>
      <p:sp>
        <p:nvSpPr>
          <p:cNvPr id="6" name="Footer Placeholder 5">
            <a:extLst>
              <a:ext uri="{FF2B5EF4-FFF2-40B4-BE49-F238E27FC236}">
                <a16:creationId xmlns:a16="http://schemas.microsoft.com/office/drawing/2014/main" id="{535CC76C-099A-49D3-BA45-ACB3C76499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F6CA34-4474-4605-8334-A19EE4BB0518}"/>
              </a:ext>
            </a:extLst>
          </p:cNvPr>
          <p:cNvSpPr>
            <a:spLocks noGrp="1"/>
          </p:cNvSpPr>
          <p:nvPr>
            <p:ph type="sldNum" sz="quarter" idx="12"/>
          </p:nvPr>
        </p:nvSpPr>
        <p:spPr/>
        <p:txBody>
          <a:bodyPr/>
          <a:lstStyle/>
          <a:p>
            <a:fld id="{157DA2B7-C40A-48A9-979A-E3BD1AE71F8E}" type="slidenum">
              <a:rPr lang="en-GB" smtClean="0"/>
              <a:t>‹#›</a:t>
            </a:fld>
            <a:endParaRPr lang="en-GB"/>
          </a:p>
        </p:txBody>
      </p:sp>
    </p:spTree>
    <p:extLst>
      <p:ext uri="{BB962C8B-B14F-4D97-AF65-F5344CB8AC3E}">
        <p14:creationId xmlns:p14="http://schemas.microsoft.com/office/powerpoint/2010/main" val="248658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960353-2D33-45A1-8767-14C938ABB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2C1609-0094-4DCE-B3CE-EB7C71F1A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7B8F0-1F98-4048-A422-2139831A6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EF1A9-867B-4FC7-8D4D-2CF15D68772A}" type="datetimeFigureOut">
              <a:rPr lang="en-GB" smtClean="0"/>
              <a:t>16/11/2022</a:t>
            </a:fld>
            <a:endParaRPr lang="en-GB"/>
          </a:p>
        </p:txBody>
      </p:sp>
      <p:sp>
        <p:nvSpPr>
          <p:cNvPr id="5" name="Footer Placeholder 4">
            <a:extLst>
              <a:ext uri="{FF2B5EF4-FFF2-40B4-BE49-F238E27FC236}">
                <a16:creationId xmlns:a16="http://schemas.microsoft.com/office/drawing/2014/main" id="{B7C47501-F54F-4EBD-8D36-A7D813637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AFC4B-5943-45DB-B8C1-0633B9DE6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DA2B7-C40A-48A9-979A-E3BD1AE71F8E}" type="slidenum">
              <a:rPr lang="en-GB" smtClean="0"/>
              <a:t>‹#›</a:t>
            </a:fld>
            <a:endParaRPr lang="en-GB"/>
          </a:p>
        </p:txBody>
      </p:sp>
    </p:spTree>
    <p:extLst>
      <p:ext uri="{BB962C8B-B14F-4D97-AF65-F5344CB8AC3E}">
        <p14:creationId xmlns:p14="http://schemas.microsoft.com/office/powerpoint/2010/main" val="3258350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BBD40-2A7D-DE95-202B-341B9A2CA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D80C7D-D8CE-F27B-D30D-7215A4F8A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81DD22-84BE-C85E-9DB5-3D6A336E3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356A2-65D3-444A-8C62-98BE9638B5B4}" type="datetimeFigureOut">
              <a:rPr lang="en-GB" smtClean="0"/>
              <a:t>16/11/2022</a:t>
            </a:fld>
            <a:endParaRPr lang="en-GB"/>
          </a:p>
        </p:txBody>
      </p:sp>
      <p:sp>
        <p:nvSpPr>
          <p:cNvPr id="5" name="Footer Placeholder 4">
            <a:extLst>
              <a:ext uri="{FF2B5EF4-FFF2-40B4-BE49-F238E27FC236}">
                <a16:creationId xmlns:a16="http://schemas.microsoft.com/office/drawing/2014/main" id="{A12A7A63-4115-3BAE-6B68-7AB9CDD19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861F7C-CD7C-2D34-9EC0-2EB305539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E55A8-7EA1-4849-9EB9-B660242E30B4}" type="slidenum">
              <a:rPr lang="en-GB" smtClean="0"/>
              <a:t>‹#›</a:t>
            </a:fld>
            <a:endParaRPr lang="en-GB"/>
          </a:p>
        </p:txBody>
      </p:sp>
    </p:spTree>
    <p:extLst>
      <p:ext uri="{BB962C8B-B14F-4D97-AF65-F5344CB8AC3E}">
        <p14:creationId xmlns:p14="http://schemas.microsoft.com/office/powerpoint/2010/main" val="3045876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creativecommons.org/licenses/by-nc-nd/3.0/" TargetMode="External"/><Relationship Id="rId4" Type="http://schemas.openxmlformats.org/officeDocument/2006/relationships/hyperlink" Target="https://www.actuaries.digital/2018/06/06/careerview-podcast-diversity-inclus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547024" y="935007"/>
            <a:ext cx="11644976" cy="1421852"/>
          </a:xfrm>
          <a:prstGeom prst="roundRect">
            <a:avLst/>
          </a:prstGeom>
          <a:noFill/>
          <a:ln w="571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chemeClr val="tx1"/>
                </a:solidFill>
                <a:effectLst/>
                <a:uLnTx/>
                <a:uFillTx/>
                <a:latin typeface="Arial"/>
                <a:cs typeface="Arial"/>
              </a:rPr>
              <a:t>Have you ever thought about working in a Library?</a:t>
            </a:r>
            <a:endParaRPr lang="en-GB" sz="3600" b="1" i="0" u="none" strike="noStrike" kern="1200" cap="none" spc="0" normalizeH="0" baseline="0" noProof="0">
              <a:ln>
                <a:noFill/>
              </a:ln>
              <a:solidFill>
                <a:schemeClr val="tx1"/>
              </a:solidFill>
              <a:effectLst/>
              <a:uLnTx/>
              <a:uFillTx/>
              <a:latin typeface="Arial"/>
              <a:cs typeface="Arial"/>
            </a:endParaRPr>
          </a:p>
          <a:p>
            <a:pPr algn="r">
              <a:lnSpc>
                <a:spcPct val="100000"/>
              </a:lnSpc>
              <a:spcBef>
                <a:spcPts val="0"/>
              </a:spcBef>
              <a:defRPr/>
            </a:pPr>
            <a:r>
              <a:rPr lang="en-GB" sz="2800">
                <a:solidFill>
                  <a:schemeClr val="tx1"/>
                </a:solidFill>
                <a:latin typeface="Arial"/>
                <a:cs typeface="Arial"/>
              </a:rPr>
              <a:t> </a:t>
            </a:r>
            <a:r>
              <a:rPr kumimoji="0" lang="en-GB" sz="2800" b="0" i="0" u="none" strike="noStrike" kern="1200" cap="none" spc="0" normalizeH="0" baseline="0" noProof="0">
                <a:ln>
                  <a:noFill/>
                </a:ln>
                <a:solidFill>
                  <a:schemeClr val="tx1"/>
                </a:solidFill>
                <a:effectLst/>
                <a:uLnTx/>
                <a:uFillTx/>
                <a:latin typeface="Arial"/>
                <a:cs typeface="Arial"/>
              </a:rPr>
              <a:t>Attracting diverse candidates to Customer Service roles</a:t>
            </a:r>
            <a:br>
              <a:rPr lang="en-GB" sz="2800">
                <a:solidFill>
                  <a:schemeClr val="tx1"/>
                </a:solidFill>
                <a:latin typeface="Arial"/>
                <a:cs typeface="Arial"/>
              </a:rPr>
            </a:br>
            <a:endParaRPr kumimoji="0" lang="en-GB" sz="1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pic>
        <p:nvPicPr>
          <p:cNvPr id="13" name="Picture 4">
            <a:extLst>
              <a:ext uri="{FF2B5EF4-FFF2-40B4-BE49-F238E27FC236}">
                <a16:creationId xmlns:a16="http://schemas.microsoft.com/office/drawing/2014/main" id="{DABD7080-EE44-2754-9836-2A27CEF054E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8">
            <a:extLst>
              <a:ext uri="{FF2B5EF4-FFF2-40B4-BE49-F238E27FC236}">
                <a16:creationId xmlns:a16="http://schemas.microsoft.com/office/drawing/2014/main" id="{04A13175-AAAE-C39D-C367-B5F29FAC9471}"/>
              </a:ext>
            </a:extLst>
          </p:cNvPr>
          <p:cNvSpPr txBox="1">
            <a:spLocks/>
          </p:cNvSpPr>
          <p:nvPr/>
        </p:nvSpPr>
        <p:spPr>
          <a:xfrm>
            <a:off x="430612" y="2207065"/>
            <a:ext cx="11644976" cy="1606405"/>
          </a:xfrm>
          <a:prstGeom prst="roundRect">
            <a:avLst/>
          </a:prstGeom>
          <a:noFill/>
          <a:ln w="571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lnSpc>
                <a:spcPct val="100000"/>
              </a:lnSpc>
              <a:spcBef>
                <a:spcPts val="0"/>
              </a:spcBef>
              <a:defRPr/>
            </a:pPr>
            <a:r>
              <a:rPr lang="en-GB" sz="2800">
                <a:solidFill>
                  <a:schemeClr val="tx1"/>
                </a:solidFill>
                <a:latin typeface="Arial"/>
                <a:cs typeface="Arial"/>
              </a:rPr>
              <a:t>Mark Laws</a:t>
            </a:r>
            <a:br>
              <a:rPr lang="en-GB" sz="2800">
                <a:solidFill>
                  <a:schemeClr val="tx1"/>
                </a:solidFill>
                <a:latin typeface="Arial"/>
                <a:cs typeface="Arial"/>
              </a:rPr>
            </a:br>
            <a:r>
              <a:rPr lang="en-GB" sz="2800">
                <a:solidFill>
                  <a:schemeClr val="tx1"/>
                </a:solidFill>
                <a:latin typeface="Arial"/>
                <a:cs typeface="Arial"/>
              </a:rPr>
              <a:t>(</a:t>
            </a:r>
            <a:r>
              <a:rPr lang="es-ES" sz="2800">
                <a:solidFill>
                  <a:schemeClr val="tx1"/>
                </a:solidFill>
              </a:rPr>
              <a:t>mark.laws@manchester.ac.uk)</a:t>
            </a:r>
            <a:br>
              <a:rPr lang="es-ES" sz="2800" b="1">
                <a:solidFill>
                  <a:schemeClr val="tx1"/>
                </a:solidFill>
                <a:cs typeface="Calibri"/>
              </a:rPr>
            </a:br>
            <a:r>
              <a:rPr lang="en-GB" sz="2800">
                <a:solidFill>
                  <a:schemeClr val="tx1"/>
                </a:solidFill>
                <a:latin typeface="Arial"/>
                <a:cs typeface="Arial"/>
              </a:rPr>
              <a:t>  The University of Manchester</a:t>
            </a:r>
            <a:endParaRPr lang="en-GB"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85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tables and chairs&#10;&#10;Description automatically generated with low confidence">
            <a:extLst>
              <a:ext uri="{FF2B5EF4-FFF2-40B4-BE49-F238E27FC236}">
                <a16:creationId xmlns:a16="http://schemas.microsoft.com/office/drawing/2014/main" id="{964753E2-71A9-4B71-9B68-F8FDC6D4A44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7999"/>
          </a:xfrm>
          <a:prstGeom prst="rect">
            <a:avLst/>
          </a:prstGeom>
        </p:spPr>
      </p:pic>
      <p:sp>
        <p:nvSpPr>
          <p:cNvPr id="11" name="Oval 10">
            <a:extLst>
              <a:ext uri="{FF2B5EF4-FFF2-40B4-BE49-F238E27FC236}">
                <a16:creationId xmlns:a16="http://schemas.microsoft.com/office/drawing/2014/main" id="{8A08601F-D611-4DA4-B5B1-BA8FB6C2CF15}"/>
              </a:ext>
              <a:ext uri="{C183D7F6-B498-43B3-948B-1728B52AA6E4}">
                <adec:decorative xmlns:adec="http://schemas.microsoft.com/office/drawing/2017/decorative" val="1"/>
              </a:ext>
            </a:extLst>
          </p:cNvPr>
          <p:cNvSpPr/>
          <p:nvPr/>
        </p:nvSpPr>
        <p:spPr>
          <a:xfrm>
            <a:off x="4567268" y="2809837"/>
            <a:ext cx="2274288" cy="2198419"/>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C0F6BFB-73C8-4D77-9E3D-5F183994F4F2}"/>
              </a:ext>
              <a:ext uri="{C183D7F6-B498-43B3-948B-1728B52AA6E4}">
                <adec:decorative xmlns:adec="http://schemas.microsoft.com/office/drawing/2017/decorative" val="1"/>
              </a:ext>
            </a:extLst>
          </p:cNvPr>
          <p:cNvSpPr/>
          <p:nvPr/>
        </p:nvSpPr>
        <p:spPr>
          <a:xfrm>
            <a:off x="8041469" y="3155574"/>
            <a:ext cx="775959" cy="1506944"/>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CA251B1-1E41-4D4E-843B-1A65A60F25FC}"/>
              </a:ext>
              <a:ext uri="{C183D7F6-B498-43B3-948B-1728B52AA6E4}">
                <adec:decorative xmlns:adec="http://schemas.microsoft.com/office/drawing/2017/decorative" val="1"/>
              </a:ext>
            </a:extLst>
          </p:cNvPr>
          <p:cNvSpPr/>
          <p:nvPr/>
        </p:nvSpPr>
        <p:spPr>
          <a:xfrm>
            <a:off x="8197769" y="4195609"/>
            <a:ext cx="2274288" cy="1506944"/>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AA83957-340C-46AE-A35B-2370E28E039D}"/>
              </a:ext>
              <a:ext uri="{C183D7F6-B498-43B3-948B-1728B52AA6E4}">
                <adec:decorative xmlns:adec="http://schemas.microsoft.com/office/drawing/2017/decorative" val="1"/>
              </a:ext>
            </a:extLst>
          </p:cNvPr>
          <p:cNvSpPr/>
          <p:nvPr/>
        </p:nvSpPr>
        <p:spPr>
          <a:xfrm>
            <a:off x="4257439" y="4553260"/>
            <a:ext cx="2274288" cy="1506944"/>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5DF806A-DB35-1513-A86C-97BFCEC67DA4}"/>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a:t>Open Day Image</a:t>
            </a:r>
          </a:p>
        </p:txBody>
      </p:sp>
      <p:pic>
        <p:nvPicPr>
          <p:cNvPr id="9" name="Picture 4">
            <a:extLst>
              <a:ext uri="{FF2B5EF4-FFF2-40B4-BE49-F238E27FC236}">
                <a16:creationId xmlns:a16="http://schemas.microsoft.com/office/drawing/2014/main" id="{E71CFF4D-1BA4-50C9-E41A-C55FF9A732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45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3" grpId="1" animBg="1"/>
      <p:bldP spid="14" grpId="0" animBg="1"/>
      <p:bldP spid="14"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pic>
        <p:nvPicPr>
          <p:cNvPr id="11" name="Picture 10" descr="A picture showing images from the various schemes, groups and awards realted to equality, diversity and inclusion at the University of Manchester.">
            <a:extLst>
              <a:ext uri="{FF2B5EF4-FFF2-40B4-BE49-F238E27FC236}">
                <a16:creationId xmlns:a16="http://schemas.microsoft.com/office/drawing/2014/main" id="{0E558CA0-2D40-2362-B6CC-75658DB137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057" y="1103887"/>
            <a:ext cx="10297886" cy="5192486"/>
          </a:xfrm>
          <a:prstGeom prst="roundRect">
            <a:avLst/>
          </a:prstGeom>
          <a:ln w="57150">
            <a:solidFill>
              <a:schemeClr val="accent4"/>
            </a:solidFill>
          </a:ln>
        </p:spPr>
      </p:pic>
      <p:pic>
        <p:nvPicPr>
          <p:cNvPr id="7" name="Picture 4">
            <a:extLst>
              <a:ext uri="{FF2B5EF4-FFF2-40B4-BE49-F238E27FC236}">
                <a16:creationId xmlns:a16="http://schemas.microsoft.com/office/drawing/2014/main" id="{A62A4BA5-E844-D87A-E5C8-7D199DCF384B}"/>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4C49C6-A190-E09F-DD10-80F1E49F0EB2}"/>
              </a:ext>
              <a:ext uri="{C183D7F6-B498-43B3-948B-1728B52AA6E4}">
                <adec:decorative xmlns:adec="http://schemas.microsoft.com/office/drawing/2017/decorative" val="1"/>
              </a:ext>
            </a:extLst>
          </p:cNvPr>
          <p:cNvSpPr>
            <a:spLocks noGrp="1"/>
          </p:cNvSpPr>
          <p:nvPr>
            <p:ph type="ctrTitle"/>
          </p:nvPr>
        </p:nvSpPr>
        <p:spPr>
          <a:xfrm>
            <a:off x="-6021049" y="1809412"/>
            <a:ext cx="9144000" cy="2387600"/>
          </a:xfrm>
        </p:spPr>
        <p:txBody>
          <a:bodyPr/>
          <a:lstStyle/>
          <a:p>
            <a:r>
              <a:rPr lang="en-GB"/>
              <a:t>EDI Wall</a:t>
            </a:r>
          </a:p>
        </p:txBody>
      </p:sp>
    </p:spTree>
    <p:extLst>
      <p:ext uri="{BB962C8B-B14F-4D97-AF65-F5344CB8AC3E}">
        <p14:creationId xmlns:p14="http://schemas.microsoft.com/office/powerpoint/2010/main" val="229517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3599565" y="739721"/>
            <a:ext cx="4992870" cy="1008001"/>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 Did it work?</a:t>
            </a:r>
          </a:p>
        </p:txBody>
      </p:sp>
      <p:sp>
        <p:nvSpPr>
          <p:cNvPr id="10" name="Rectangle: Rounded Corners 9">
            <a:extLst>
              <a:ext uri="{FF2B5EF4-FFF2-40B4-BE49-F238E27FC236}">
                <a16:creationId xmlns:a16="http://schemas.microsoft.com/office/drawing/2014/main" id="{0BE7622F-50C8-4DD5-8632-379E05ABFF19}"/>
              </a:ext>
            </a:extLst>
          </p:cNvPr>
          <p:cNvSpPr/>
          <p:nvPr/>
        </p:nvSpPr>
        <p:spPr>
          <a:xfrm>
            <a:off x="669852" y="1959429"/>
            <a:ext cx="11070044" cy="4506684"/>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fontAlgn="base">
              <a:spcAft>
                <a:spcPts val="1200"/>
              </a:spcAft>
              <a:buFont typeface="Arial" panose="020B0604020202020204" pitchFamily="34" charset="0"/>
              <a:buChar char="•"/>
            </a:pPr>
            <a:r>
              <a:rPr lang="en-GB" sz="2000"/>
              <a:t>“It encouraged me to apply as before the session I was hesitant I wouldn't meet the requirements of working in a library. Being able to discuss this with [staff] in person, and get a feel for what the job was… really helped.”</a:t>
            </a:r>
            <a:endParaRPr lang="en-GB" sz="2000">
              <a:cs typeface="Calibri"/>
            </a:endParaRPr>
          </a:p>
          <a:p>
            <a:pPr marL="342900" indent="-342900" fontAlgn="base">
              <a:spcAft>
                <a:spcPts val="1200"/>
              </a:spcAft>
              <a:buFont typeface="Arial" panose="020B0604020202020204" pitchFamily="34" charset="0"/>
              <a:buChar char="•"/>
            </a:pPr>
            <a:r>
              <a:rPr lang="en-GB" sz="2000"/>
              <a:t>“[Speaking to staff] helped me to visualise myself in the role and understand its requirements.”</a:t>
            </a:r>
          </a:p>
          <a:p>
            <a:pPr marL="342900" indent="-342900" fontAlgn="base">
              <a:spcAft>
                <a:spcPts val="1200"/>
              </a:spcAft>
              <a:buFont typeface="Arial" panose="020B0604020202020204" pitchFamily="34" charset="0"/>
              <a:buChar char="•"/>
            </a:pPr>
            <a:r>
              <a:rPr lang="en-GB" sz="2000"/>
              <a:t>“The most surprising information was…that I did not need previous library experience, as I thought this would put me at a disadvantage.”</a:t>
            </a:r>
          </a:p>
          <a:p>
            <a:pPr marL="342900" indent="-342900" fontAlgn="base">
              <a:spcAft>
                <a:spcPts val="1200"/>
              </a:spcAft>
              <a:buFont typeface="Arial" panose="020B0604020202020204" pitchFamily="34" charset="0"/>
              <a:buChar char="•"/>
            </a:pPr>
            <a:r>
              <a:rPr lang="en-GB" sz="2000"/>
              <a:t>“My concerns about not having experience to tick every requirement were eased by speaking with staff.”</a:t>
            </a:r>
          </a:p>
          <a:p>
            <a:pPr marL="342900" indent="-342900" fontAlgn="base">
              <a:spcAft>
                <a:spcPts val="1200"/>
              </a:spcAft>
              <a:buFont typeface="Arial" panose="020B0604020202020204" pitchFamily="34" charset="0"/>
              <a:buChar char="•"/>
            </a:pPr>
            <a:r>
              <a:rPr lang="en-GB" sz="2000"/>
              <a:t>“Good to have a variety of [information] formats: video, text, images and people to ask.”</a:t>
            </a:r>
          </a:p>
          <a:p>
            <a:pPr marL="342900" indent="-342900" fontAlgn="base">
              <a:buFont typeface="Arial" panose="020B0604020202020204" pitchFamily="34" charset="0"/>
              <a:buChar char="•"/>
            </a:pPr>
            <a:r>
              <a:rPr lang="en-GB" sz="2000"/>
              <a:t>“It worked well as it was open plan, colourful and impactful. It was also physically accessible being on the ground floor.”</a:t>
            </a:r>
            <a:endParaRPr lang="en-GB"/>
          </a:p>
        </p:txBody>
      </p:sp>
      <p:pic>
        <p:nvPicPr>
          <p:cNvPr id="7" name="Picture 4">
            <a:extLst>
              <a:ext uri="{FF2B5EF4-FFF2-40B4-BE49-F238E27FC236}">
                <a16:creationId xmlns:a16="http://schemas.microsoft.com/office/drawing/2014/main" id="{D0811405-8133-BA85-FEA9-2F232EB5E3A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583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sp>
        <p:nvSpPr>
          <p:cNvPr id="9" name="Rectangle: Rounded Corners 8">
            <a:extLst>
              <a:ext uri="{FF2B5EF4-FFF2-40B4-BE49-F238E27FC236}">
                <a16:creationId xmlns:a16="http://schemas.microsoft.com/office/drawing/2014/main" id="{A4278EF3-C416-45BB-BAAA-D189E7DAA6CF}"/>
              </a:ext>
            </a:extLst>
          </p:cNvPr>
          <p:cNvSpPr/>
          <p:nvPr/>
        </p:nvSpPr>
        <p:spPr>
          <a:xfrm>
            <a:off x="3599565" y="739721"/>
            <a:ext cx="4992870" cy="1008001"/>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en-GB" sz="3200" i="0">
                <a:solidFill>
                  <a:schemeClr val="bg1">
                    <a:lumMod val="95000"/>
                  </a:schemeClr>
                </a:solidFill>
                <a:effectLst/>
                <a:latin typeface="Arial" panose="020B0604020202020204" pitchFamily="34" charset="0"/>
                <a:cs typeface="Arial" panose="020B0604020202020204" pitchFamily="34" charset="0"/>
              </a:rPr>
              <a:t> Did it work?</a:t>
            </a:r>
          </a:p>
        </p:txBody>
      </p:sp>
      <p:sp>
        <p:nvSpPr>
          <p:cNvPr id="10" name="Title 9">
            <a:extLst>
              <a:ext uri="{FF2B5EF4-FFF2-40B4-BE49-F238E27FC236}">
                <a16:creationId xmlns:a16="http://schemas.microsoft.com/office/drawing/2014/main" id="{0BE7622F-50C8-4DD5-8632-379E05ABFF19}"/>
              </a:ext>
            </a:extLst>
          </p:cNvPr>
          <p:cNvSpPr>
            <a:spLocks noGrp="1"/>
          </p:cNvSpPr>
          <p:nvPr>
            <p:ph type="title" idx="4294967295"/>
          </p:nvPr>
        </p:nvSpPr>
        <p:spPr>
          <a:xfrm>
            <a:off x="666750" y="2320870"/>
            <a:ext cx="11039475" cy="3565579"/>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percentage of disabled candidates was higher in 2021</a:t>
            </a:r>
            <a:r>
              <a:rPr kumimoji="0" lang="en-GB" sz="4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percentage of applicants under 20 doubled between 2019 and 2021</a:t>
            </a:r>
            <a:r>
              <a:rPr kumimoji="0" lang="en-GB" sz="4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percentage of applicants older than 60 also doubled</a:t>
            </a:r>
            <a:r>
              <a:rPr kumimoji="0" lang="en-GB" sz="4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Applicants from the LGBTQIA+ community increased slightly</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However, we’re aware there is still work to be done particularly in the areas of gender and ethnicity</a:t>
            </a:r>
            <a:endParaRPr kumimoji="0" lang="en-GB" sz="4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7" name="Picture 4">
            <a:extLst>
              <a:ext uri="{FF2B5EF4-FFF2-40B4-BE49-F238E27FC236}">
                <a16:creationId xmlns:a16="http://schemas.microsoft.com/office/drawing/2014/main" id="{E29819E1-017C-36C7-41F1-692862E1034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58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53292"/>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3599565" y="809115"/>
            <a:ext cx="4992870" cy="1008001"/>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What do we do next?</a:t>
            </a:r>
            <a:endParaRPr kumimoji="0" lang="en-GB" sz="3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0BE7622F-50C8-4DD5-8632-379E05ABFF19}"/>
              </a:ext>
            </a:extLst>
          </p:cNvPr>
          <p:cNvSpPr/>
          <p:nvPr/>
        </p:nvSpPr>
        <p:spPr>
          <a:xfrm>
            <a:off x="666750" y="2320870"/>
            <a:ext cx="11039475" cy="3565579"/>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indent="-457200" fontAlgn="base">
              <a:buFont typeface="Arial" panose="020B0604020202020204" pitchFamily="34" charset="0"/>
              <a:buChar char="•"/>
            </a:pPr>
            <a:endParaRPr lang="en-GB" sz="3200" i="0">
              <a:solidFill>
                <a:schemeClr val="bg1">
                  <a:lumMod val="95000"/>
                </a:schemeClr>
              </a:solidFill>
              <a:effectLst/>
              <a:latin typeface="Arial"/>
              <a:cs typeface="Arial"/>
            </a:endParaRPr>
          </a:p>
          <a:p>
            <a:pPr marL="457200" indent="-457200" fontAlgn="base">
              <a:buFont typeface="Arial" panose="020B0604020202020204" pitchFamily="34" charset="0"/>
              <a:buChar char="•"/>
            </a:pPr>
            <a:endParaRPr lang="en-GB" sz="3200">
              <a:solidFill>
                <a:schemeClr val="bg1">
                  <a:lumMod val="95000"/>
                </a:schemeClr>
              </a:solidFill>
              <a:latin typeface="Arial"/>
              <a:cs typeface="Arial"/>
            </a:endParaRPr>
          </a:p>
          <a:p>
            <a:pPr fontAlgn="base"/>
            <a:endParaRPr lang="en-GB" sz="3200">
              <a:solidFill>
                <a:schemeClr val="bg1">
                  <a:lumMod val="95000"/>
                </a:schemeClr>
              </a:solidFill>
              <a:latin typeface="Arial"/>
              <a:cs typeface="Arial"/>
            </a:endParaRPr>
          </a:p>
          <a:p>
            <a:pPr marL="457200" indent="-457200" fontAlgn="base">
              <a:buFont typeface="Arial" panose="020B0604020202020204" pitchFamily="34" charset="0"/>
              <a:buChar char="•"/>
            </a:pPr>
            <a:r>
              <a:rPr lang="en-GB" sz="3200">
                <a:solidFill>
                  <a:schemeClr val="bg1">
                    <a:lumMod val="95000"/>
                  </a:schemeClr>
                </a:solidFill>
                <a:latin typeface="Arial"/>
                <a:cs typeface="Arial"/>
              </a:rPr>
              <a:t>Continue to gather feedback.</a:t>
            </a:r>
          </a:p>
          <a:p>
            <a:pPr marL="457200" indent="-457200" fontAlgn="base">
              <a:buFont typeface="Arial" panose="020B0604020202020204" pitchFamily="34" charset="0"/>
              <a:buChar char="•"/>
            </a:pPr>
            <a:endParaRPr lang="en-GB" sz="3200">
              <a:solidFill>
                <a:schemeClr val="bg1">
                  <a:lumMod val="95000"/>
                </a:schemeClr>
              </a:solidFill>
              <a:latin typeface="Arial"/>
              <a:cs typeface="Arial"/>
            </a:endParaRPr>
          </a:p>
          <a:p>
            <a:pPr marL="457200" indent="-457200" fontAlgn="base">
              <a:buFont typeface="Arial" panose="020B0604020202020204" pitchFamily="34" charset="0"/>
              <a:buChar char="•"/>
            </a:pPr>
            <a:r>
              <a:rPr lang="en-GB" sz="3200">
                <a:solidFill>
                  <a:schemeClr val="bg1">
                    <a:lumMod val="95000"/>
                  </a:schemeClr>
                </a:solidFill>
                <a:latin typeface="Arial" panose="020B0604020202020204" pitchFamily="34" charset="0"/>
                <a:cs typeface="Arial" panose="020B0604020202020204" pitchFamily="34" charset="0"/>
              </a:rPr>
              <a:t>This is only the beginning – continually look at ways to improve the process. </a:t>
            </a:r>
          </a:p>
          <a:p>
            <a:pPr fontAlgn="base"/>
            <a:endParaRPr lang="en-GB" sz="3200">
              <a:solidFill>
                <a:schemeClr val="bg1"/>
              </a:solidFill>
              <a:latin typeface="Arial" panose="020B0604020202020204" pitchFamily="34" charset="0"/>
              <a:cs typeface="Arial" panose="020B0604020202020204" pitchFamily="34" charset="0"/>
            </a:endParaRPr>
          </a:p>
          <a:p>
            <a:pPr marL="457200" indent="-457200" rtl="0" fontAlgn="base">
              <a:buFont typeface="Arial" panose="020B0604020202020204" pitchFamily="34" charset="0"/>
              <a:buChar char="•"/>
            </a:pPr>
            <a:endParaRPr lang="en-GB" sz="4000" i="0">
              <a:solidFill>
                <a:schemeClr val="bg1"/>
              </a:solidFill>
              <a:effectLst/>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7813627C-E9CE-58DE-6765-ED73D0CF481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48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fade">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53292"/>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3599565" y="809115"/>
            <a:ext cx="4992870" cy="1008001"/>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What do we do next?</a:t>
            </a:r>
            <a:endParaRPr kumimoji="0" lang="en-GB" sz="3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0BE7622F-50C8-4DD5-8632-379E05ABFF19}"/>
              </a:ext>
            </a:extLst>
          </p:cNvPr>
          <p:cNvSpPr/>
          <p:nvPr/>
        </p:nvSpPr>
        <p:spPr>
          <a:xfrm>
            <a:off x="666750" y="2320870"/>
            <a:ext cx="11039475" cy="3565579"/>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indent="-457200" fontAlgn="base">
              <a:buFont typeface="Arial" panose="020B0604020202020204" pitchFamily="34" charset="0"/>
              <a:buChar char="•"/>
            </a:pPr>
            <a:endParaRPr lang="en-GB" sz="3200" i="0">
              <a:solidFill>
                <a:schemeClr val="bg1">
                  <a:lumMod val="95000"/>
                </a:schemeClr>
              </a:solidFill>
              <a:effectLst/>
              <a:latin typeface="Arial"/>
              <a:cs typeface="Arial"/>
            </a:endParaRPr>
          </a:p>
          <a:p>
            <a:pPr marL="457200" indent="-457200" fontAlgn="base">
              <a:buFont typeface="Arial" panose="020B0604020202020204" pitchFamily="34" charset="0"/>
              <a:buChar char="•"/>
            </a:pPr>
            <a:endParaRPr lang="en-GB" sz="3200">
              <a:solidFill>
                <a:schemeClr val="bg1">
                  <a:lumMod val="95000"/>
                </a:schemeClr>
              </a:solidFill>
              <a:latin typeface="Arial"/>
              <a:cs typeface="Arial"/>
            </a:endParaRPr>
          </a:p>
          <a:p>
            <a:pPr marL="457200" indent="-457200" fontAlgn="base">
              <a:buFont typeface="Arial" panose="020B0604020202020204" pitchFamily="34" charset="0"/>
              <a:buChar char="•"/>
            </a:pPr>
            <a:endParaRPr lang="en-GB" sz="3200">
              <a:solidFill>
                <a:schemeClr val="bg1">
                  <a:lumMod val="95000"/>
                </a:schemeClr>
              </a:solidFill>
              <a:latin typeface="Arial"/>
              <a:cs typeface="Arial"/>
            </a:endParaRPr>
          </a:p>
          <a:p>
            <a:pPr marL="457200" indent="-457200" fontAlgn="base">
              <a:buFont typeface="Arial" panose="020B0604020202020204" pitchFamily="34" charset="0"/>
              <a:buChar char="•"/>
            </a:pPr>
            <a:endParaRPr lang="en-GB" sz="3200">
              <a:solidFill>
                <a:schemeClr val="bg1">
                  <a:lumMod val="95000"/>
                </a:schemeClr>
              </a:solidFill>
              <a:latin typeface="Arial"/>
              <a:cs typeface="Arial"/>
            </a:endParaRPr>
          </a:p>
          <a:p>
            <a:pPr marL="457200" indent="-457200" fontAlgn="base">
              <a:buFont typeface="Arial" panose="020B0604020202020204" pitchFamily="34" charset="0"/>
              <a:buChar char="•"/>
            </a:pPr>
            <a:r>
              <a:rPr lang="en-GB" sz="3200">
                <a:solidFill>
                  <a:schemeClr val="bg1">
                    <a:lumMod val="95000"/>
                  </a:schemeClr>
                </a:solidFill>
                <a:latin typeface="Arial"/>
                <a:cs typeface="Arial"/>
              </a:rPr>
              <a:t>What do you think are the challenges for recruiting diverse candidates in your area?</a:t>
            </a:r>
          </a:p>
          <a:p>
            <a:pPr marL="457200" indent="-457200" fontAlgn="base">
              <a:buFont typeface="Arial" panose="020B0604020202020204" pitchFamily="34" charset="0"/>
              <a:buChar char="•"/>
            </a:pPr>
            <a:endParaRPr lang="en-GB" sz="3200">
              <a:solidFill>
                <a:schemeClr val="bg1">
                  <a:lumMod val="95000"/>
                </a:schemeClr>
              </a:solidFill>
              <a:latin typeface="Arial"/>
              <a:cs typeface="Arial"/>
            </a:endParaRPr>
          </a:p>
          <a:p>
            <a:pPr marL="457200" indent="-457200" fontAlgn="base">
              <a:buFont typeface="Arial" panose="020B0604020202020204" pitchFamily="34" charset="0"/>
              <a:buChar char="•"/>
            </a:pPr>
            <a:r>
              <a:rPr lang="en-GB" sz="3200">
                <a:solidFill>
                  <a:schemeClr val="bg1">
                    <a:lumMod val="95000"/>
                  </a:schemeClr>
                </a:solidFill>
                <a:latin typeface="Arial"/>
                <a:cs typeface="Arial"/>
              </a:rPr>
              <a:t>How could these be addressed?</a:t>
            </a:r>
          </a:p>
          <a:p>
            <a:pPr fontAlgn="base"/>
            <a:endParaRPr lang="en-GB" sz="3200">
              <a:solidFill>
                <a:schemeClr val="bg1">
                  <a:lumMod val="95000"/>
                </a:schemeClr>
              </a:solidFill>
              <a:latin typeface="Arial"/>
              <a:cs typeface="Arial"/>
            </a:endParaRPr>
          </a:p>
          <a:p>
            <a:pPr marL="457200" indent="-457200" fontAlgn="base">
              <a:buFont typeface="Arial" panose="020B0604020202020204" pitchFamily="34" charset="0"/>
              <a:buChar char="•"/>
            </a:pPr>
            <a:endParaRPr lang="en-GB" sz="3200">
              <a:solidFill>
                <a:schemeClr val="bg1">
                  <a:lumMod val="95000"/>
                </a:schemeClr>
              </a:solidFill>
              <a:latin typeface="Arial" panose="020B0604020202020204" pitchFamily="34" charset="0"/>
              <a:cs typeface="Arial" panose="020B0604020202020204" pitchFamily="34" charset="0"/>
            </a:endParaRPr>
          </a:p>
          <a:p>
            <a:pPr fontAlgn="base"/>
            <a:endParaRPr lang="en-GB" sz="3200">
              <a:solidFill>
                <a:schemeClr val="bg1"/>
              </a:solidFill>
              <a:latin typeface="Arial" panose="020B0604020202020204" pitchFamily="34" charset="0"/>
              <a:cs typeface="Arial" panose="020B0604020202020204" pitchFamily="34" charset="0"/>
            </a:endParaRPr>
          </a:p>
          <a:p>
            <a:pPr marL="457200" indent="-457200" rtl="0" fontAlgn="base">
              <a:buFont typeface="Arial" panose="020B0604020202020204" pitchFamily="34" charset="0"/>
              <a:buChar char="•"/>
            </a:pPr>
            <a:endParaRPr lang="en-GB" sz="4000" i="0">
              <a:solidFill>
                <a:schemeClr val="bg1"/>
              </a:solidFill>
              <a:effectLst/>
              <a:latin typeface="Arial" panose="020B0604020202020204" pitchFamily="34" charset="0"/>
              <a:cs typeface="Arial" panose="020B0604020202020204" pitchFamily="34" charset="0"/>
            </a:endParaRPr>
          </a:p>
        </p:txBody>
      </p:sp>
      <p:pic>
        <p:nvPicPr>
          <p:cNvPr id="7" name="Picture 4">
            <a:extLst>
              <a:ext uri="{FF2B5EF4-FFF2-40B4-BE49-F238E27FC236}">
                <a16:creationId xmlns:a16="http://schemas.microsoft.com/office/drawing/2014/main" id="{B4041A4C-2299-7D81-4551-1AD4A3C94AC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18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the Customer Service Team at University of Manchester Library.&#10;">
            <a:extLst>
              <a:ext uri="{FF2B5EF4-FFF2-40B4-BE49-F238E27FC236}">
                <a16:creationId xmlns:a16="http://schemas.microsoft.com/office/drawing/2014/main" id="{3A1B7695-FF0B-0732-9145-898A757F37F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3599563" y="1334452"/>
            <a:ext cx="4992870" cy="1008001"/>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Any questions?</a:t>
            </a:r>
            <a:endParaRPr kumimoji="0" lang="en-GB" sz="4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p:txBody>
      </p:sp>
      <p:sp>
        <p:nvSpPr>
          <p:cNvPr id="2" name="CuadroTexto 1">
            <a:extLst>
              <a:ext uri="{FF2B5EF4-FFF2-40B4-BE49-F238E27FC236}">
                <a16:creationId xmlns:a16="http://schemas.microsoft.com/office/drawing/2014/main" id="{AEFF26A8-61E3-1D50-2C40-92CA8441D71D}"/>
              </a:ext>
            </a:extLst>
          </p:cNvPr>
          <p:cNvSpPr txBox="1"/>
          <p:nvPr/>
        </p:nvSpPr>
        <p:spPr>
          <a:xfrm>
            <a:off x="2100531" y="5523548"/>
            <a:ext cx="79909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3600" b="1"/>
              <a:t>mark.laws@manchester.ac.uk</a:t>
            </a:r>
            <a:endParaRPr lang="es-ES" sz="3600" b="1">
              <a:cs typeface="Calibri"/>
            </a:endParaRPr>
          </a:p>
        </p:txBody>
      </p:sp>
      <p:pic>
        <p:nvPicPr>
          <p:cNvPr id="6" name="Picture 4">
            <a:extLst>
              <a:ext uri="{FF2B5EF4-FFF2-40B4-BE49-F238E27FC236}">
                <a16:creationId xmlns:a16="http://schemas.microsoft.com/office/drawing/2014/main" id="{FC72D67F-03DF-8BC9-3B3A-2B5C298E778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02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912628" y="1360967"/>
            <a:ext cx="10366743" cy="4678326"/>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Why is recruitment important in working towards a diverse and inclusive team?</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Why did we want to address recruitment in our team?</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What did we do?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Did it work?</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What do we do next?</a:t>
            </a:r>
            <a:endParaRPr kumimoji="0" lang="en-GB" sz="3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pic>
        <p:nvPicPr>
          <p:cNvPr id="7" name="Picture 4">
            <a:extLst>
              <a:ext uri="{FF2B5EF4-FFF2-40B4-BE49-F238E27FC236}">
                <a16:creationId xmlns:a16="http://schemas.microsoft.com/office/drawing/2014/main" id="{42145B06-93E9-4298-3B0F-B937DDB383D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2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1030388" y="1444944"/>
            <a:ext cx="10118102" cy="948075"/>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algn="ctr" defTabSz="914400" rtl="0" eaLnBrk="1" fontAlgn="base" latinLnBrk="0" hangingPunct="1">
              <a:lnSpc>
                <a:spcPct val="100000"/>
              </a:lnSpc>
              <a:spcBef>
                <a:spcPts val="0"/>
              </a:spcBef>
              <a:spcAft>
                <a:spcPts val="0"/>
              </a:spcAft>
              <a:buClrTx/>
              <a:buSzTx/>
              <a:tabLst/>
              <a:defRPr/>
            </a:pPr>
            <a:r>
              <a:rPr kumimoji="0" lang="en-GB" sz="2800" b="1"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Why is recruitment important in working towards a diverse and inclusive team?</a:t>
            </a:r>
          </a:p>
        </p:txBody>
      </p:sp>
      <p:sp>
        <p:nvSpPr>
          <p:cNvPr id="12" name="Rectangle: Rounded Corners 11">
            <a:extLst>
              <a:ext uri="{FF2B5EF4-FFF2-40B4-BE49-F238E27FC236}">
                <a16:creationId xmlns:a16="http://schemas.microsoft.com/office/drawing/2014/main" id="{C5402B08-970D-C905-76B0-2C8EA8511D0B}"/>
              </a:ext>
            </a:extLst>
          </p:cNvPr>
          <p:cNvSpPr/>
          <p:nvPr/>
        </p:nvSpPr>
        <p:spPr>
          <a:xfrm>
            <a:off x="1042879" y="2779613"/>
            <a:ext cx="10118102" cy="1306330"/>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en-GB" sz="2400" dirty="0">
              <a:solidFill>
                <a:schemeClr val="bg1">
                  <a:lumMod val="95000"/>
                </a:schemeClr>
              </a:solidFill>
              <a:latin typeface="Arial"/>
              <a:cs typeface="Arial"/>
            </a:endParaRPr>
          </a:p>
          <a:p>
            <a:pPr fontAlgn="base"/>
            <a:r>
              <a:rPr lang="en-GB" sz="2400" dirty="0">
                <a:solidFill>
                  <a:schemeClr val="bg1">
                    <a:lumMod val="95000"/>
                  </a:schemeClr>
                </a:solidFill>
                <a:latin typeface="Arial"/>
                <a:cs typeface="Arial"/>
              </a:rPr>
              <a:t>The first step to creating a diverse and inclusive team is the recruitment process and this is key in introducing knowledge and experience from a variety of viewpoints and perspectives</a:t>
            </a:r>
            <a:endParaRPr lang="en-GB" sz="2400" dirty="0">
              <a:solidFill>
                <a:schemeClr val="bg1">
                  <a:lumMod val="95000"/>
                </a:schemeClr>
              </a:solidFill>
              <a:latin typeface="Arial" panose="020B0604020202020204" pitchFamily="34" charset="0"/>
              <a:cs typeface="Arial" panose="020B0604020202020204" pitchFamily="34" charset="0"/>
            </a:endParaRPr>
          </a:p>
          <a:p>
            <a:pPr algn="l" rtl="0" fontAlgn="base"/>
            <a:endParaRPr lang="en-GB" sz="2400" i="0" dirty="0">
              <a:solidFill>
                <a:schemeClr val="bg1">
                  <a:lumMod val="95000"/>
                </a:schemeClr>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2D58506-4B79-46A8-BD66-EA84E829CC1C}"/>
              </a:ext>
            </a:extLst>
          </p:cNvPr>
          <p:cNvSpPr/>
          <p:nvPr/>
        </p:nvSpPr>
        <p:spPr>
          <a:xfrm>
            <a:off x="1030388" y="4510143"/>
            <a:ext cx="10118102" cy="832883"/>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r>
              <a:rPr lang="en-GB" sz="2400" i="0" dirty="0">
                <a:solidFill>
                  <a:schemeClr val="bg1">
                    <a:lumMod val="95000"/>
                  </a:schemeClr>
                </a:solidFill>
                <a:effectLst/>
                <a:latin typeface="Arial" panose="020B0604020202020204" pitchFamily="34" charset="0"/>
                <a:cs typeface="Arial" panose="020B0604020202020204" pitchFamily="34" charset="0"/>
              </a:rPr>
              <a:t>Potential employees need to be able to see themselves working and thriving in your team</a:t>
            </a:r>
            <a:r>
              <a:rPr lang="en-GB" sz="2400" dirty="0">
                <a:solidFill>
                  <a:schemeClr val="bg1">
                    <a:lumMod val="95000"/>
                  </a:schemeClr>
                </a:solidFill>
                <a:latin typeface="Arial" panose="020B0604020202020204" pitchFamily="34" charset="0"/>
                <a:cs typeface="Arial" panose="020B0604020202020204" pitchFamily="34" charset="0"/>
              </a:rPr>
              <a:t>. </a:t>
            </a:r>
            <a:endParaRPr lang="en-GB" sz="2400" i="0" dirty="0">
              <a:solidFill>
                <a:schemeClr val="bg1">
                  <a:lumMod val="95000"/>
                </a:schemeClr>
              </a:solidFill>
              <a:effectLst/>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id="{50C36EBE-400B-085B-C6CE-2027E8640EA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44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1055999" y="1382225"/>
            <a:ext cx="10080000" cy="767347"/>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algn="ctr" defTabSz="914400" rtl="0" eaLnBrk="1" fontAlgn="base" latinLnBrk="0" hangingPunct="1">
              <a:lnSpc>
                <a:spcPct val="100000"/>
              </a:lnSpc>
              <a:spcBef>
                <a:spcPts val="0"/>
              </a:spcBef>
              <a:spcAft>
                <a:spcPts val="0"/>
              </a:spcAft>
              <a:buClrTx/>
              <a:buSzTx/>
              <a:tabLst/>
              <a:defRPr/>
            </a:pPr>
            <a:r>
              <a:rPr kumimoji="0" lang="en-GB" sz="2800" b="1"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Why did we want to address recruitment in our team?</a:t>
            </a:r>
          </a:p>
        </p:txBody>
      </p:sp>
      <p:sp>
        <p:nvSpPr>
          <p:cNvPr id="10" name="Rectangle: Rounded Corners 9">
            <a:extLst>
              <a:ext uri="{FF2B5EF4-FFF2-40B4-BE49-F238E27FC236}">
                <a16:creationId xmlns:a16="http://schemas.microsoft.com/office/drawing/2014/main" id="{31FBB081-C45B-4A17-BE98-5ADE2E4CA65C}"/>
              </a:ext>
            </a:extLst>
          </p:cNvPr>
          <p:cNvSpPr/>
          <p:nvPr/>
        </p:nvSpPr>
        <p:spPr>
          <a:xfrm>
            <a:off x="1055998" y="3546326"/>
            <a:ext cx="10080000" cy="1008000"/>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r>
              <a:rPr lang="en-GB" sz="2400">
                <a:latin typeface="Arial"/>
                <a:cs typeface="Arial"/>
              </a:rPr>
              <a:t>The University has an increasingly diverse student body and having a frontline team that reflects that is a good thing. </a:t>
            </a:r>
            <a:endParaRPr lang="en-GB" sz="2400" i="0">
              <a:solidFill>
                <a:schemeClr val="bg1">
                  <a:lumMod val="95000"/>
                </a:schemeClr>
              </a:solidFill>
              <a:effectLst/>
              <a:latin typeface="Arial"/>
              <a:cs typeface="Arial"/>
            </a:endParaRPr>
          </a:p>
        </p:txBody>
      </p:sp>
      <p:sp>
        <p:nvSpPr>
          <p:cNvPr id="12" name="Rectangle: Rounded Corners 11">
            <a:extLst>
              <a:ext uri="{FF2B5EF4-FFF2-40B4-BE49-F238E27FC236}">
                <a16:creationId xmlns:a16="http://schemas.microsoft.com/office/drawing/2014/main" id="{9B0903E9-C467-37A1-7BA1-8851A928A6C6}"/>
              </a:ext>
            </a:extLst>
          </p:cNvPr>
          <p:cNvSpPr/>
          <p:nvPr/>
        </p:nvSpPr>
        <p:spPr>
          <a:xfrm>
            <a:off x="1055998" y="4850725"/>
            <a:ext cx="10080000" cy="1224930"/>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rtl="0" fontAlgn="base"/>
            <a:r>
              <a:rPr lang="en-GB" sz="2400" i="0">
                <a:solidFill>
                  <a:schemeClr val="bg1">
                    <a:lumMod val="95000"/>
                  </a:schemeClr>
                </a:solidFill>
                <a:effectLst/>
                <a:latin typeface="Arial"/>
                <a:cs typeface="Arial"/>
              </a:rPr>
              <a:t>We wante</a:t>
            </a:r>
            <a:r>
              <a:rPr lang="en-GB" sz="2400">
                <a:solidFill>
                  <a:schemeClr val="bg1">
                    <a:lumMod val="95000"/>
                  </a:schemeClr>
                </a:solidFill>
                <a:latin typeface="Arial"/>
                <a:cs typeface="Arial"/>
              </a:rPr>
              <a:t>d to encourage people with little or no library experience, who might not have otherwise applied, but who had skills and experiences which would benefit our team.</a:t>
            </a:r>
            <a:endParaRPr lang="en-GB" sz="2400" i="0">
              <a:solidFill>
                <a:schemeClr val="bg1">
                  <a:lumMod val="95000"/>
                </a:schemeClr>
              </a:solidFill>
              <a:effectLst/>
              <a:latin typeface="Arial"/>
              <a:cs typeface="Arial"/>
            </a:endParaRPr>
          </a:p>
        </p:txBody>
      </p:sp>
      <p:sp>
        <p:nvSpPr>
          <p:cNvPr id="11" name="Rectangle: Rounded Corners 10">
            <a:extLst>
              <a:ext uri="{FF2B5EF4-FFF2-40B4-BE49-F238E27FC236}">
                <a16:creationId xmlns:a16="http://schemas.microsoft.com/office/drawing/2014/main" id="{42D58506-4B79-46A8-BD66-EA84E829CC1C}"/>
              </a:ext>
            </a:extLst>
          </p:cNvPr>
          <p:cNvSpPr/>
          <p:nvPr/>
        </p:nvSpPr>
        <p:spPr>
          <a:xfrm>
            <a:off x="1055998" y="2469949"/>
            <a:ext cx="10080000" cy="756000"/>
          </a:xfrm>
          <a:prstGeom prst="roundRect">
            <a:avLst/>
          </a:prstGeom>
          <a:solidFill>
            <a:srgbClr val="6B2C90">
              <a:alpha val="85098"/>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r>
              <a:rPr lang="en-GB" sz="2400">
                <a:latin typeface="Arial"/>
                <a:cs typeface="Arial"/>
              </a:rPr>
              <a:t>We felt that our roles were attracting a narrow range of candidates.</a:t>
            </a:r>
            <a:r>
              <a:rPr lang="en-GB"/>
              <a:t> </a:t>
            </a:r>
            <a:endParaRPr lang="en-GB" sz="2400" i="0">
              <a:solidFill>
                <a:schemeClr val="bg1">
                  <a:lumMod val="95000"/>
                </a:schemeClr>
              </a:solidFill>
              <a:effectLst/>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id="{6EFA48B0-7A97-7AF6-A0B5-94B241C690B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542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3489-996A-446A-AE04-DA156CD09FEC}"/>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700130"/>
            <a:ext cx="12192000" cy="3157870"/>
          </a:xfrm>
          <a:prstGeom prst="rect">
            <a:avLst/>
          </a:prstGeom>
        </p:spPr>
      </p:pic>
      <p:sp>
        <p:nvSpPr>
          <p:cNvPr id="9" name="Title 8">
            <a:extLst>
              <a:ext uri="{FF2B5EF4-FFF2-40B4-BE49-F238E27FC236}">
                <a16:creationId xmlns:a16="http://schemas.microsoft.com/office/drawing/2014/main" id="{A4278EF3-C416-45BB-BAAA-D189E7DAA6CF}"/>
              </a:ext>
            </a:extLst>
          </p:cNvPr>
          <p:cNvSpPr>
            <a:spLocks noGrp="1"/>
          </p:cNvSpPr>
          <p:nvPr>
            <p:ph type="title" idx="4294967295"/>
          </p:nvPr>
        </p:nvSpPr>
        <p:spPr>
          <a:xfrm>
            <a:off x="3599565" y="2924999"/>
            <a:ext cx="4992870" cy="1008001"/>
          </a:xfrm>
          <a:prstGeom prst="roundRect">
            <a:avLst/>
          </a:prstGeom>
          <a:solidFill>
            <a:srgbClr val="6B2C90">
              <a:alpha val="85098"/>
            </a:srgbClr>
          </a:solidFill>
          <a:ln w="57150" cap="flat" cmpd="sng" algn="ctr">
            <a:solidFill>
              <a:srgbClr val="FFC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lumMod val="95000"/>
                  </a:schemeClr>
                </a:solidFill>
                <a:effectLst/>
                <a:uLnTx/>
                <a:uFillTx/>
                <a:latin typeface="Arial" panose="020B0604020202020204" pitchFamily="34" charset="0"/>
                <a:ea typeface="+mn-ea"/>
                <a:cs typeface="Arial" panose="020B0604020202020204" pitchFamily="34" charset="0"/>
              </a:rPr>
              <a:t> What did we do? </a:t>
            </a:r>
          </a:p>
        </p:txBody>
      </p:sp>
      <p:sp>
        <p:nvSpPr>
          <p:cNvPr id="6" name="TextBox 5">
            <a:extLst>
              <a:ext uri="{FF2B5EF4-FFF2-40B4-BE49-F238E27FC236}">
                <a16:creationId xmlns:a16="http://schemas.microsoft.com/office/drawing/2014/main" id="{771BAAB6-E5E7-426D-9290-99405CE77067}"/>
              </a:ext>
              <a:ext uri="{C183D7F6-B498-43B3-948B-1728B52AA6E4}">
                <adec:decorative xmlns:adec="http://schemas.microsoft.com/office/drawing/2017/decorative" val="1"/>
              </a:ext>
            </a:extLst>
          </p:cNvPr>
          <p:cNvSpPr txBox="1"/>
          <p:nvPr/>
        </p:nvSpPr>
        <p:spPr>
          <a:xfrm>
            <a:off x="0" y="6617643"/>
            <a:ext cx="12192000" cy="230832"/>
          </a:xfrm>
          <a:prstGeom prst="rect">
            <a:avLst/>
          </a:prstGeom>
          <a:noFill/>
        </p:spPr>
        <p:txBody>
          <a:bodyPr wrap="square" rtlCol="0">
            <a:spAutoFit/>
          </a:bodyPr>
          <a:lstStyle/>
          <a:p>
            <a:r>
              <a:rPr lang="en-GB" sz="900">
                <a:hlinkClick r:id="rId4" tooltip="https://www.actuaries.digital/2018/06/06/careerview-podcast-diversity-inclusion/"/>
              </a:rPr>
              <a:t>This Photo</a:t>
            </a:r>
            <a:r>
              <a:rPr lang="en-GB" sz="900"/>
              <a:t> by Unknown Author is licensed under </a:t>
            </a:r>
            <a:r>
              <a:rPr lang="en-GB" sz="900">
                <a:hlinkClick r:id="rId5" tooltip="https://creativecommons.org/licenses/by-nc-nd/3.0/"/>
              </a:rPr>
              <a:t>CC BY-NC-ND</a:t>
            </a:r>
            <a:endParaRPr lang="en-GB" sz="900"/>
          </a:p>
        </p:txBody>
      </p:sp>
      <p:pic>
        <p:nvPicPr>
          <p:cNvPr id="7" name="Picture 4">
            <a:extLst>
              <a:ext uri="{FF2B5EF4-FFF2-40B4-BE49-F238E27FC236}">
                <a16:creationId xmlns:a16="http://schemas.microsoft.com/office/drawing/2014/main" id="{88F22F83-1ACA-E149-C58F-0AEDF9C6C1D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tables and chairs&#10;&#10;Description automatically generated with low confidence">
            <a:extLst>
              <a:ext uri="{FF2B5EF4-FFF2-40B4-BE49-F238E27FC236}">
                <a16:creationId xmlns:a16="http://schemas.microsoft.com/office/drawing/2014/main" id="{964753E2-71A9-4B71-9B68-F8FDC6D4A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Oval 1">
            <a:extLst>
              <a:ext uri="{FF2B5EF4-FFF2-40B4-BE49-F238E27FC236}">
                <a16:creationId xmlns:a16="http://schemas.microsoft.com/office/drawing/2014/main" id="{67C21E26-7ED1-482F-8590-0E5EA632E79C}"/>
              </a:ext>
              <a:ext uri="{C183D7F6-B498-43B3-948B-1728B52AA6E4}">
                <adec:decorative xmlns:adec="http://schemas.microsoft.com/office/drawing/2017/decorative" val="1"/>
              </a:ext>
            </a:extLst>
          </p:cNvPr>
          <p:cNvSpPr/>
          <p:nvPr/>
        </p:nvSpPr>
        <p:spPr>
          <a:xfrm>
            <a:off x="-828675" y="3363169"/>
            <a:ext cx="2971800" cy="3171825"/>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5DF806A-DB35-1513-A86C-97BFCEC67DA4}"/>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a:t>Open Day Image</a:t>
            </a:r>
          </a:p>
        </p:txBody>
      </p:sp>
      <p:pic>
        <p:nvPicPr>
          <p:cNvPr id="6" name="Picture 4">
            <a:extLst>
              <a:ext uri="{FF2B5EF4-FFF2-40B4-BE49-F238E27FC236}">
                <a16:creationId xmlns:a16="http://schemas.microsoft.com/office/drawing/2014/main" id="{4B75735C-8A3F-F02E-928E-A6A3A5CE8C0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0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4753E2-71A9-4B71-9B68-F8FDC6D4A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A053E7A-7F35-4CA3-81E8-7F5B0FCAA3C3}"/>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a:t>Open Day Image</a:t>
            </a:r>
          </a:p>
        </p:txBody>
      </p:sp>
      <p:sp>
        <p:nvSpPr>
          <p:cNvPr id="10" name="Oval 9">
            <a:extLst>
              <a:ext uri="{FF2B5EF4-FFF2-40B4-BE49-F238E27FC236}">
                <a16:creationId xmlns:a16="http://schemas.microsoft.com/office/drawing/2014/main" id="{9FAFE97C-840B-53BB-D6D4-8282FB4C0CC2}"/>
              </a:ext>
              <a:ext uri="{C183D7F6-B498-43B3-948B-1728B52AA6E4}">
                <adec:decorative xmlns:adec="http://schemas.microsoft.com/office/drawing/2017/decorative" val="1"/>
              </a:ext>
            </a:extLst>
          </p:cNvPr>
          <p:cNvSpPr/>
          <p:nvPr/>
        </p:nvSpPr>
        <p:spPr>
          <a:xfrm>
            <a:off x="-828675" y="3363169"/>
            <a:ext cx="2971800" cy="3171825"/>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a:extLst>
              <a:ext uri="{FF2B5EF4-FFF2-40B4-BE49-F238E27FC236}">
                <a16:creationId xmlns:a16="http://schemas.microsoft.com/office/drawing/2014/main" id="{B08F0513-E74C-5EAD-E877-A66806CCA56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A picture containing text, indoor, ceiling, airport&#10;&#10;Description automatically generated">
            <a:extLst>
              <a:ext uri="{FF2B5EF4-FFF2-40B4-BE49-F238E27FC236}">
                <a16:creationId xmlns:a16="http://schemas.microsoft.com/office/drawing/2014/main" id="{457193AA-5B58-B6F3-A2DF-73977462504B}"/>
              </a:ext>
            </a:extLst>
          </p:cNvPr>
          <p:cNvPicPr>
            <a:picLocks noChangeAspect="1"/>
          </p:cNvPicPr>
          <p:nvPr/>
        </p:nvPicPr>
        <p:blipFill rotWithShape="1">
          <a:blip r:embed="rId5"/>
          <a:srcRect l="16667" t="17073" r="16915" b="22838"/>
          <a:stretch/>
        </p:blipFill>
        <p:spPr>
          <a:xfrm>
            <a:off x="942889" y="1133939"/>
            <a:ext cx="5455612" cy="2766112"/>
          </a:xfrm>
          <a:prstGeom prst="rect">
            <a:avLst/>
          </a:prstGeom>
          <a:ln w="57150">
            <a:solidFill>
              <a:srgbClr val="FFC000"/>
            </a:solidFill>
          </a:ln>
        </p:spPr>
      </p:pic>
      <p:pic>
        <p:nvPicPr>
          <p:cNvPr id="8" name="Picture 8" descr="Graphical user interface, application&#10;&#10;Description automatically generated">
            <a:extLst>
              <a:ext uri="{FF2B5EF4-FFF2-40B4-BE49-F238E27FC236}">
                <a16:creationId xmlns:a16="http://schemas.microsoft.com/office/drawing/2014/main" id="{0F95DD6B-6970-2797-44B3-5AD4133710A5}"/>
              </a:ext>
            </a:extLst>
          </p:cNvPr>
          <p:cNvPicPr>
            <a:picLocks noChangeAspect="1"/>
          </p:cNvPicPr>
          <p:nvPr/>
        </p:nvPicPr>
        <p:blipFill rotWithShape="1">
          <a:blip r:embed="rId6"/>
          <a:srcRect l="43388" t="37239" r="21558" b="28250"/>
          <a:stretch/>
        </p:blipFill>
        <p:spPr>
          <a:xfrm>
            <a:off x="6219037" y="3308737"/>
            <a:ext cx="4840070" cy="2688010"/>
          </a:xfrm>
          <a:prstGeom prst="rect">
            <a:avLst/>
          </a:prstGeom>
          <a:ln w="57150">
            <a:solidFill>
              <a:srgbClr val="FFC000"/>
            </a:solidFill>
          </a:ln>
        </p:spPr>
      </p:pic>
    </p:spTree>
    <p:extLst>
      <p:ext uri="{BB962C8B-B14F-4D97-AF65-F5344CB8AC3E}">
        <p14:creationId xmlns:p14="http://schemas.microsoft.com/office/powerpoint/2010/main" val="403225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tables and chairs&#10;&#10;Description automatically generated with low confidence">
            <a:extLst>
              <a:ext uri="{FF2B5EF4-FFF2-40B4-BE49-F238E27FC236}">
                <a16:creationId xmlns:a16="http://schemas.microsoft.com/office/drawing/2014/main" id="{964753E2-71A9-4B71-9B68-F8FDC6D4A44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7999"/>
          </a:xfrm>
          <a:prstGeom prst="rect">
            <a:avLst/>
          </a:prstGeom>
        </p:spPr>
      </p:pic>
      <p:sp>
        <p:nvSpPr>
          <p:cNvPr id="2" name="Oval 1">
            <a:extLst>
              <a:ext uri="{FF2B5EF4-FFF2-40B4-BE49-F238E27FC236}">
                <a16:creationId xmlns:a16="http://schemas.microsoft.com/office/drawing/2014/main" id="{67C21E26-7ED1-482F-8590-0E5EA632E79C}"/>
              </a:ext>
              <a:ext uri="{C183D7F6-B498-43B3-948B-1728B52AA6E4}">
                <adec:decorative xmlns:adec="http://schemas.microsoft.com/office/drawing/2017/decorative" val="1"/>
              </a:ext>
            </a:extLst>
          </p:cNvPr>
          <p:cNvSpPr/>
          <p:nvPr/>
        </p:nvSpPr>
        <p:spPr>
          <a:xfrm>
            <a:off x="-828675" y="3363169"/>
            <a:ext cx="2971800" cy="3171825"/>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B9E3204-FE25-420D-A130-385226288F55}"/>
              </a:ext>
              <a:ext uri="{C183D7F6-B498-43B3-948B-1728B52AA6E4}">
                <adec:decorative xmlns:adec="http://schemas.microsoft.com/office/drawing/2017/decorative" val="1"/>
              </a:ext>
            </a:extLst>
          </p:cNvPr>
          <p:cNvSpPr/>
          <p:nvPr/>
        </p:nvSpPr>
        <p:spPr>
          <a:xfrm>
            <a:off x="1192696" y="2390637"/>
            <a:ext cx="2274288" cy="2198419"/>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A08601F-D611-4DA4-B5B1-BA8FB6C2CF15}"/>
              </a:ext>
              <a:ext uri="{C183D7F6-B498-43B3-948B-1728B52AA6E4}">
                <adec:decorative xmlns:adec="http://schemas.microsoft.com/office/drawing/2017/decorative" val="1"/>
              </a:ext>
            </a:extLst>
          </p:cNvPr>
          <p:cNvSpPr/>
          <p:nvPr/>
        </p:nvSpPr>
        <p:spPr>
          <a:xfrm>
            <a:off x="4567268" y="2809837"/>
            <a:ext cx="2274288" cy="2198419"/>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45DF806A-DB35-1513-A86C-97BFCEC67DA4}"/>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a:t>Open Day Image</a:t>
            </a:r>
          </a:p>
        </p:txBody>
      </p:sp>
      <p:pic>
        <p:nvPicPr>
          <p:cNvPr id="8" name="Picture 4">
            <a:extLst>
              <a:ext uri="{FF2B5EF4-FFF2-40B4-BE49-F238E27FC236}">
                <a16:creationId xmlns:a16="http://schemas.microsoft.com/office/drawing/2014/main" id="{03237861-549D-82BE-FD11-077E1E917F8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7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4753E2-71A9-4B71-9B68-F8FDC6D4A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3">
            <a:extLst>
              <a:ext uri="{FF2B5EF4-FFF2-40B4-BE49-F238E27FC236}">
                <a16:creationId xmlns:a16="http://schemas.microsoft.com/office/drawing/2014/main" id="{A6B59124-22BB-FED0-1E2C-6DD343CBC954}"/>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a:t>Open Day Image</a:t>
            </a:r>
          </a:p>
        </p:txBody>
      </p:sp>
      <p:sp>
        <p:nvSpPr>
          <p:cNvPr id="10" name="Oval 9">
            <a:extLst>
              <a:ext uri="{FF2B5EF4-FFF2-40B4-BE49-F238E27FC236}">
                <a16:creationId xmlns:a16="http://schemas.microsoft.com/office/drawing/2014/main" id="{9653A3F5-D891-E785-609B-AC8F2317F2A2}"/>
              </a:ext>
              <a:ext uri="{C183D7F6-B498-43B3-948B-1728B52AA6E4}">
                <adec:decorative xmlns:adec="http://schemas.microsoft.com/office/drawing/2017/decorative" val="1"/>
              </a:ext>
            </a:extLst>
          </p:cNvPr>
          <p:cNvSpPr/>
          <p:nvPr/>
        </p:nvSpPr>
        <p:spPr>
          <a:xfrm>
            <a:off x="4567268" y="2809837"/>
            <a:ext cx="2274288" cy="2198419"/>
          </a:xfrm>
          <a:prstGeom prst="ellipse">
            <a:avLst/>
          </a:prstGeom>
          <a:noFill/>
          <a:ln w="57150">
            <a:solidFill>
              <a:srgbClr val="6B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a:extLst>
              <a:ext uri="{FF2B5EF4-FFF2-40B4-BE49-F238E27FC236}">
                <a16:creationId xmlns:a16="http://schemas.microsoft.com/office/drawing/2014/main" id="{09731B24-2EBF-7C22-7C60-E4AFE2867F0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55" y="233084"/>
            <a:ext cx="1564957" cy="662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application&#10;&#10;Description automatically generated">
            <a:extLst>
              <a:ext uri="{FF2B5EF4-FFF2-40B4-BE49-F238E27FC236}">
                <a16:creationId xmlns:a16="http://schemas.microsoft.com/office/drawing/2014/main" id="{5A464AEC-72F9-6F09-B63F-67865E103462}"/>
              </a:ext>
            </a:extLst>
          </p:cNvPr>
          <p:cNvPicPr>
            <a:picLocks noChangeAspect="1"/>
          </p:cNvPicPr>
          <p:nvPr/>
        </p:nvPicPr>
        <p:blipFill rotWithShape="1">
          <a:blip r:embed="rId5"/>
          <a:srcRect l="43319" t="40772" r="21560" b="29092"/>
          <a:stretch/>
        </p:blipFill>
        <p:spPr bwMode="auto">
          <a:xfrm>
            <a:off x="376412" y="1111666"/>
            <a:ext cx="4848236" cy="2340000"/>
          </a:xfrm>
          <a:prstGeom prst="rect">
            <a:avLst/>
          </a:prstGeom>
          <a:ln w="57150">
            <a:solidFill>
              <a:srgbClr val="FFC000"/>
            </a:solidFill>
          </a:ln>
          <a:extLst>
            <a:ext uri="{53640926-AAD7-44D8-BBD7-CCE9431645EC}">
              <a14:shadowObscured xmlns:a14="http://schemas.microsoft.com/office/drawing/2010/main"/>
            </a:ext>
          </a:extLst>
        </p:spPr>
      </p:pic>
      <p:pic>
        <p:nvPicPr>
          <p:cNvPr id="9" name="Picture 8" descr="Graphical user interface&#10;&#10;Description automatically generated">
            <a:extLst>
              <a:ext uri="{FF2B5EF4-FFF2-40B4-BE49-F238E27FC236}">
                <a16:creationId xmlns:a16="http://schemas.microsoft.com/office/drawing/2014/main" id="{1EE7CE53-07B4-0D01-AC6B-E16B763C1FEA}"/>
              </a:ext>
            </a:extLst>
          </p:cNvPr>
          <p:cNvPicPr>
            <a:picLocks noChangeAspect="1"/>
          </p:cNvPicPr>
          <p:nvPr/>
        </p:nvPicPr>
        <p:blipFill rotWithShape="1">
          <a:blip r:embed="rId6"/>
          <a:srcRect l="43208" t="30333" r="10979" b="29289"/>
          <a:stretch/>
        </p:blipFill>
        <p:spPr bwMode="auto">
          <a:xfrm>
            <a:off x="3736024" y="2258999"/>
            <a:ext cx="4719951" cy="2340000"/>
          </a:xfrm>
          <a:prstGeom prst="rect">
            <a:avLst/>
          </a:prstGeom>
          <a:ln w="57150">
            <a:solidFill>
              <a:srgbClr val="FFC000"/>
            </a:solidFill>
          </a:ln>
          <a:extLst>
            <a:ext uri="{53640926-AAD7-44D8-BBD7-CCE9431645EC}">
              <a14:shadowObscured xmlns:a14="http://schemas.microsoft.com/office/drawing/2010/main"/>
            </a:ext>
          </a:extLst>
        </p:spPr>
      </p:pic>
      <p:pic>
        <p:nvPicPr>
          <p:cNvPr id="11" name="Picture 10" descr="Graphical user interface, application&#10;&#10;Description automatically generated">
            <a:extLst>
              <a:ext uri="{FF2B5EF4-FFF2-40B4-BE49-F238E27FC236}">
                <a16:creationId xmlns:a16="http://schemas.microsoft.com/office/drawing/2014/main" id="{E11E82C8-E5ED-4D69-8F05-84AE4A432B38}"/>
              </a:ext>
            </a:extLst>
          </p:cNvPr>
          <p:cNvPicPr>
            <a:picLocks noChangeAspect="1"/>
          </p:cNvPicPr>
          <p:nvPr/>
        </p:nvPicPr>
        <p:blipFill rotWithShape="1">
          <a:blip r:embed="rId7"/>
          <a:srcRect l="43285" t="30495" r="10855" b="29001"/>
          <a:stretch/>
        </p:blipFill>
        <p:spPr bwMode="auto">
          <a:xfrm>
            <a:off x="7137818" y="3838256"/>
            <a:ext cx="4711906" cy="2340000"/>
          </a:xfrm>
          <a:prstGeom prst="rect">
            <a:avLst/>
          </a:prstGeom>
          <a:ln w="57150">
            <a:solidFill>
              <a:srgbClr val="FFC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50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750"/>
                            </p:stCondLst>
                            <p:childTnLst>
                              <p:par>
                                <p:cTn id="13" presetID="10" presetClass="entr" presetSubtype="0" fill="hold" nodeType="afterEffect">
                                  <p:stCondLst>
                                    <p:cond delay="7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9F7B7EE5D0E345AC8D7ED2A757C6F7" ma:contentTypeVersion="13" ma:contentTypeDescription="Create a new document." ma:contentTypeScope="" ma:versionID="da1b0a32c84afcea71f27223457eadd3">
  <xsd:schema xmlns:xsd="http://www.w3.org/2001/XMLSchema" xmlns:xs="http://www.w3.org/2001/XMLSchema" xmlns:p="http://schemas.microsoft.com/office/2006/metadata/properties" xmlns:ns3="d76911d9-e521-4e49-9999-8ef71e35459c" xmlns:ns4="4df30361-9ceb-4023-9099-ee71d993ec5d" targetNamespace="http://schemas.microsoft.com/office/2006/metadata/properties" ma:root="true" ma:fieldsID="9d326dbecf674c1750abf02ee59ebde2" ns3:_="" ns4:_="">
    <xsd:import namespace="d76911d9-e521-4e49-9999-8ef71e35459c"/>
    <xsd:import namespace="4df30361-9ceb-4023-9099-ee71d993ec5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911d9-e521-4e49-9999-8ef71e3545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f30361-9ceb-4023-9099-ee71d993ec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8CE8A9-9297-4D73-8F6F-3A4A5B6969AC}">
  <ds:schemaRefs>
    <ds:schemaRef ds:uri="4df30361-9ceb-4023-9099-ee71d993ec5d"/>
    <ds:schemaRef ds:uri="d76911d9-e521-4e49-9999-8ef71e3545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B03A55-F30A-45D5-9B6A-7429E9A27082}">
  <ds:schemaRefs>
    <ds:schemaRef ds:uri="http://schemas.microsoft.com/sharepoint/v3/contenttype/forms"/>
  </ds:schemaRefs>
</ds:datastoreItem>
</file>

<file path=customXml/itemProps3.xml><?xml version="1.0" encoding="utf-8"?>
<ds:datastoreItem xmlns:ds="http://schemas.openxmlformats.org/officeDocument/2006/customXml" ds:itemID="{9EE6E3A7-E17D-4A46-B418-71830B7D777F}">
  <ds:schemaRefs>
    <ds:schemaRef ds:uri="4df30361-9ceb-4023-9099-ee71d993ec5d"/>
    <ds:schemaRef ds:uri="d76911d9-e521-4e49-9999-8ef71e3545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1366</Words>
  <Application>Microsoft Office PowerPoint</Application>
  <PresentationFormat>Widescreen</PresentationFormat>
  <Paragraphs>121</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Office Theme</vt:lpstr>
      <vt:lpstr>Custom Design</vt:lpstr>
      <vt:lpstr>Have you ever thought about working in a Library?  Attracting diverse candidates to Customer Service roles </vt:lpstr>
      <vt:lpstr>Why is recruitment important in working towards a diverse and inclusive team?  Why did we want to address recruitment in our team?  What did we do?   Did it work?  What do we do next?</vt:lpstr>
      <vt:lpstr>Why is recruitment important in working towards a diverse and inclusive team?</vt:lpstr>
      <vt:lpstr>Why did we want to address recruitment in our team?</vt:lpstr>
      <vt:lpstr> What did we do? </vt:lpstr>
      <vt:lpstr>Open Day Image</vt:lpstr>
      <vt:lpstr>Open Day Image</vt:lpstr>
      <vt:lpstr>Open Day Image</vt:lpstr>
      <vt:lpstr>Open Day Image</vt:lpstr>
      <vt:lpstr>Open Day Image</vt:lpstr>
      <vt:lpstr>EDI Wall</vt:lpstr>
      <vt:lpstr> Did it work?</vt:lpstr>
      <vt:lpstr> The percentage of disabled candidates was higher in 2021  The percentage of applicants under 20 doubled between 2019 and 2021  The percentage of applicants older than 60 also doubled  Applicants from the LGBTQIA+ community increased slightly  However, we’re aware there is still work to be done particularly in the areas of gender and ethnicity</vt:lpstr>
      <vt:lpstr>  What do we do next? </vt:lpstr>
      <vt:lpstr>  What do we do next? </vt:lpstr>
      <vt:lpstr>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Have you ever thought about working in a Library?  Attracting diverse candidates to Customer Service roles  Mark Laws  The University of Manchester  </dc:title>
  <dc:creator>Mark Laws</dc:creator>
  <cp:lastModifiedBy>Loughran, Helen</cp:lastModifiedBy>
  <cp:revision>2</cp:revision>
  <dcterms:modified xsi:type="dcterms:W3CDTF">2022-11-16T06:59:14Z</dcterms:modified>
</cp:coreProperties>
</file>