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90" r:id="rId6"/>
    <p:sldId id="330" r:id="rId7"/>
    <p:sldId id="333" r:id="rId8"/>
    <p:sldId id="334" r:id="rId9"/>
    <p:sldId id="311" r:id="rId10"/>
    <p:sldId id="326" r:id="rId11"/>
    <p:sldId id="312" r:id="rId12"/>
    <p:sldId id="313" r:id="rId13"/>
    <p:sldId id="314" r:id="rId14"/>
    <p:sldId id="327" r:id="rId15"/>
    <p:sldId id="332" r:id="rId16"/>
    <p:sldId id="331" r:id="rId17"/>
    <p:sldId id="324" r:id="rId18"/>
    <p:sldId id="325" r:id="rId19"/>
    <p:sldId id="306" r:id="rId2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282" autoAdjust="0"/>
  </p:normalViewPr>
  <p:slideViewPr>
    <p:cSldViewPr snapToGrid="0">
      <p:cViewPr varScale="1">
        <p:scale>
          <a:sx n="37" d="100"/>
          <a:sy n="37" d="100"/>
        </p:scale>
        <p:origin x="19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ghran, Helen" userId="S::h.loughran@leedsbeckett.ac.uk::ce40835d-c69d-4310-80f1-7c5af259730a" providerId="AD" clId="Web-{6F5D7F02-018A-178C-EF45-1BCCFAD4302C}"/>
    <pc:docChg chg="modSld">
      <pc:chgData name="Loughran, Helen" userId="S::h.loughran@leedsbeckett.ac.uk::ce40835d-c69d-4310-80f1-7c5af259730a" providerId="AD" clId="Web-{6F5D7F02-018A-178C-EF45-1BCCFAD4302C}" dt="2022-07-01T09:43:19.858" v="16"/>
      <pc:docMkLst>
        <pc:docMk/>
      </pc:docMkLst>
      <pc:sldChg chg="modNotes">
        <pc:chgData name="Loughran, Helen" userId="S::h.loughran@leedsbeckett.ac.uk::ce40835d-c69d-4310-80f1-7c5af259730a" providerId="AD" clId="Web-{6F5D7F02-018A-178C-EF45-1BCCFAD4302C}" dt="2022-07-01T09:41:01.895" v="0"/>
        <pc:sldMkLst>
          <pc:docMk/>
          <pc:sldMk cId="723676713" sldId="256"/>
        </pc:sldMkLst>
      </pc:sldChg>
      <pc:sldChg chg="modNotes">
        <pc:chgData name="Loughran, Helen" userId="S::h.loughran@leedsbeckett.ac.uk::ce40835d-c69d-4310-80f1-7c5af259730a" providerId="AD" clId="Web-{6F5D7F02-018A-178C-EF45-1BCCFAD4302C}" dt="2022-07-01T09:41:07.864" v="1"/>
        <pc:sldMkLst>
          <pc:docMk/>
          <pc:sldMk cId="2263984275" sldId="290"/>
        </pc:sldMkLst>
      </pc:sldChg>
      <pc:sldChg chg="modNotes">
        <pc:chgData name="Loughran, Helen" userId="S::h.loughran@leedsbeckett.ac.uk::ce40835d-c69d-4310-80f1-7c5af259730a" providerId="AD" clId="Web-{6F5D7F02-018A-178C-EF45-1BCCFAD4302C}" dt="2022-07-01T09:43:19.858" v="16"/>
        <pc:sldMkLst>
          <pc:docMk/>
          <pc:sldMk cId="732549284" sldId="306"/>
        </pc:sldMkLst>
      </pc:sldChg>
      <pc:sldChg chg="modNotes">
        <pc:chgData name="Loughran, Helen" userId="S::h.loughran@leedsbeckett.ac.uk::ce40835d-c69d-4310-80f1-7c5af259730a" providerId="AD" clId="Web-{6F5D7F02-018A-178C-EF45-1BCCFAD4302C}" dt="2022-07-01T09:42:22.650" v="6"/>
        <pc:sldMkLst>
          <pc:docMk/>
          <pc:sldMk cId="491962962" sldId="311"/>
        </pc:sldMkLst>
      </pc:sldChg>
      <pc:sldChg chg="modNotes">
        <pc:chgData name="Loughran, Helen" userId="S::h.loughran@leedsbeckett.ac.uk::ce40835d-c69d-4310-80f1-7c5af259730a" providerId="AD" clId="Web-{6F5D7F02-018A-178C-EF45-1BCCFAD4302C}" dt="2022-07-01T09:42:34.401" v="8"/>
        <pc:sldMkLst>
          <pc:docMk/>
          <pc:sldMk cId="102355595" sldId="312"/>
        </pc:sldMkLst>
      </pc:sldChg>
      <pc:sldChg chg="modNotes">
        <pc:chgData name="Loughran, Helen" userId="S::h.loughran@leedsbeckett.ac.uk::ce40835d-c69d-4310-80f1-7c5af259730a" providerId="AD" clId="Web-{6F5D7F02-018A-178C-EF45-1BCCFAD4302C}" dt="2022-07-01T09:42:40.589" v="9"/>
        <pc:sldMkLst>
          <pc:docMk/>
          <pc:sldMk cId="2785509200" sldId="313"/>
        </pc:sldMkLst>
      </pc:sldChg>
      <pc:sldChg chg="modNotes">
        <pc:chgData name="Loughran, Helen" userId="S::h.loughran@leedsbeckett.ac.uk::ce40835d-c69d-4310-80f1-7c5af259730a" providerId="AD" clId="Web-{6F5D7F02-018A-178C-EF45-1BCCFAD4302C}" dt="2022-07-01T09:42:45.621" v="10"/>
        <pc:sldMkLst>
          <pc:docMk/>
          <pc:sldMk cId="2850140020" sldId="314"/>
        </pc:sldMkLst>
      </pc:sldChg>
      <pc:sldChg chg="modNotes">
        <pc:chgData name="Loughran, Helen" userId="S::h.loughran@leedsbeckett.ac.uk::ce40835d-c69d-4310-80f1-7c5af259730a" providerId="AD" clId="Web-{6F5D7F02-018A-178C-EF45-1BCCFAD4302C}" dt="2022-07-01T09:43:06.279" v="14"/>
        <pc:sldMkLst>
          <pc:docMk/>
          <pc:sldMk cId="3420215845" sldId="324"/>
        </pc:sldMkLst>
      </pc:sldChg>
      <pc:sldChg chg="modNotes">
        <pc:chgData name="Loughran, Helen" userId="S::h.loughran@leedsbeckett.ac.uk::ce40835d-c69d-4310-80f1-7c5af259730a" providerId="AD" clId="Web-{6F5D7F02-018A-178C-EF45-1BCCFAD4302C}" dt="2022-07-01T09:43:15.060" v="15"/>
        <pc:sldMkLst>
          <pc:docMk/>
          <pc:sldMk cId="3477570382" sldId="325"/>
        </pc:sldMkLst>
      </pc:sldChg>
      <pc:sldChg chg="modNotes">
        <pc:chgData name="Loughran, Helen" userId="S::h.loughran@leedsbeckett.ac.uk::ce40835d-c69d-4310-80f1-7c5af259730a" providerId="AD" clId="Web-{6F5D7F02-018A-178C-EF45-1BCCFAD4302C}" dt="2022-07-01T09:42:27.713" v="7"/>
        <pc:sldMkLst>
          <pc:docMk/>
          <pc:sldMk cId="1367336771" sldId="326"/>
        </pc:sldMkLst>
      </pc:sldChg>
      <pc:sldChg chg="modNotes">
        <pc:chgData name="Loughran, Helen" userId="S::h.loughran@leedsbeckett.ac.uk::ce40835d-c69d-4310-80f1-7c5af259730a" providerId="AD" clId="Web-{6F5D7F02-018A-178C-EF45-1BCCFAD4302C}" dt="2022-07-01T09:42:50.402" v="11"/>
        <pc:sldMkLst>
          <pc:docMk/>
          <pc:sldMk cId="4234615600" sldId="327"/>
        </pc:sldMkLst>
      </pc:sldChg>
      <pc:sldChg chg="modNotes">
        <pc:chgData name="Loughran, Helen" userId="S::h.loughran@leedsbeckett.ac.uk::ce40835d-c69d-4310-80f1-7c5af259730a" providerId="AD" clId="Web-{6F5D7F02-018A-178C-EF45-1BCCFAD4302C}" dt="2022-07-01T09:41:11.333" v="2"/>
        <pc:sldMkLst>
          <pc:docMk/>
          <pc:sldMk cId="1193289720" sldId="330"/>
        </pc:sldMkLst>
      </pc:sldChg>
      <pc:sldChg chg="modNotes">
        <pc:chgData name="Loughran, Helen" userId="S::h.loughran@leedsbeckett.ac.uk::ce40835d-c69d-4310-80f1-7c5af259730a" providerId="AD" clId="Web-{6F5D7F02-018A-178C-EF45-1BCCFAD4302C}" dt="2022-07-01T09:43:00.763" v="13"/>
        <pc:sldMkLst>
          <pc:docMk/>
          <pc:sldMk cId="805796069" sldId="331"/>
        </pc:sldMkLst>
      </pc:sldChg>
      <pc:sldChg chg="modNotes">
        <pc:chgData name="Loughran, Helen" userId="S::h.loughran@leedsbeckett.ac.uk::ce40835d-c69d-4310-80f1-7c5af259730a" providerId="AD" clId="Web-{6F5D7F02-018A-178C-EF45-1BCCFAD4302C}" dt="2022-07-01T09:42:55.200" v="12"/>
        <pc:sldMkLst>
          <pc:docMk/>
          <pc:sldMk cId="1217956407" sldId="332"/>
        </pc:sldMkLst>
      </pc:sldChg>
      <pc:sldChg chg="modNotes">
        <pc:chgData name="Loughran, Helen" userId="S::h.loughran@leedsbeckett.ac.uk::ce40835d-c69d-4310-80f1-7c5af259730a" providerId="AD" clId="Web-{6F5D7F02-018A-178C-EF45-1BCCFAD4302C}" dt="2022-07-01T09:41:16.364" v="3"/>
        <pc:sldMkLst>
          <pc:docMk/>
          <pc:sldMk cId="199761532" sldId="333"/>
        </pc:sldMkLst>
      </pc:sldChg>
      <pc:sldChg chg="modNotes">
        <pc:chgData name="Loughran, Helen" userId="S::h.loughran@leedsbeckett.ac.uk::ce40835d-c69d-4310-80f1-7c5af259730a" providerId="AD" clId="Web-{6F5D7F02-018A-178C-EF45-1BCCFAD4302C}" dt="2022-07-01T09:42:15.494" v="4"/>
        <pc:sldMkLst>
          <pc:docMk/>
          <pc:sldMk cId="1847199671" sldId="3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C1250F32-BDEE-41B3-84D9-70B4B52D749C}" type="datetimeFigureOut">
              <a:rPr lang="en-GB" smtClean="0"/>
              <a:t>01/07/2022</a:t>
            </a:fld>
            <a:endParaRPr lang="en-GB"/>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GB"/>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464A0F84-5007-4F74-A718-A932FDE4C364}" type="slidenum">
              <a:rPr lang="en-GB" smtClean="0"/>
              <a:t>‹#›</a:t>
            </a:fld>
            <a:endParaRPr lang="en-GB"/>
          </a:p>
        </p:txBody>
      </p:sp>
    </p:spTree>
    <p:extLst>
      <p:ext uri="{BB962C8B-B14F-4D97-AF65-F5344CB8AC3E}">
        <p14:creationId xmlns:p14="http://schemas.microsoft.com/office/powerpoint/2010/main" val="30465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mn-lt"/>
            </a:endParaRPr>
          </a:p>
          <a:p>
            <a:endParaRPr lang="en-GB" sz="1400" dirty="0">
              <a:latin typeface="+mn-lt"/>
            </a:endParaRPr>
          </a:p>
          <a:p>
            <a:r>
              <a:rPr lang="en-GB" dirty="0"/>
              <a:t> </a:t>
            </a:r>
          </a:p>
        </p:txBody>
      </p:sp>
      <p:sp>
        <p:nvSpPr>
          <p:cNvPr id="4" name="Slide Number Placeholder 3"/>
          <p:cNvSpPr>
            <a:spLocks noGrp="1"/>
          </p:cNvSpPr>
          <p:nvPr>
            <p:ph type="sldNum" sz="quarter" idx="5"/>
          </p:nvPr>
        </p:nvSpPr>
        <p:spPr/>
        <p:txBody>
          <a:bodyPr/>
          <a:lstStyle/>
          <a:p>
            <a:fld id="{464A0F84-5007-4F74-A718-A932FDE4C364}" type="slidenum">
              <a:rPr lang="en-GB" smtClean="0"/>
              <a:t>1</a:t>
            </a:fld>
            <a:endParaRPr lang="en-GB"/>
          </a:p>
        </p:txBody>
      </p:sp>
    </p:spTree>
    <p:extLst>
      <p:ext uri="{BB962C8B-B14F-4D97-AF65-F5344CB8AC3E}">
        <p14:creationId xmlns:p14="http://schemas.microsoft.com/office/powerpoint/2010/main" val="36705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10</a:t>
            </a:fld>
            <a:endParaRPr lang="en-GB"/>
          </a:p>
        </p:txBody>
      </p:sp>
    </p:spTree>
    <p:extLst>
      <p:ext uri="{BB962C8B-B14F-4D97-AF65-F5344CB8AC3E}">
        <p14:creationId xmlns:p14="http://schemas.microsoft.com/office/powerpoint/2010/main" val="45767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11</a:t>
            </a:fld>
            <a:endParaRPr lang="en-GB"/>
          </a:p>
        </p:txBody>
      </p:sp>
    </p:spTree>
    <p:extLst>
      <p:ext uri="{BB962C8B-B14F-4D97-AF65-F5344CB8AC3E}">
        <p14:creationId xmlns:p14="http://schemas.microsoft.com/office/powerpoint/2010/main" val="390226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cs typeface="Calibri" panose="020F0502020204030204"/>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12</a:t>
            </a:fld>
            <a:endParaRPr lang="en-GB"/>
          </a:p>
        </p:txBody>
      </p:sp>
    </p:spTree>
    <p:extLst>
      <p:ext uri="{BB962C8B-B14F-4D97-AF65-F5344CB8AC3E}">
        <p14:creationId xmlns:p14="http://schemas.microsoft.com/office/powerpoint/2010/main" val="112057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cs typeface="Calibri" panose="020F0502020204030204"/>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13</a:t>
            </a:fld>
            <a:endParaRPr lang="en-GB"/>
          </a:p>
        </p:txBody>
      </p:sp>
    </p:spTree>
    <p:extLst>
      <p:ext uri="{BB962C8B-B14F-4D97-AF65-F5344CB8AC3E}">
        <p14:creationId xmlns:p14="http://schemas.microsoft.com/office/powerpoint/2010/main" val="327825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cs typeface="Calibri"/>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14</a:t>
            </a:fld>
            <a:endParaRPr lang="en-GB"/>
          </a:p>
        </p:txBody>
      </p:sp>
    </p:spTree>
    <p:extLst>
      <p:ext uri="{BB962C8B-B14F-4D97-AF65-F5344CB8AC3E}">
        <p14:creationId xmlns:p14="http://schemas.microsoft.com/office/powerpoint/2010/main" val="3952359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latin typeface="+mn-lt"/>
              <a:ea typeface="Times New Roman" panose="02020603050405020304" pitchFamily="18" charset="0"/>
              <a:cs typeface="Calibri"/>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15</a:t>
            </a:fld>
            <a:endParaRPr lang="en-GB"/>
          </a:p>
        </p:txBody>
      </p:sp>
    </p:spTree>
    <p:extLst>
      <p:ext uri="{BB962C8B-B14F-4D97-AF65-F5344CB8AC3E}">
        <p14:creationId xmlns:p14="http://schemas.microsoft.com/office/powerpoint/2010/main" val="57681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cs typeface="Calibri"/>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16</a:t>
            </a:fld>
            <a:endParaRPr lang="en-GB"/>
          </a:p>
        </p:txBody>
      </p:sp>
    </p:spTree>
    <p:extLst>
      <p:ext uri="{BB962C8B-B14F-4D97-AF65-F5344CB8AC3E}">
        <p14:creationId xmlns:p14="http://schemas.microsoft.com/office/powerpoint/2010/main" val="264189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latin typeface="+mn-lt"/>
            </a:endParaRPr>
          </a:p>
          <a:p>
            <a:endParaRPr lang="en-GB" dirty="0"/>
          </a:p>
        </p:txBody>
      </p:sp>
      <p:sp>
        <p:nvSpPr>
          <p:cNvPr id="4" name="Slide Number Placeholder 3"/>
          <p:cNvSpPr>
            <a:spLocks noGrp="1"/>
          </p:cNvSpPr>
          <p:nvPr>
            <p:ph type="sldNum" sz="quarter" idx="10"/>
          </p:nvPr>
        </p:nvSpPr>
        <p:spPr/>
        <p:txBody>
          <a:bodyPr/>
          <a:lstStyle/>
          <a:p>
            <a:fld id="{464A0F84-5007-4F74-A718-A932FDE4C364}" type="slidenum">
              <a:rPr lang="en-GB" smtClean="0"/>
              <a:t>2</a:t>
            </a:fld>
            <a:endParaRPr lang="en-GB"/>
          </a:p>
        </p:txBody>
      </p:sp>
    </p:spTree>
    <p:extLst>
      <p:ext uri="{BB962C8B-B14F-4D97-AF65-F5344CB8AC3E}">
        <p14:creationId xmlns:p14="http://schemas.microsoft.com/office/powerpoint/2010/main" val="60828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cs typeface="Calibri"/>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3</a:t>
            </a:fld>
            <a:endParaRPr lang="en-GB"/>
          </a:p>
        </p:txBody>
      </p:sp>
    </p:spTree>
    <p:extLst>
      <p:ext uri="{BB962C8B-B14F-4D97-AF65-F5344CB8AC3E}">
        <p14:creationId xmlns:p14="http://schemas.microsoft.com/office/powerpoint/2010/main" val="208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 </a:t>
            </a:r>
            <a:endParaRPr lang="en-US"/>
          </a:p>
          <a:p>
            <a:endParaRPr lang="en-GB" sz="1400" dirty="0"/>
          </a:p>
          <a:p>
            <a:endParaRPr lang="en-GB" dirty="0"/>
          </a:p>
        </p:txBody>
      </p:sp>
      <p:sp>
        <p:nvSpPr>
          <p:cNvPr id="4" name="Slide Number Placeholder 3"/>
          <p:cNvSpPr>
            <a:spLocks noGrp="1"/>
          </p:cNvSpPr>
          <p:nvPr>
            <p:ph type="sldNum" sz="quarter" idx="10"/>
          </p:nvPr>
        </p:nvSpPr>
        <p:spPr/>
        <p:txBody>
          <a:bodyPr/>
          <a:lstStyle/>
          <a:p>
            <a:fld id="{464A0F84-5007-4F74-A718-A932FDE4C364}" type="slidenum">
              <a:rPr lang="en-GB" smtClean="0"/>
              <a:t>4</a:t>
            </a:fld>
            <a:endParaRPr lang="en-GB"/>
          </a:p>
        </p:txBody>
      </p:sp>
    </p:spTree>
    <p:extLst>
      <p:ext uri="{BB962C8B-B14F-4D97-AF65-F5344CB8AC3E}">
        <p14:creationId xmlns:p14="http://schemas.microsoft.com/office/powerpoint/2010/main" val="83600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mn-lt"/>
              <a:cs typeface="Calibri"/>
            </a:endParaRPr>
          </a:p>
          <a:p>
            <a:endParaRPr lang="en-GB" sz="1400" dirty="0">
              <a:latin typeface="+mn-lt"/>
            </a:endParaRPr>
          </a:p>
          <a:p>
            <a:endParaRPr lang="en-GB" sz="1400" dirty="0">
              <a:latin typeface="+mn-lt"/>
            </a:endParaRPr>
          </a:p>
          <a:p>
            <a:endParaRPr lang="en-GB" sz="1400" dirty="0">
              <a:latin typeface="+mn-lt"/>
            </a:endParaRPr>
          </a:p>
          <a:p>
            <a:endParaRPr lang="en-GB" dirty="0"/>
          </a:p>
        </p:txBody>
      </p:sp>
      <p:sp>
        <p:nvSpPr>
          <p:cNvPr id="4" name="Slide Number Placeholder 3"/>
          <p:cNvSpPr>
            <a:spLocks noGrp="1"/>
          </p:cNvSpPr>
          <p:nvPr>
            <p:ph type="sldNum" sz="quarter" idx="10"/>
          </p:nvPr>
        </p:nvSpPr>
        <p:spPr/>
        <p:txBody>
          <a:bodyPr/>
          <a:lstStyle/>
          <a:p>
            <a:fld id="{464A0F84-5007-4F74-A718-A932FDE4C364}" type="slidenum">
              <a:rPr lang="en-GB" smtClean="0"/>
              <a:t>5</a:t>
            </a:fld>
            <a:endParaRPr lang="en-GB"/>
          </a:p>
        </p:txBody>
      </p:sp>
    </p:spTree>
    <p:extLst>
      <p:ext uri="{BB962C8B-B14F-4D97-AF65-F5344CB8AC3E}">
        <p14:creationId xmlns:p14="http://schemas.microsoft.com/office/powerpoint/2010/main" val="288526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GB" dirty="0">
              <a:cs typeface="Calibri"/>
            </a:endParaRPr>
          </a:p>
          <a:p>
            <a:pPr>
              <a:buFont typeface="Arial" panose="020B0604020202020204" pitchFamily="34" charset="0"/>
            </a:pPr>
            <a:endParaRPr lang="en-GB" sz="1400" dirty="0">
              <a:latin typeface="+mn-lt"/>
              <a:cs typeface="Calibri"/>
            </a:endParaRPr>
          </a:p>
          <a:p>
            <a:pPr>
              <a:buFont typeface="Arial" panose="020B0604020202020204" pitchFamily="34" charset="0"/>
            </a:pPr>
            <a:endParaRPr lang="en-GB" sz="1400" dirty="0">
              <a:latin typeface="+mn-lt"/>
              <a:cs typeface="Calibri"/>
            </a:endParaRPr>
          </a:p>
          <a:p>
            <a:pPr>
              <a:buFont typeface="Arial" panose="020B0604020202020204" pitchFamily="34" charset="0"/>
            </a:pPr>
            <a:endParaRPr lang="en-GB" dirty="0">
              <a:cs typeface="Calibri"/>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6</a:t>
            </a:fld>
            <a:endParaRPr lang="en-GB"/>
          </a:p>
        </p:txBody>
      </p:sp>
    </p:spTree>
    <p:extLst>
      <p:ext uri="{BB962C8B-B14F-4D97-AF65-F5344CB8AC3E}">
        <p14:creationId xmlns:p14="http://schemas.microsoft.com/office/powerpoint/2010/main" val="6144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cs typeface="Calibri"/>
            </a:endParaRPr>
          </a:p>
        </p:txBody>
      </p:sp>
      <p:sp>
        <p:nvSpPr>
          <p:cNvPr id="4" name="Slide Number Placeholder 3"/>
          <p:cNvSpPr>
            <a:spLocks noGrp="1"/>
          </p:cNvSpPr>
          <p:nvPr>
            <p:ph type="sldNum" sz="quarter" idx="5"/>
          </p:nvPr>
        </p:nvSpPr>
        <p:spPr/>
        <p:txBody>
          <a:bodyPr/>
          <a:lstStyle/>
          <a:p>
            <a:fld id="{464A0F84-5007-4F74-A718-A932FDE4C364}" type="slidenum">
              <a:rPr lang="en-GB" smtClean="0"/>
              <a:t>7</a:t>
            </a:fld>
            <a:endParaRPr lang="en-GB"/>
          </a:p>
        </p:txBody>
      </p:sp>
    </p:spTree>
    <p:extLst>
      <p:ext uri="{BB962C8B-B14F-4D97-AF65-F5344CB8AC3E}">
        <p14:creationId xmlns:p14="http://schemas.microsoft.com/office/powerpoint/2010/main" val="363029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cs typeface="Calibri"/>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8</a:t>
            </a:fld>
            <a:endParaRPr lang="en-GB"/>
          </a:p>
        </p:txBody>
      </p:sp>
    </p:spTree>
    <p:extLst>
      <p:ext uri="{BB962C8B-B14F-4D97-AF65-F5344CB8AC3E}">
        <p14:creationId xmlns:p14="http://schemas.microsoft.com/office/powerpoint/2010/main" val="409101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464A0F84-5007-4F74-A718-A932FDE4C364}" type="slidenum">
              <a:rPr lang="en-GB" smtClean="0"/>
              <a:t>9</a:t>
            </a:fld>
            <a:endParaRPr lang="en-GB"/>
          </a:p>
        </p:txBody>
      </p:sp>
    </p:spTree>
    <p:extLst>
      <p:ext uri="{BB962C8B-B14F-4D97-AF65-F5344CB8AC3E}">
        <p14:creationId xmlns:p14="http://schemas.microsoft.com/office/powerpoint/2010/main" val="366740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F460-EE0A-42CF-94F0-076862141C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436779-67B1-4679-9AE8-CA5C00DF3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6DA32B-2BE2-496E-B501-D896F5D33305}"/>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5" name="Footer Placeholder 4">
            <a:extLst>
              <a:ext uri="{FF2B5EF4-FFF2-40B4-BE49-F238E27FC236}">
                <a16:creationId xmlns:a16="http://schemas.microsoft.com/office/drawing/2014/main" id="{EB94BC01-5711-4413-B5CC-C12671CC1A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81E68D-F6AF-4DC1-9492-397E78311D1B}"/>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178778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9B72-9161-4150-BC64-814A11B9F5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8571DD-69C4-4F38-BB59-A507639B2F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059423-8C3E-42DA-8AD5-164D33973B97}"/>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5" name="Footer Placeholder 4">
            <a:extLst>
              <a:ext uri="{FF2B5EF4-FFF2-40B4-BE49-F238E27FC236}">
                <a16:creationId xmlns:a16="http://schemas.microsoft.com/office/drawing/2014/main" id="{F063E3C2-647A-4E5F-80DA-6F10A7D72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989569-BDF6-445E-96B0-7EB33FF18943}"/>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428548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B3FC0-699C-4F0F-B05B-41306BC347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CC2114-670D-49BC-BEB4-99AF2BEF9A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86BDE1-DA0A-4790-B0E0-CA1F95ECC5FD}"/>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5" name="Footer Placeholder 4">
            <a:extLst>
              <a:ext uri="{FF2B5EF4-FFF2-40B4-BE49-F238E27FC236}">
                <a16:creationId xmlns:a16="http://schemas.microsoft.com/office/drawing/2014/main" id="{F7B68FB6-DAD0-48BD-8648-11CB0FA25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2EE5F3-90C7-401A-ADCD-5867556E5FAA}"/>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62966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97AC-D75F-4B6C-B5E6-91C5C5BDF2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A44E57-8824-4602-9092-C8D284071B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3CE7A-8174-401D-BDE2-9987D19CC56F}"/>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5" name="Footer Placeholder 4">
            <a:extLst>
              <a:ext uri="{FF2B5EF4-FFF2-40B4-BE49-F238E27FC236}">
                <a16:creationId xmlns:a16="http://schemas.microsoft.com/office/drawing/2014/main" id="{F06B82FF-CE0D-458D-9979-ABDF586077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EACBD-0EBC-45EF-A7E9-F9D1C5EA875D}"/>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17672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E406-5D09-4D03-A347-2060F1B93B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3157AC-FAFC-4476-AF91-FD55D30EC0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C48550-7CE8-4E72-A819-FA573D0B7A60}"/>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5" name="Footer Placeholder 4">
            <a:extLst>
              <a:ext uri="{FF2B5EF4-FFF2-40B4-BE49-F238E27FC236}">
                <a16:creationId xmlns:a16="http://schemas.microsoft.com/office/drawing/2014/main" id="{8A39471E-2A55-47CD-940A-70C9535DC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D9A8B-21D2-457B-BE49-3E38456D9142}"/>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373997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87A0-8F9B-4509-A368-AEED46C1D1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0CECF8-486B-46D1-A36F-B3B4B2033B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5992E0-21AC-4AEA-8CA8-39513A8843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E6B060-0F34-423A-AE78-A4C07BC0D669}"/>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6" name="Footer Placeholder 5">
            <a:extLst>
              <a:ext uri="{FF2B5EF4-FFF2-40B4-BE49-F238E27FC236}">
                <a16:creationId xmlns:a16="http://schemas.microsoft.com/office/drawing/2014/main" id="{59B35351-136A-4439-9CE3-E90124E21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2FEE0C-0F7A-465F-8B3F-41C2E9208F6D}"/>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417360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E9C0-2B7B-4846-9CAD-B70E73DCB4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ADE27-4E73-4CAA-84A9-313689714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9F2114-44BD-48C8-AE13-F358EB2AB0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78A8A9-ED8F-4AF3-9FD1-C5ED6F1E2F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392159-DDFA-4FA1-B92D-4F038B3A43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E2B52F-E5C6-456F-AB11-F852B07D0E9A}"/>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8" name="Footer Placeholder 7">
            <a:extLst>
              <a:ext uri="{FF2B5EF4-FFF2-40B4-BE49-F238E27FC236}">
                <a16:creationId xmlns:a16="http://schemas.microsoft.com/office/drawing/2014/main" id="{95A058F5-6D74-433F-9B95-BB3675A78F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4CD06E-0153-4485-A133-9EDEF664A076}"/>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180551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87DC-D604-4BB3-A673-8FABD4AC9B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C502BD-A38A-4B18-B038-D23AFA3945E0}"/>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4" name="Footer Placeholder 3">
            <a:extLst>
              <a:ext uri="{FF2B5EF4-FFF2-40B4-BE49-F238E27FC236}">
                <a16:creationId xmlns:a16="http://schemas.microsoft.com/office/drawing/2014/main" id="{6CB35D82-D919-46A3-A806-BD1DFE7B3F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5DFB68-828A-4D8A-B02D-AC4A90A56700}"/>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285222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A09A9F-D024-48C9-BE46-A536FC5DF526}"/>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3" name="Footer Placeholder 2">
            <a:extLst>
              <a:ext uri="{FF2B5EF4-FFF2-40B4-BE49-F238E27FC236}">
                <a16:creationId xmlns:a16="http://schemas.microsoft.com/office/drawing/2014/main" id="{112351B1-D339-4F74-8CBC-D1542E2BD9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667545-90CD-47E6-AEA3-75F78677F71E}"/>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1940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6416-B536-4DAE-86AB-BB8DE1C99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1B1B8C-9B32-4036-AE9A-65A956EFF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8663B4-B3E0-45A1-B8E7-B02FF2721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36AFA1-CF1E-4C2C-A6A1-00ABD872C238}"/>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6" name="Footer Placeholder 5">
            <a:extLst>
              <a:ext uri="{FF2B5EF4-FFF2-40B4-BE49-F238E27FC236}">
                <a16:creationId xmlns:a16="http://schemas.microsoft.com/office/drawing/2014/main" id="{741DC220-6AE2-44CB-891B-091B7DBCF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25E477-9B1F-4719-AF44-92B45EC38035}"/>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326530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8B22-E310-4BCF-92DC-20BB525CB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3058F1-7B12-4082-814F-A32792871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45BA12-10D7-4752-976D-C8286F8CF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A3F864-88B0-4BE2-9A4E-13F824B9B329}"/>
              </a:ext>
            </a:extLst>
          </p:cNvPr>
          <p:cNvSpPr>
            <a:spLocks noGrp="1"/>
          </p:cNvSpPr>
          <p:nvPr>
            <p:ph type="dt" sz="half" idx="10"/>
          </p:nvPr>
        </p:nvSpPr>
        <p:spPr/>
        <p:txBody>
          <a:bodyPr/>
          <a:lstStyle/>
          <a:p>
            <a:fld id="{C267157D-EFC3-48F1-B3CB-20B3CC82077A}" type="datetimeFigureOut">
              <a:rPr lang="en-GB" smtClean="0"/>
              <a:t>01/07/2022</a:t>
            </a:fld>
            <a:endParaRPr lang="en-GB"/>
          </a:p>
        </p:txBody>
      </p:sp>
      <p:sp>
        <p:nvSpPr>
          <p:cNvPr id="6" name="Footer Placeholder 5">
            <a:extLst>
              <a:ext uri="{FF2B5EF4-FFF2-40B4-BE49-F238E27FC236}">
                <a16:creationId xmlns:a16="http://schemas.microsoft.com/office/drawing/2014/main" id="{A53ED12B-504F-4817-8E52-F43F54C53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1C71BF-D745-43BB-AB0D-96D6445DBF4E}"/>
              </a:ext>
            </a:extLst>
          </p:cNvPr>
          <p:cNvSpPr>
            <a:spLocks noGrp="1"/>
          </p:cNvSpPr>
          <p:nvPr>
            <p:ph type="sldNum" sz="quarter" idx="12"/>
          </p:nvPr>
        </p:nvSpPr>
        <p:spPr/>
        <p:txBody>
          <a:bodyPr/>
          <a:lstStyle/>
          <a:p>
            <a:fld id="{00925F8A-574C-43D3-A878-0BD933A1A7A9}" type="slidenum">
              <a:rPr lang="en-GB" smtClean="0"/>
              <a:t>‹#›</a:t>
            </a:fld>
            <a:endParaRPr lang="en-GB"/>
          </a:p>
        </p:txBody>
      </p:sp>
    </p:spTree>
    <p:extLst>
      <p:ext uri="{BB962C8B-B14F-4D97-AF65-F5344CB8AC3E}">
        <p14:creationId xmlns:p14="http://schemas.microsoft.com/office/powerpoint/2010/main" val="350856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B062F-8B2C-4880-8EBF-10B2D81B9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39ED93-7318-43FC-9921-1B4799084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9DA5C-A16B-4DFC-ACBE-73FCA78F5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7157D-EFC3-48F1-B3CB-20B3CC82077A}" type="datetimeFigureOut">
              <a:rPr lang="en-GB" smtClean="0"/>
              <a:t>01/07/2022</a:t>
            </a:fld>
            <a:endParaRPr lang="en-GB"/>
          </a:p>
        </p:txBody>
      </p:sp>
      <p:sp>
        <p:nvSpPr>
          <p:cNvPr id="5" name="Footer Placeholder 4">
            <a:extLst>
              <a:ext uri="{FF2B5EF4-FFF2-40B4-BE49-F238E27FC236}">
                <a16:creationId xmlns:a16="http://schemas.microsoft.com/office/drawing/2014/main" id="{E9B03C78-1E19-4881-A9CB-002831F9B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26583C-4F76-490C-BF20-69FE2C26A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25F8A-574C-43D3-A878-0BD933A1A7A9}" type="slidenum">
              <a:rPr lang="en-GB" smtClean="0"/>
              <a:t>‹#›</a:t>
            </a:fld>
            <a:endParaRPr lang="en-GB"/>
          </a:p>
        </p:txBody>
      </p:sp>
    </p:spTree>
    <p:extLst>
      <p:ext uri="{BB962C8B-B14F-4D97-AF65-F5344CB8AC3E}">
        <p14:creationId xmlns:p14="http://schemas.microsoft.com/office/powerpoint/2010/main" val="334615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strathprints.strath.ac.uk/7920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lynsey.sampson@strath.ac.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darcy.spiller@strath.ac.uk" TargetMode="External"/><Relationship Id="rId5" Type="http://schemas.openxmlformats.org/officeDocument/2006/relationships/hyperlink" Target="mailto:jessica.Biondo@strath.ac.uk"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79194-0AC1-4582-9D03-7B761AFFFEC9}"/>
              </a:ext>
            </a:extLst>
          </p:cNvPr>
          <p:cNvSpPr>
            <a:spLocks noGrp="1"/>
          </p:cNvSpPr>
          <p:nvPr>
            <p:ph type="ctrTitle"/>
          </p:nvPr>
        </p:nvSpPr>
        <p:spPr>
          <a:xfrm>
            <a:off x="864879" y="676463"/>
            <a:ext cx="4994015" cy="2339422"/>
          </a:xfrm>
        </p:spPr>
        <p:txBody>
          <a:bodyPr anchor="b">
            <a:normAutofit/>
          </a:bodyPr>
          <a:lstStyle/>
          <a:p>
            <a:pPr algn="l"/>
            <a:r>
              <a:rPr lang="en-GB" sz="4400" b="1">
                <a:solidFill>
                  <a:srgbClr val="002060"/>
                </a:solidFill>
                <a:latin typeface="Arial"/>
                <a:cs typeface="Arial"/>
              </a:rPr>
              <a:t>Library Lounge: Virtual Study Sessions (VSS) -</a:t>
            </a:r>
            <a:r>
              <a:rPr lang="en-GB" sz="5600" b="1"/>
              <a:t> </a:t>
            </a:r>
          </a:p>
        </p:txBody>
      </p:sp>
      <p:sp>
        <p:nvSpPr>
          <p:cNvPr id="3" name="Subtitle 2">
            <a:extLst>
              <a:ext uri="{FF2B5EF4-FFF2-40B4-BE49-F238E27FC236}">
                <a16:creationId xmlns:a16="http://schemas.microsoft.com/office/drawing/2014/main" id="{AE5FE21D-59A7-4874-BA09-45ECE5292C66}"/>
              </a:ext>
            </a:extLst>
          </p:cNvPr>
          <p:cNvSpPr>
            <a:spLocks noGrp="1"/>
          </p:cNvSpPr>
          <p:nvPr>
            <p:ph type="subTitle" idx="1"/>
          </p:nvPr>
        </p:nvSpPr>
        <p:spPr>
          <a:xfrm>
            <a:off x="782995" y="3285370"/>
            <a:ext cx="5123202" cy="2735287"/>
          </a:xfrm>
        </p:spPr>
        <p:txBody>
          <a:bodyPr vert="horz" lIns="91440" tIns="45720" rIns="91440" bIns="45720" rtlCol="0" anchor="t">
            <a:noAutofit/>
          </a:bodyPr>
          <a:lstStyle/>
          <a:p>
            <a:pPr algn="l"/>
            <a:r>
              <a:rPr lang="en-GB" sz="4000" dirty="0">
                <a:solidFill>
                  <a:srgbClr val="002060"/>
                </a:solidFill>
                <a:latin typeface="Arial"/>
                <a:cs typeface="Arial"/>
              </a:rPr>
              <a:t>Recreating Library Vibes in a Virtual Environment</a:t>
            </a:r>
          </a:p>
          <a:p>
            <a:pPr algn="l"/>
            <a:endParaRPr lang="en-GB" sz="1400" dirty="0">
              <a:solidFill>
                <a:srgbClr val="002060"/>
              </a:solidFill>
              <a:latin typeface="Arial"/>
              <a:cs typeface="Arial"/>
            </a:endParaRPr>
          </a:p>
          <a:p>
            <a:pPr algn="l"/>
            <a:r>
              <a:rPr lang="en-GB" dirty="0">
                <a:solidFill>
                  <a:srgbClr val="002060"/>
                </a:solidFill>
                <a:latin typeface="Arial"/>
                <a:cs typeface="Arial"/>
              </a:rPr>
              <a:t>Jessica Biondo</a:t>
            </a:r>
          </a:p>
          <a:p>
            <a:pPr algn="l"/>
            <a:r>
              <a:rPr lang="en-GB" dirty="0">
                <a:solidFill>
                  <a:srgbClr val="002060"/>
                </a:solidFill>
                <a:latin typeface="Arial"/>
                <a:cs typeface="Arial"/>
              </a:rPr>
              <a:t>Darcy Spiller</a:t>
            </a:r>
          </a:p>
          <a:p>
            <a:pPr algn="l"/>
            <a:endParaRPr lang="en-GB" sz="4000" dirty="0">
              <a:solidFill>
                <a:srgbClr val="002060"/>
              </a:solidFill>
              <a:latin typeface="Arial"/>
              <a:cs typeface="Arial"/>
            </a:endParaRPr>
          </a:p>
          <a:p>
            <a:pPr algn="l"/>
            <a:endParaRPr lang="en-GB" sz="4000" dirty="0">
              <a:solidFill>
                <a:srgbClr val="002060"/>
              </a:solidFill>
              <a:latin typeface="Arial"/>
              <a:cs typeface="Arial"/>
            </a:endParaRPr>
          </a:p>
          <a:p>
            <a:pPr algn="l"/>
            <a:endParaRPr lang="en-GB" dirty="0"/>
          </a:p>
        </p:txBody>
      </p:sp>
      <p:pic>
        <p:nvPicPr>
          <p:cNvPr id="5" name="Picture 4" descr="University of Strathclyde logo" title="University of Strathclyde logo">
            <a:extLst>
              <a:ext uri="{FF2B5EF4-FFF2-40B4-BE49-F238E27FC236}">
                <a16:creationId xmlns:a16="http://schemas.microsoft.com/office/drawing/2014/main" id="{5B4E923B-D2B4-4BE9-BE65-BC5A9A8F2134}"/>
              </a:ext>
            </a:extLst>
          </p:cNvPr>
          <p:cNvPicPr>
            <a:picLocks noChangeAspect="1"/>
          </p:cNvPicPr>
          <p:nvPr/>
        </p:nvPicPr>
        <p:blipFill rotWithShape="1">
          <a:blip r:embed="rId3">
            <a:extLst>
              <a:ext uri="{28A0092B-C50C-407E-A947-70E740481C1C}">
                <a14:useLocalDpi xmlns:a14="http://schemas.microsoft.com/office/drawing/2010/main" val="0"/>
              </a:ext>
            </a:extLst>
          </a:blip>
          <a:srcRect t="25111" r="-1" b="-1"/>
          <a:stretch/>
        </p:blipFill>
        <p:spPr>
          <a:xfrm>
            <a:off x="6218227" y="789709"/>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1026" name="Picture 2" descr="Image of the Andersonian Library at the University of Strathclyde">
            <a:extLst>
              <a:ext uri="{FF2B5EF4-FFF2-40B4-BE49-F238E27FC236}">
                <a16:creationId xmlns:a16="http://schemas.microsoft.com/office/drawing/2014/main" id="{46F3DE69-B436-4F3C-9F22-B8014D5D74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303"/>
          <a:stretch/>
        </p:blipFill>
        <p:spPr bwMode="auto">
          <a:xfrm>
            <a:off x="5574502" y="1423024"/>
            <a:ext cx="6274683" cy="4597738"/>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Decorative" title="Decorative">
            <a:extLst>
              <a:ext uri="{FF2B5EF4-FFF2-40B4-BE49-F238E27FC236}">
                <a16:creationId xmlns:a16="http://schemas.microsoft.com/office/drawing/2014/main" id="{EF519C1E-12D8-426C-9535-101E0B35A219}"/>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spTree>
    <p:extLst>
      <p:ext uri="{BB962C8B-B14F-4D97-AF65-F5344CB8AC3E}">
        <p14:creationId xmlns:p14="http://schemas.microsoft.com/office/powerpoint/2010/main" val="7236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400"/>
                                        <p:tgtEl>
                                          <p:spTgt spid="3">
                                            <p:txEl>
                                              <p:pRg st="3" end="3"/>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image of Library shelving at the Andersonian Library at the University of Strathclyde">
            <a:extLst>
              <a:ext uri="{FF2B5EF4-FFF2-40B4-BE49-F238E27FC236}">
                <a16:creationId xmlns:a16="http://schemas.microsoft.com/office/drawing/2014/main" id="{54BF01DD-82B8-4934-92A9-86802AC7E2B1}"/>
              </a:ext>
            </a:extLst>
          </p:cNvPr>
          <p:cNvPicPr>
            <a:picLocks noChangeAspect="1"/>
          </p:cNvPicPr>
          <p:nvPr/>
        </p:nvPicPr>
        <p:blipFill>
          <a:blip r:embed="rId3"/>
          <a:stretch>
            <a:fillRect/>
          </a:stretch>
        </p:blipFill>
        <p:spPr>
          <a:xfrm>
            <a:off x="90000" y="0"/>
            <a:ext cx="12102000" cy="6858000"/>
          </a:xfrm>
          <a:prstGeom prst="rect">
            <a:avLst/>
          </a:prstGeom>
        </p:spPr>
      </p:pic>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a:xfrm>
            <a:off x="928200" y="165216"/>
            <a:ext cx="9637800" cy="1325563"/>
          </a:xfrm>
          <a:solidFill>
            <a:srgbClr val="0070C0"/>
          </a:solidFill>
        </p:spPr>
        <p:txBody>
          <a:bodyPr/>
          <a:lstStyle/>
          <a:p>
            <a:r>
              <a:rPr lang="en-GB" b="1">
                <a:solidFill>
                  <a:schemeClr val="bg1"/>
                </a:solidFill>
                <a:latin typeface="Arial"/>
                <a:cs typeface="Arial"/>
              </a:rPr>
              <a:t>Response &amp; Feedback 1: What do our attendees say?</a:t>
            </a: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
        <p:nvSpPr>
          <p:cNvPr id="6" name="Speech Bubble: Rectangle with Corners Rounded 5">
            <a:extLst>
              <a:ext uri="{FF2B5EF4-FFF2-40B4-BE49-F238E27FC236}">
                <a16:creationId xmlns:a16="http://schemas.microsoft.com/office/drawing/2014/main" id="{52047683-3208-4477-A13C-F0D2FAF5AA50}"/>
              </a:ext>
            </a:extLst>
          </p:cNvPr>
          <p:cNvSpPr/>
          <p:nvPr/>
        </p:nvSpPr>
        <p:spPr>
          <a:xfrm>
            <a:off x="403500" y="1559495"/>
            <a:ext cx="3837484" cy="3120049"/>
          </a:xfrm>
          <a:prstGeom prst="wedgeRoundRectCallo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latin typeface="Arial"/>
                <a:cs typeface="Arial"/>
              </a:rPr>
              <a:t>It is an amazing experience. It is really nice to communicate with other students and share our feelings and difficulties. The most beneficial part was that I could ask the staff immediately during my work. This support really helped me today.</a:t>
            </a:r>
          </a:p>
        </p:txBody>
      </p:sp>
      <p:sp>
        <p:nvSpPr>
          <p:cNvPr id="8" name="Speech Bubble: Rectangle with Corners Rounded 7">
            <a:extLst>
              <a:ext uri="{FF2B5EF4-FFF2-40B4-BE49-F238E27FC236}">
                <a16:creationId xmlns:a16="http://schemas.microsoft.com/office/drawing/2014/main" id="{FCFEF52D-C2D7-4F36-82A0-F425CD32B371}"/>
              </a:ext>
            </a:extLst>
          </p:cNvPr>
          <p:cNvSpPr/>
          <p:nvPr/>
        </p:nvSpPr>
        <p:spPr>
          <a:xfrm>
            <a:off x="4572460" y="1715315"/>
            <a:ext cx="3426439" cy="2365655"/>
          </a:xfrm>
          <a:prstGeom prst="wedgeRoundRectCallo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a:latin typeface="Arial"/>
                <a:cs typeface="Arial"/>
              </a:rPr>
              <a:t>I think the session is very helpful as it's not 100% formal and we are encouraged to ask any questions and get the support needed straight away.</a:t>
            </a:r>
          </a:p>
        </p:txBody>
      </p:sp>
      <p:sp>
        <p:nvSpPr>
          <p:cNvPr id="9" name="Speech Bubble: Rectangle with Corners Rounded 8">
            <a:extLst>
              <a:ext uri="{FF2B5EF4-FFF2-40B4-BE49-F238E27FC236}">
                <a16:creationId xmlns:a16="http://schemas.microsoft.com/office/drawing/2014/main" id="{077E0BDF-A6E2-408B-83E7-41A92CACE1F0}"/>
              </a:ext>
            </a:extLst>
          </p:cNvPr>
          <p:cNvSpPr/>
          <p:nvPr/>
        </p:nvSpPr>
        <p:spPr>
          <a:xfrm>
            <a:off x="8420626" y="1947180"/>
            <a:ext cx="3626962" cy="1480022"/>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latin typeface="Arial"/>
                <a:cs typeface="Arial"/>
              </a:rPr>
              <a:t>The session is pretty good. It recreates the library feeling at home and brings a sense of community.</a:t>
            </a:r>
          </a:p>
        </p:txBody>
      </p:sp>
      <p:sp>
        <p:nvSpPr>
          <p:cNvPr id="11" name="Speech Bubble: Rectangle with Corners Rounded 10">
            <a:extLst>
              <a:ext uri="{FF2B5EF4-FFF2-40B4-BE49-F238E27FC236}">
                <a16:creationId xmlns:a16="http://schemas.microsoft.com/office/drawing/2014/main" id="{D12BFA36-9907-47A1-911B-11AC3FE2E4DA}"/>
              </a:ext>
            </a:extLst>
          </p:cNvPr>
          <p:cNvSpPr/>
          <p:nvPr/>
        </p:nvSpPr>
        <p:spPr>
          <a:xfrm>
            <a:off x="166664" y="5079545"/>
            <a:ext cx="3715940" cy="1554777"/>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latin typeface="Arial"/>
                <a:cs typeface="Arial"/>
              </a:rPr>
              <a:t>It really improved my efficiency, hope there could be more sessions!</a:t>
            </a:r>
          </a:p>
        </p:txBody>
      </p:sp>
      <p:sp>
        <p:nvSpPr>
          <p:cNvPr id="13" name="Speech Bubble: Rectangle with Corners Rounded 12">
            <a:extLst>
              <a:ext uri="{FF2B5EF4-FFF2-40B4-BE49-F238E27FC236}">
                <a16:creationId xmlns:a16="http://schemas.microsoft.com/office/drawing/2014/main" id="{4C606A67-52F8-4B32-9474-FBB0317D44A8}"/>
              </a:ext>
            </a:extLst>
          </p:cNvPr>
          <p:cNvSpPr/>
          <p:nvPr/>
        </p:nvSpPr>
        <p:spPr>
          <a:xfrm>
            <a:off x="8626592" y="4461822"/>
            <a:ext cx="3316530" cy="1218320"/>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latin typeface="Arial"/>
                <a:cs typeface="Arial"/>
              </a:rPr>
              <a:t>Good. I feel motivated studying on zoom with other people together.</a:t>
            </a:r>
          </a:p>
          <a:p>
            <a:pPr algn="ctr"/>
            <a:endParaRPr lang="en-GB"/>
          </a:p>
        </p:txBody>
      </p:sp>
      <p:sp>
        <p:nvSpPr>
          <p:cNvPr id="14" name="Speech Bubble: Rectangle with Corners Rounded 13">
            <a:extLst>
              <a:ext uri="{FF2B5EF4-FFF2-40B4-BE49-F238E27FC236}">
                <a16:creationId xmlns:a16="http://schemas.microsoft.com/office/drawing/2014/main" id="{6DCFD6C0-21E4-4050-B195-69AB627299AD}"/>
              </a:ext>
            </a:extLst>
          </p:cNvPr>
          <p:cNvSpPr/>
          <p:nvPr/>
        </p:nvSpPr>
        <p:spPr>
          <a:xfrm>
            <a:off x="4324506" y="4613201"/>
            <a:ext cx="3771084" cy="1686845"/>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a:latin typeface="Arial"/>
                <a:cs typeface="Arial"/>
              </a:rPr>
              <a:t>This is just nice, I mean, get used to working virtually and also know people from other research groups.</a:t>
            </a:r>
          </a:p>
        </p:txBody>
      </p:sp>
    </p:spTree>
    <p:extLst>
      <p:ext uri="{BB962C8B-B14F-4D97-AF65-F5344CB8AC3E}">
        <p14:creationId xmlns:p14="http://schemas.microsoft.com/office/powerpoint/2010/main" val="285014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image of Library shelving at the Andersonian Library at the University of Strathclyde">
            <a:extLst>
              <a:ext uri="{FF2B5EF4-FFF2-40B4-BE49-F238E27FC236}">
                <a16:creationId xmlns:a16="http://schemas.microsoft.com/office/drawing/2014/main" id="{54BF01DD-82B8-4934-92A9-86802AC7E2B1}"/>
              </a:ext>
            </a:extLst>
          </p:cNvPr>
          <p:cNvPicPr>
            <a:picLocks noChangeAspect="1"/>
          </p:cNvPicPr>
          <p:nvPr/>
        </p:nvPicPr>
        <p:blipFill>
          <a:blip r:embed="rId3"/>
          <a:stretch>
            <a:fillRect/>
          </a:stretch>
        </p:blipFill>
        <p:spPr>
          <a:xfrm>
            <a:off x="90000" y="0"/>
            <a:ext cx="12102000" cy="6858000"/>
          </a:xfrm>
          <a:prstGeom prst="rect">
            <a:avLst/>
          </a:prstGeom>
        </p:spPr>
      </p:pic>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a:xfrm>
            <a:off x="928200" y="165216"/>
            <a:ext cx="9637800" cy="1325563"/>
          </a:xfrm>
          <a:solidFill>
            <a:srgbClr val="0070C0"/>
          </a:solidFill>
        </p:spPr>
        <p:txBody>
          <a:bodyPr/>
          <a:lstStyle/>
          <a:p>
            <a:r>
              <a:rPr lang="en-GB" b="1">
                <a:solidFill>
                  <a:schemeClr val="bg1"/>
                </a:solidFill>
                <a:latin typeface="Arial"/>
                <a:cs typeface="Arial"/>
              </a:rPr>
              <a:t>Response &amp; Feedback 2: What do our attendees say?</a:t>
            </a: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
        <p:nvSpPr>
          <p:cNvPr id="6" name="Speech Bubble: Rectangle with Corners Rounded 5">
            <a:extLst>
              <a:ext uri="{FF2B5EF4-FFF2-40B4-BE49-F238E27FC236}">
                <a16:creationId xmlns:a16="http://schemas.microsoft.com/office/drawing/2014/main" id="{52047683-3208-4477-A13C-F0D2FAF5AA50}"/>
              </a:ext>
            </a:extLst>
          </p:cNvPr>
          <p:cNvSpPr/>
          <p:nvPr/>
        </p:nvSpPr>
        <p:spPr>
          <a:xfrm>
            <a:off x="403500" y="1559495"/>
            <a:ext cx="3734512" cy="3099455"/>
          </a:xfrm>
          <a:prstGeom prst="wedgeRoundRectCallo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b="1">
              <a:latin typeface="Arial"/>
              <a:cs typeface="Arial"/>
            </a:endParaRPr>
          </a:p>
        </p:txBody>
      </p:sp>
      <p:sp>
        <p:nvSpPr>
          <p:cNvPr id="8" name="Speech Bubble: Rectangle with Corners Rounded 7">
            <a:extLst>
              <a:ext uri="{FF2B5EF4-FFF2-40B4-BE49-F238E27FC236}">
                <a16:creationId xmlns:a16="http://schemas.microsoft.com/office/drawing/2014/main" id="{FCFEF52D-C2D7-4F36-82A0-F425CD32B371}"/>
              </a:ext>
            </a:extLst>
          </p:cNvPr>
          <p:cNvSpPr/>
          <p:nvPr/>
        </p:nvSpPr>
        <p:spPr>
          <a:xfrm>
            <a:off x="4335623" y="1632937"/>
            <a:ext cx="3591195" cy="2623087"/>
          </a:xfrm>
          <a:prstGeom prst="wedgeRoundRectCallo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200" b="1">
              <a:latin typeface="Arial"/>
              <a:cs typeface="Arial"/>
            </a:endParaRPr>
          </a:p>
        </p:txBody>
      </p:sp>
      <p:sp>
        <p:nvSpPr>
          <p:cNvPr id="9" name="Speech Bubble: Rectangle with Corners Rounded 8">
            <a:extLst>
              <a:ext uri="{FF2B5EF4-FFF2-40B4-BE49-F238E27FC236}">
                <a16:creationId xmlns:a16="http://schemas.microsoft.com/office/drawing/2014/main" id="{077E0BDF-A6E2-408B-83E7-41A92CACE1F0}"/>
              </a:ext>
            </a:extLst>
          </p:cNvPr>
          <p:cNvSpPr/>
          <p:nvPr/>
        </p:nvSpPr>
        <p:spPr>
          <a:xfrm>
            <a:off x="8389734" y="1947180"/>
            <a:ext cx="3626962" cy="1480022"/>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latin typeface="Arial"/>
                <a:cs typeface="Arial"/>
              </a:rPr>
              <a:t>Thank you for your help with finding sources for my essay. It's great to have support from others. </a:t>
            </a:r>
          </a:p>
        </p:txBody>
      </p:sp>
      <p:sp>
        <p:nvSpPr>
          <p:cNvPr id="11" name="Speech Bubble: Rectangle with Corners Rounded 10">
            <a:extLst>
              <a:ext uri="{FF2B5EF4-FFF2-40B4-BE49-F238E27FC236}">
                <a16:creationId xmlns:a16="http://schemas.microsoft.com/office/drawing/2014/main" id="{D12BFA36-9907-47A1-911B-11AC3FE2E4DA}"/>
              </a:ext>
            </a:extLst>
          </p:cNvPr>
          <p:cNvSpPr/>
          <p:nvPr/>
        </p:nvSpPr>
        <p:spPr>
          <a:xfrm>
            <a:off x="218151" y="5079545"/>
            <a:ext cx="7443561" cy="1492994"/>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latin typeface="Arial"/>
                <a:cs typeface="Arial"/>
              </a:rPr>
              <a:t>I really enjoyed the session. It helped motivate me to complete my tasks and I enjoyed meeting new people and hearing what they were planning to do in the Zoom.</a:t>
            </a:r>
          </a:p>
        </p:txBody>
      </p:sp>
      <p:sp>
        <p:nvSpPr>
          <p:cNvPr id="12" name="Speech Bubble: Rectangle with Corners Rounded 11">
            <a:extLst>
              <a:ext uri="{FF2B5EF4-FFF2-40B4-BE49-F238E27FC236}">
                <a16:creationId xmlns:a16="http://schemas.microsoft.com/office/drawing/2014/main" id="{FFD21A7A-CF4C-48E5-B291-3FC74F559F0D}"/>
              </a:ext>
            </a:extLst>
          </p:cNvPr>
          <p:cNvSpPr/>
          <p:nvPr/>
        </p:nvSpPr>
        <p:spPr>
          <a:xfrm>
            <a:off x="7850174" y="3917545"/>
            <a:ext cx="4161279" cy="2166826"/>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FFFFFF"/>
                </a:solidFill>
                <a:latin typeface="Arial"/>
              </a:rPr>
              <a:t>Thank you, I found it helpful to know that others were also working at the same time, which helped keep me motivated. It would be nice to have a morning session too.</a:t>
            </a:r>
            <a:endParaRPr lang="en-GB" sz="2000" b="1">
              <a:latin typeface="Arial"/>
              <a:cs typeface="Arial"/>
            </a:endParaRPr>
          </a:p>
        </p:txBody>
      </p:sp>
      <p:sp>
        <p:nvSpPr>
          <p:cNvPr id="3" name="TextBox 2">
            <a:extLst>
              <a:ext uri="{FF2B5EF4-FFF2-40B4-BE49-F238E27FC236}">
                <a16:creationId xmlns:a16="http://schemas.microsoft.com/office/drawing/2014/main" id="{0631D8B0-3F91-41B6-A78D-CF5A098644FC}"/>
              </a:ext>
            </a:extLst>
          </p:cNvPr>
          <p:cNvSpPr txBox="1"/>
          <p:nvPr/>
        </p:nvSpPr>
        <p:spPr>
          <a:xfrm>
            <a:off x="595184" y="1717588"/>
            <a:ext cx="335073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FFFF"/>
                </a:solidFill>
                <a:latin typeface="Arial"/>
                <a:cs typeface="Calibri"/>
              </a:rPr>
              <a:t>I found I lost a lot of motivation to work on my dissertation after classes/ lectures ended. I think the virtual study group is a good way to help structure my studying again and boost motivation. </a:t>
            </a:r>
          </a:p>
        </p:txBody>
      </p:sp>
      <p:sp>
        <p:nvSpPr>
          <p:cNvPr id="15" name="TextBox 14">
            <a:extLst>
              <a:ext uri="{FF2B5EF4-FFF2-40B4-BE49-F238E27FC236}">
                <a16:creationId xmlns:a16="http://schemas.microsoft.com/office/drawing/2014/main" id="{BFC19AB9-EEC6-4F2B-A7FB-ABE026A3CC25}"/>
              </a:ext>
            </a:extLst>
          </p:cNvPr>
          <p:cNvSpPr txBox="1"/>
          <p:nvPr/>
        </p:nvSpPr>
        <p:spPr>
          <a:xfrm>
            <a:off x="4559643" y="1624913"/>
            <a:ext cx="337133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FFFF"/>
                </a:solidFill>
                <a:latin typeface="Arial"/>
                <a:cs typeface="Calibri"/>
              </a:rPr>
              <a:t>I like the format which allows me to share goals at the start of the session and report on them at the end. It really helps as I've been having issues holding myself accountable recently. </a:t>
            </a:r>
          </a:p>
        </p:txBody>
      </p:sp>
    </p:spTree>
    <p:extLst>
      <p:ext uri="{BB962C8B-B14F-4D97-AF65-F5344CB8AC3E}">
        <p14:creationId xmlns:p14="http://schemas.microsoft.com/office/powerpoint/2010/main" val="423461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lstStyle/>
          <a:p>
            <a:r>
              <a:rPr lang="en-GB" sz="4600" b="1" dirty="0">
                <a:solidFill>
                  <a:srgbClr val="002060"/>
                </a:solidFill>
                <a:latin typeface="Arial"/>
                <a:cs typeface="Arial"/>
              </a:rPr>
              <a:t>Testimonials</a:t>
            </a:r>
            <a:endParaRPr lang="en-GB" b="1" dirty="0">
              <a:solidFill>
                <a:srgbClr val="002060"/>
              </a:solidFill>
              <a:latin typeface="Arial"/>
              <a:cs typeface="Arial"/>
            </a:endParaRP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p:txBody>
          <a:bodyPr vert="horz" lIns="91440" tIns="45720" rIns="91440" bIns="45720" rtlCol="0" anchor="t">
            <a:normAutofit/>
          </a:bodyPr>
          <a:lstStyle/>
          <a:p>
            <a:pPr>
              <a:lnSpc>
                <a:spcPct val="125000"/>
              </a:lnSpc>
              <a:spcBef>
                <a:spcPts val="0"/>
              </a:spcBef>
            </a:pPr>
            <a:r>
              <a:rPr lang="en-GB" sz="3600" dirty="0">
                <a:solidFill>
                  <a:srgbClr val="0070C0"/>
                </a:solidFill>
                <a:cs typeface="Calibri"/>
                <a:hlinkClick r:id="rId3"/>
              </a:rPr>
              <a:t>https://strathprints.strath.ac.uk/79203/</a:t>
            </a:r>
            <a:endParaRPr lang="en-GB" sz="3600" dirty="0">
              <a:solidFill>
                <a:srgbClr val="0070C0"/>
              </a:solidFill>
              <a:cs typeface="Calibri"/>
            </a:endParaRPr>
          </a:p>
          <a:p>
            <a:pPr>
              <a:lnSpc>
                <a:spcPct val="125000"/>
              </a:lnSpc>
              <a:spcBef>
                <a:spcPts val="0"/>
              </a:spcBef>
            </a:pPr>
            <a:endParaRPr lang="en-GB" sz="3600" dirty="0">
              <a:solidFill>
                <a:srgbClr val="0070C0"/>
              </a:solidFill>
              <a:cs typeface="Calibri"/>
            </a:endParaRPr>
          </a:p>
          <a:p>
            <a:pPr>
              <a:lnSpc>
                <a:spcPct val="125000"/>
              </a:lnSpc>
              <a:spcBef>
                <a:spcPts val="0"/>
              </a:spcBef>
            </a:pPr>
            <a:r>
              <a:rPr lang="en-GB" sz="3600" dirty="0">
                <a:cs typeface="Calibri"/>
              </a:rPr>
              <a:t>This link will take you to 3 student testimonials, answering questions set by library staff, regarding their opinions on the Library Lounge Virtual Study Sessions in the summer of 2021.</a:t>
            </a: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121795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lstStyle/>
          <a:p>
            <a:r>
              <a:rPr lang="en-GB" sz="4600" b="1" dirty="0">
                <a:solidFill>
                  <a:srgbClr val="002060"/>
                </a:solidFill>
                <a:latin typeface="Arial"/>
                <a:cs typeface="Arial"/>
              </a:rPr>
              <a:t>The Award</a:t>
            </a:r>
            <a:endParaRPr lang="en-GB" b="1" dirty="0">
              <a:solidFill>
                <a:srgbClr val="002060"/>
              </a:solidFill>
              <a:latin typeface="Arial"/>
              <a:cs typeface="Arial"/>
            </a:endParaRP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p:txBody>
          <a:bodyPr vert="horz" lIns="91440" tIns="45720" rIns="91440" bIns="45720" rtlCol="0" anchor="t">
            <a:normAutofit/>
          </a:bodyPr>
          <a:lstStyle/>
          <a:p>
            <a:r>
              <a:rPr lang="en-US" sz="3200" dirty="0">
                <a:solidFill>
                  <a:srgbClr val="002060"/>
                </a:solidFill>
                <a:latin typeface="Arial"/>
                <a:cs typeface="Calibri"/>
              </a:rPr>
              <a:t>STEPS – Strathclyde's Teaching Excellence Program – Award</a:t>
            </a:r>
          </a:p>
          <a:p>
            <a:pPr lvl="1"/>
            <a:r>
              <a:rPr lang="en-US" sz="3200" dirty="0">
                <a:solidFill>
                  <a:srgbClr val="002060"/>
                </a:solidFill>
                <a:latin typeface="Arial"/>
                <a:cs typeface="Calibri"/>
              </a:rPr>
              <a:t>Virtual Study Sessions case study submitted for the "celebrating innovation and resilience at Strathclyde" Award </a:t>
            </a:r>
          </a:p>
          <a:p>
            <a:pPr lvl="1"/>
            <a:r>
              <a:rPr lang="en-US" sz="3200" dirty="0">
                <a:solidFill>
                  <a:srgbClr val="002060"/>
                </a:solidFill>
                <a:latin typeface="Arial"/>
                <a:cs typeface="Calibri"/>
              </a:rPr>
              <a:t>VSS case study won the Administrative and Professional Services category</a:t>
            </a:r>
          </a:p>
          <a:p>
            <a:r>
              <a:rPr lang="en-US" sz="3200" dirty="0">
                <a:solidFill>
                  <a:srgbClr val="002060"/>
                </a:solidFill>
                <a:latin typeface="Arial"/>
                <a:cs typeface="Calibri"/>
              </a:rPr>
              <a:t>Award funding will be used to develop VSS initiative further </a:t>
            </a:r>
          </a:p>
          <a:p>
            <a:pPr>
              <a:lnSpc>
                <a:spcPct val="125000"/>
              </a:lnSpc>
              <a:spcBef>
                <a:spcPts val="0"/>
              </a:spcBef>
            </a:pPr>
            <a:endParaRPr lang="en-GB" dirty="0">
              <a:solidFill>
                <a:srgbClr val="0070C0"/>
              </a:solidFill>
              <a:cs typeface="Calibri"/>
            </a:endParaRP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80579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lstStyle/>
          <a:p>
            <a:r>
              <a:rPr lang="en-GB" b="1">
                <a:solidFill>
                  <a:srgbClr val="002060"/>
                </a:solidFill>
                <a:latin typeface="Arial"/>
                <a:cs typeface="Arial"/>
              </a:rPr>
              <a:t>Sharing our Knowledge</a:t>
            </a:r>
            <a:endParaRPr lang="en-US">
              <a:latin typeface="Arial"/>
              <a:cs typeface="Arial"/>
            </a:endParaRP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a:xfrm>
            <a:off x="838200" y="1825625"/>
            <a:ext cx="11030464" cy="4351338"/>
          </a:xfrm>
        </p:spPr>
        <p:txBody>
          <a:bodyPr vert="horz" lIns="91440" tIns="45720" rIns="91440" bIns="45720" rtlCol="0" anchor="t">
            <a:normAutofit/>
          </a:bodyPr>
          <a:lstStyle/>
          <a:p>
            <a:pPr>
              <a:lnSpc>
                <a:spcPct val="125000"/>
              </a:lnSpc>
              <a:spcBef>
                <a:spcPts val="0"/>
              </a:spcBef>
            </a:pPr>
            <a:r>
              <a:rPr lang="en-GB" sz="2900" dirty="0">
                <a:solidFill>
                  <a:srgbClr val="002060"/>
                </a:solidFill>
                <a:latin typeface="Arial"/>
                <a:cs typeface="Calibri"/>
              </a:rPr>
              <a:t>VSS Toolkit</a:t>
            </a:r>
            <a:r>
              <a:rPr lang="en-GB" sz="2900" dirty="0">
                <a:solidFill>
                  <a:srgbClr val="000000"/>
                </a:solidFill>
                <a:latin typeface="Arial"/>
                <a:ea typeface="+mn-lt"/>
                <a:cs typeface="+mn-lt"/>
              </a:rPr>
              <a:t>:</a:t>
            </a:r>
            <a:endParaRPr lang="en-GB" sz="2900" dirty="0">
              <a:solidFill>
                <a:srgbClr val="002060"/>
              </a:solidFill>
              <a:latin typeface="Arial"/>
              <a:cs typeface="Calibri"/>
            </a:endParaRPr>
          </a:p>
          <a:p>
            <a:pPr lvl="1">
              <a:lnSpc>
                <a:spcPct val="125000"/>
              </a:lnSpc>
              <a:spcBef>
                <a:spcPts val="0"/>
              </a:spcBef>
            </a:pPr>
            <a:r>
              <a:rPr lang="en-GB" sz="2900" dirty="0">
                <a:solidFill>
                  <a:srgbClr val="002060"/>
                </a:solidFill>
                <a:latin typeface="Arial"/>
                <a:cs typeface="Calibri"/>
              </a:rPr>
              <a:t>Help other institutions create their own virtual study sessions</a:t>
            </a:r>
          </a:p>
          <a:p>
            <a:pPr lvl="1">
              <a:lnSpc>
                <a:spcPct val="125000"/>
              </a:lnSpc>
              <a:spcBef>
                <a:spcPts val="0"/>
              </a:spcBef>
            </a:pPr>
            <a:r>
              <a:rPr lang="en-GB" sz="2900" dirty="0">
                <a:solidFill>
                  <a:srgbClr val="002060"/>
                </a:solidFill>
                <a:latin typeface="Arial"/>
                <a:ea typeface="+mn-lt"/>
                <a:cs typeface="+mn-lt"/>
              </a:rPr>
              <a:t>Will be openly available via </a:t>
            </a:r>
            <a:r>
              <a:rPr lang="en-GB" sz="2900" dirty="0" err="1">
                <a:solidFill>
                  <a:srgbClr val="002060"/>
                </a:solidFill>
                <a:latin typeface="Arial"/>
                <a:ea typeface="+mn-lt"/>
                <a:cs typeface="+mn-lt"/>
              </a:rPr>
              <a:t>Strathprints</a:t>
            </a:r>
            <a:r>
              <a:rPr lang="en-GB" sz="2900" dirty="0">
                <a:solidFill>
                  <a:srgbClr val="002060"/>
                </a:solidFill>
                <a:latin typeface="Arial"/>
                <a:ea typeface="+mn-lt"/>
                <a:cs typeface="+mn-lt"/>
              </a:rPr>
              <a:t> by Summer 2022</a:t>
            </a:r>
            <a:br>
              <a:rPr lang="en-GB" sz="2800" dirty="0">
                <a:latin typeface="Arial"/>
                <a:ea typeface="+mn-lt"/>
                <a:cs typeface="+mn-lt"/>
              </a:rPr>
            </a:br>
            <a:endParaRPr lang="en-GB" sz="2800">
              <a:solidFill>
                <a:srgbClr val="002060"/>
              </a:solidFill>
              <a:latin typeface="Arial"/>
              <a:ea typeface="+mn-lt"/>
              <a:cs typeface="+mn-lt"/>
            </a:endParaRPr>
          </a:p>
          <a:p>
            <a:pPr>
              <a:lnSpc>
                <a:spcPct val="125000"/>
              </a:lnSpc>
              <a:spcBef>
                <a:spcPts val="0"/>
              </a:spcBef>
            </a:pPr>
            <a:r>
              <a:rPr lang="en-GB" sz="2900" dirty="0">
                <a:solidFill>
                  <a:srgbClr val="002B5C"/>
                </a:solidFill>
                <a:latin typeface="Arial"/>
                <a:ea typeface="+mn-lt"/>
                <a:cs typeface="+mn-lt"/>
              </a:rPr>
              <a:t>Present VSS story at conferences</a:t>
            </a:r>
          </a:p>
          <a:p>
            <a:pPr>
              <a:lnSpc>
                <a:spcPct val="125000"/>
              </a:lnSpc>
              <a:spcBef>
                <a:spcPts val="0"/>
              </a:spcBef>
            </a:pPr>
            <a:r>
              <a:rPr lang="en-GB" sz="2900" dirty="0">
                <a:solidFill>
                  <a:srgbClr val="002B5C"/>
                </a:solidFill>
                <a:latin typeface="Arial"/>
                <a:ea typeface="+mn-lt"/>
                <a:cs typeface="+mn-lt"/>
              </a:rPr>
              <a:t>Article</a:t>
            </a:r>
            <a:r>
              <a:rPr lang="en-GB" sz="2900" dirty="0">
                <a:solidFill>
                  <a:srgbClr val="002B5C"/>
                </a:solidFill>
                <a:latin typeface="Arial"/>
                <a:cs typeface="Calibri"/>
              </a:rPr>
              <a:t> for CILIPs 'Information Professional' journal</a:t>
            </a:r>
            <a:endParaRPr lang="en-GB" sz="2900" dirty="0"/>
          </a:p>
          <a:p>
            <a:pPr marL="0" indent="0">
              <a:lnSpc>
                <a:spcPct val="125000"/>
              </a:lnSpc>
              <a:spcBef>
                <a:spcPts val="0"/>
              </a:spcBef>
              <a:buNone/>
            </a:pPr>
            <a:endParaRPr lang="en-GB">
              <a:solidFill>
                <a:srgbClr val="0070C0"/>
              </a:solidFill>
              <a:cs typeface="Calibri"/>
            </a:endParaRP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342021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lstStyle/>
          <a:p>
            <a:r>
              <a:rPr lang="en-GB" b="1">
                <a:solidFill>
                  <a:srgbClr val="002060"/>
                </a:solidFill>
                <a:latin typeface="Arial"/>
                <a:cs typeface="Arial"/>
              </a:rPr>
              <a:t>Expanding our Service</a:t>
            </a:r>
            <a:endParaRPr lang="en-US">
              <a:latin typeface="Arial"/>
              <a:cs typeface="Arial"/>
            </a:endParaRP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a:xfrm>
            <a:off x="580768" y="1691760"/>
            <a:ext cx="11483545" cy="4701446"/>
          </a:xfrm>
        </p:spPr>
        <p:txBody>
          <a:bodyPr vert="horz" lIns="91440" tIns="45720" rIns="91440" bIns="45720" rtlCol="0" anchor="t">
            <a:noAutofit/>
          </a:bodyPr>
          <a:lstStyle/>
          <a:p>
            <a:pPr>
              <a:lnSpc>
                <a:spcPct val="125000"/>
              </a:lnSpc>
              <a:spcBef>
                <a:spcPts val="0"/>
              </a:spcBef>
            </a:pPr>
            <a:r>
              <a:rPr lang="en-GB" sz="2850">
                <a:solidFill>
                  <a:srgbClr val="002060"/>
                </a:solidFill>
                <a:latin typeface="Arial"/>
                <a:cs typeface="Calibri"/>
              </a:rPr>
              <a:t>Design branding/marketing to help reach more participants</a:t>
            </a:r>
            <a:endParaRPr lang="en-US" sz="2850">
              <a:solidFill>
                <a:srgbClr val="002060"/>
              </a:solidFill>
              <a:latin typeface="Arial"/>
              <a:cs typeface="Arial"/>
            </a:endParaRPr>
          </a:p>
          <a:p>
            <a:pPr>
              <a:lnSpc>
                <a:spcPct val="125000"/>
              </a:lnSpc>
              <a:spcBef>
                <a:spcPts val="0"/>
              </a:spcBef>
            </a:pPr>
            <a:endParaRPr lang="en-GB" sz="2850">
              <a:solidFill>
                <a:srgbClr val="002B5C"/>
              </a:solidFill>
              <a:cs typeface="Calibri"/>
            </a:endParaRPr>
          </a:p>
          <a:p>
            <a:pPr>
              <a:lnSpc>
                <a:spcPct val="125000"/>
              </a:lnSpc>
              <a:spcBef>
                <a:spcPts val="0"/>
              </a:spcBef>
            </a:pPr>
            <a:r>
              <a:rPr lang="en-GB" sz="2850">
                <a:solidFill>
                  <a:srgbClr val="002060"/>
                </a:solidFill>
                <a:latin typeface="Arial"/>
                <a:cs typeface="Calibri"/>
              </a:rPr>
              <a:t>Follow up on participants' suggestions</a:t>
            </a:r>
          </a:p>
          <a:p>
            <a:pPr lvl="1">
              <a:lnSpc>
                <a:spcPct val="125000"/>
              </a:lnSpc>
              <a:spcBef>
                <a:spcPts val="0"/>
              </a:spcBef>
            </a:pPr>
            <a:r>
              <a:rPr lang="en-GB" sz="2850">
                <a:solidFill>
                  <a:srgbClr val="002060"/>
                </a:solidFill>
                <a:latin typeface="Arial"/>
                <a:cs typeface="Calibri"/>
              </a:rPr>
              <a:t>Breakout rooms</a:t>
            </a:r>
          </a:p>
          <a:p>
            <a:pPr lvl="1">
              <a:lnSpc>
                <a:spcPct val="125000"/>
              </a:lnSpc>
              <a:spcBef>
                <a:spcPts val="0"/>
              </a:spcBef>
            </a:pPr>
            <a:r>
              <a:rPr lang="en-GB" sz="2850">
                <a:solidFill>
                  <a:srgbClr val="002060"/>
                </a:solidFill>
                <a:latin typeface="Arial"/>
                <a:cs typeface="Calibri"/>
              </a:rPr>
              <a:t>Timing the study sessions – online countdown display</a:t>
            </a:r>
          </a:p>
          <a:p>
            <a:pPr lvl="1">
              <a:lnSpc>
                <a:spcPct val="125000"/>
              </a:lnSpc>
              <a:spcBef>
                <a:spcPts val="0"/>
              </a:spcBef>
            </a:pPr>
            <a:r>
              <a:rPr lang="en-GB" sz="2850">
                <a:solidFill>
                  <a:srgbClr val="002060"/>
                </a:solidFill>
                <a:latin typeface="Arial"/>
                <a:cs typeface="Calibri"/>
              </a:rPr>
              <a:t>Longer sessions</a:t>
            </a:r>
          </a:p>
          <a:p>
            <a:pPr lvl="1">
              <a:lnSpc>
                <a:spcPct val="125000"/>
              </a:lnSpc>
              <a:spcBef>
                <a:spcPts val="0"/>
              </a:spcBef>
            </a:pPr>
            <a:r>
              <a:rPr lang="en-GB" sz="2850">
                <a:solidFill>
                  <a:srgbClr val="002060"/>
                </a:solidFill>
                <a:latin typeface="Arial"/>
                <a:cs typeface="Calibri"/>
              </a:rPr>
              <a:t>More sessions</a:t>
            </a:r>
          </a:p>
          <a:p>
            <a:pPr lvl="1">
              <a:lnSpc>
                <a:spcPct val="125000"/>
              </a:lnSpc>
              <a:spcBef>
                <a:spcPts val="0"/>
              </a:spcBef>
            </a:pPr>
            <a:r>
              <a:rPr lang="en-GB" sz="2850">
                <a:solidFill>
                  <a:srgbClr val="002060"/>
                </a:solidFill>
                <a:latin typeface="Arial"/>
                <a:cs typeface="Calibri"/>
              </a:rPr>
              <a:t>Longer breaks</a:t>
            </a:r>
          </a:p>
          <a:p>
            <a:pPr lvl="1">
              <a:lnSpc>
                <a:spcPct val="125000"/>
              </a:lnSpc>
              <a:spcBef>
                <a:spcPts val="0"/>
              </a:spcBef>
            </a:pPr>
            <a:r>
              <a:rPr lang="en-GB" sz="2850">
                <a:solidFill>
                  <a:srgbClr val="002060"/>
                </a:solidFill>
                <a:latin typeface="Arial"/>
                <a:cs typeface="Calibri"/>
              </a:rPr>
              <a:t>Music in the sessions!</a:t>
            </a:r>
          </a:p>
          <a:p>
            <a:pPr>
              <a:lnSpc>
                <a:spcPct val="125000"/>
              </a:lnSpc>
              <a:spcBef>
                <a:spcPts val="0"/>
              </a:spcBef>
            </a:pPr>
            <a:endParaRPr lang="en-GB" sz="3600">
              <a:solidFill>
                <a:srgbClr val="002B5C"/>
              </a:solidFill>
              <a:cs typeface="Calibri"/>
            </a:endParaRPr>
          </a:p>
          <a:p>
            <a:pPr>
              <a:lnSpc>
                <a:spcPct val="125000"/>
              </a:lnSpc>
              <a:spcBef>
                <a:spcPts val="0"/>
              </a:spcBef>
            </a:pPr>
            <a:endParaRPr lang="en-GB" sz="3600">
              <a:solidFill>
                <a:srgbClr val="002B5C"/>
              </a:solidFill>
              <a:cs typeface="Calibri"/>
            </a:endParaRPr>
          </a:p>
          <a:p>
            <a:pPr>
              <a:lnSpc>
                <a:spcPct val="125000"/>
              </a:lnSpc>
              <a:spcBef>
                <a:spcPts val="0"/>
              </a:spcBef>
            </a:pPr>
            <a:endParaRPr lang="en-GB" sz="3600">
              <a:solidFill>
                <a:srgbClr val="002B5C"/>
              </a:solidFill>
              <a:cs typeface="Calibri"/>
            </a:endParaRPr>
          </a:p>
          <a:p>
            <a:pPr>
              <a:lnSpc>
                <a:spcPct val="125000"/>
              </a:lnSpc>
              <a:spcBef>
                <a:spcPts val="0"/>
              </a:spcBef>
            </a:pPr>
            <a:endParaRPr lang="en-GB">
              <a:solidFill>
                <a:srgbClr val="0070C0"/>
              </a:solidFill>
              <a:cs typeface="Calibri"/>
            </a:endParaRP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347757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lstStyle/>
          <a:p>
            <a:r>
              <a:rPr lang="en-GB" b="1">
                <a:solidFill>
                  <a:srgbClr val="002060"/>
                </a:solidFill>
                <a:latin typeface="Arial"/>
                <a:cs typeface="Arial"/>
              </a:rPr>
              <a:t>Questions and further information?</a:t>
            </a: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
        <p:nvSpPr>
          <p:cNvPr id="3" name="Content Placeholder 2"/>
          <p:cNvSpPr>
            <a:spLocks noGrp="1"/>
          </p:cNvSpPr>
          <p:nvPr>
            <p:ph idx="1"/>
          </p:nvPr>
        </p:nvSpPr>
        <p:spPr>
          <a:xfrm>
            <a:off x="457201" y="1825625"/>
            <a:ext cx="10896599" cy="4526392"/>
          </a:xfrm>
        </p:spPr>
        <p:txBody>
          <a:bodyPr vert="horz" lIns="91440" tIns="45720" rIns="91440" bIns="45720" rtlCol="0" anchor="t">
            <a:normAutofit/>
          </a:bodyPr>
          <a:lstStyle/>
          <a:p>
            <a:pPr marL="0" indent="0">
              <a:lnSpc>
                <a:spcPct val="125000"/>
              </a:lnSpc>
              <a:spcBef>
                <a:spcPts val="0"/>
              </a:spcBef>
              <a:buNone/>
            </a:pPr>
            <a:r>
              <a:rPr lang="en-GB" sz="4000" dirty="0">
                <a:solidFill>
                  <a:srgbClr val="002B5C"/>
                </a:solidFill>
                <a:latin typeface="Arial"/>
                <a:cs typeface="Arial"/>
              </a:rPr>
              <a:t>Are there any other questions or comments?</a:t>
            </a:r>
            <a:endParaRPr lang="en-GB" sz="4000" dirty="0">
              <a:cs typeface="Calibri"/>
            </a:endParaRPr>
          </a:p>
          <a:p>
            <a:pPr marL="0" indent="0">
              <a:lnSpc>
                <a:spcPct val="125000"/>
              </a:lnSpc>
              <a:spcBef>
                <a:spcPts val="0"/>
              </a:spcBef>
              <a:buNone/>
            </a:pPr>
            <a:r>
              <a:rPr lang="en-GB" sz="4000" dirty="0">
                <a:solidFill>
                  <a:srgbClr val="002B5C"/>
                </a:solidFill>
                <a:latin typeface="Arial"/>
                <a:cs typeface="Arial"/>
              </a:rPr>
              <a:t>Please get in touch if you would like further information: </a:t>
            </a:r>
            <a:endParaRPr lang="en-GB" sz="4000" dirty="0"/>
          </a:p>
          <a:p>
            <a:pPr marL="0" indent="0">
              <a:lnSpc>
                <a:spcPct val="125000"/>
              </a:lnSpc>
              <a:spcBef>
                <a:spcPts val="0"/>
              </a:spcBef>
              <a:buNone/>
            </a:pPr>
            <a:r>
              <a:rPr lang="en-GB" sz="3600" dirty="0">
                <a:solidFill>
                  <a:srgbClr val="002B5C"/>
                </a:solidFill>
                <a:latin typeface="Arial"/>
                <a:cs typeface="Arial"/>
                <a:hlinkClick r:id="rId5"/>
              </a:rPr>
              <a:t>jessica.biondo@strath.ac.uk</a:t>
            </a:r>
            <a:endParaRPr lang="en-GB" sz="3600" dirty="0">
              <a:solidFill>
                <a:srgbClr val="002B5C"/>
              </a:solidFill>
              <a:latin typeface="Arial"/>
              <a:cs typeface="Arial"/>
            </a:endParaRPr>
          </a:p>
          <a:p>
            <a:pPr marL="0" indent="0">
              <a:lnSpc>
                <a:spcPct val="125000"/>
              </a:lnSpc>
              <a:spcBef>
                <a:spcPts val="0"/>
              </a:spcBef>
              <a:buNone/>
            </a:pPr>
            <a:r>
              <a:rPr lang="en-GB" sz="3600" dirty="0">
                <a:latin typeface="Arial" panose="020B0604020202020204" pitchFamily="34" charset="0"/>
                <a:cs typeface="Arial" panose="020B0604020202020204" pitchFamily="34" charset="0"/>
                <a:hlinkClick r:id="rId6"/>
              </a:rPr>
              <a:t>darcy.spiller@strath.ac.uk</a:t>
            </a:r>
            <a:r>
              <a:rPr lang="en-GB" sz="3600" dirty="0">
                <a:latin typeface="Arial" panose="020B0604020202020204" pitchFamily="34" charset="0"/>
                <a:cs typeface="Arial" panose="020B0604020202020204" pitchFamily="34" charset="0"/>
              </a:rPr>
              <a:t> </a:t>
            </a:r>
          </a:p>
          <a:p>
            <a:pPr marL="0" indent="0">
              <a:lnSpc>
                <a:spcPct val="125000"/>
              </a:lnSpc>
              <a:spcBef>
                <a:spcPts val="0"/>
              </a:spcBef>
              <a:buNone/>
            </a:pPr>
            <a:r>
              <a:rPr lang="en-GB" sz="3600" dirty="0">
                <a:solidFill>
                  <a:srgbClr val="002B5C"/>
                </a:solidFill>
                <a:latin typeface="Arial"/>
                <a:cs typeface="Arial"/>
                <a:hlinkClick r:id="rId7"/>
              </a:rPr>
              <a:t>lynsey.sampson@strath.ac.uk</a:t>
            </a:r>
            <a:endParaRPr lang="en-GB" sz="3600" dirty="0">
              <a:solidFill>
                <a:srgbClr val="000000"/>
              </a:solidFill>
              <a:latin typeface="Calibri" panose="020F0502020204030204"/>
              <a:cs typeface="Calibri" panose="020F0502020204030204"/>
            </a:endParaRPr>
          </a:p>
          <a:p>
            <a:pPr marL="0" indent="0">
              <a:lnSpc>
                <a:spcPct val="125000"/>
              </a:lnSpc>
              <a:spcBef>
                <a:spcPts val="0"/>
              </a:spcBef>
              <a:buNone/>
            </a:pPr>
            <a:endParaRPr lang="en-GB" sz="3600" dirty="0">
              <a:latin typeface="Arial" panose="020B0604020202020204" pitchFamily="34" charset="0"/>
              <a:cs typeface="Arial" panose="020B0604020202020204" pitchFamily="34" charset="0"/>
            </a:endParaRPr>
          </a:p>
          <a:p>
            <a:pPr marL="0" indent="0">
              <a:lnSpc>
                <a:spcPct val="125000"/>
              </a:lnSpc>
              <a:spcBef>
                <a:spcPts val="0"/>
              </a:spcBef>
              <a:buNone/>
            </a:pP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54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lstStyle/>
          <a:p>
            <a:r>
              <a:rPr lang="en-GB" b="1">
                <a:solidFill>
                  <a:srgbClr val="002060"/>
                </a:solidFill>
                <a:latin typeface="Arial"/>
                <a:cs typeface="Arial"/>
              </a:rPr>
              <a:t>Session Outline </a:t>
            </a:r>
            <a:endParaRPr lang="en-GB" b="1">
              <a:solidFill>
                <a:srgbClr val="002060"/>
              </a:solidFill>
            </a:endParaRP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a:xfrm>
            <a:off x="899984" y="1915789"/>
            <a:ext cx="10845113" cy="4431204"/>
          </a:xfrm>
        </p:spPr>
        <p:txBody>
          <a:bodyPr vert="horz" lIns="91440" tIns="45720" rIns="91440" bIns="45720" rtlCol="0" anchor="t">
            <a:normAutofit fontScale="92500"/>
          </a:bodyPr>
          <a:lstStyle/>
          <a:p>
            <a:pPr>
              <a:lnSpc>
                <a:spcPct val="150000"/>
              </a:lnSpc>
              <a:spcBef>
                <a:spcPts val="0"/>
              </a:spcBef>
            </a:pPr>
            <a:r>
              <a:rPr lang="en-GB" sz="3600" dirty="0">
                <a:solidFill>
                  <a:srgbClr val="002B5C"/>
                </a:solidFill>
                <a:latin typeface="Arial"/>
                <a:cs typeface="Arial"/>
              </a:rPr>
              <a:t>Background to the Virtual Study Sessions (VSS)</a:t>
            </a:r>
            <a:endParaRPr lang="en-US" dirty="0"/>
          </a:p>
          <a:p>
            <a:pPr>
              <a:lnSpc>
                <a:spcPct val="150000"/>
              </a:lnSpc>
            </a:pPr>
            <a:r>
              <a:rPr lang="en-GB" sz="3600" dirty="0">
                <a:solidFill>
                  <a:srgbClr val="002B5C"/>
                </a:solidFill>
                <a:latin typeface="Arial"/>
                <a:cs typeface="Arial"/>
              </a:rPr>
              <a:t>What, When, Who of the VSS?</a:t>
            </a:r>
          </a:p>
          <a:p>
            <a:pPr>
              <a:lnSpc>
                <a:spcPct val="150000"/>
              </a:lnSpc>
            </a:pPr>
            <a:r>
              <a:rPr lang="en-GB" sz="3600" dirty="0">
                <a:solidFill>
                  <a:srgbClr val="002B5C"/>
                </a:solidFill>
                <a:latin typeface="Arial"/>
                <a:cs typeface="Arial"/>
              </a:rPr>
              <a:t>Response &amp; Feedback</a:t>
            </a:r>
          </a:p>
          <a:p>
            <a:pPr>
              <a:lnSpc>
                <a:spcPct val="150000"/>
              </a:lnSpc>
            </a:pPr>
            <a:r>
              <a:rPr lang="en-GB" sz="3600" dirty="0">
                <a:solidFill>
                  <a:srgbClr val="002B5C"/>
                </a:solidFill>
                <a:latin typeface="Arial"/>
                <a:cs typeface="Arial"/>
              </a:rPr>
              <a:t>Winning an Award – VSS case study</a:t>
            </a:r>
          </a:p>
          <a:p>
            <a:pPr>
              <a:lnSpc>
                <a:spcPct val="150000"/>
              </a:lnSpc>
            </a:pPr>
            <a:r>
              <a:rPr lang="en-GB" sz="3600" dirty="0">
                <a:solidFill>
                  <a:srgbClr val="002B5C"/>
                </a:solidFill>
                <a:latin typeface="Arial"/>
                <a:cs typeface="Arial"/>
              </a:rPr>
              <a:t>Our Future Plans</a:t>
            </a:r>
          </a:p>
          <a:p>
            <a:endParaRPr lang="en-GB" sz="3600" dirty="0">
              <a:solidFill>
                <a:srgbClr val="002B5C"/>
              </a:solidFill>
              <a:cs typeface="Calibri" panose="020F0502020204030204"/>
            </a:endParaRP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226398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normAutofit/>
          </a:bodyPr>
          <a:lstStyle/>
          <a:p>
            <a:r>
              <a:rPr lang="en-GB" b="1" dirty="0">
                <a:solidFill>
                  <a:srgbClr val="002060"/>
                </a:solidFill>
                <a:latin typeface="Arial"/>
                <a:cs typeface="Arial"/>
              </a:rPr>
              <a:t>Library Vibes: How you would </a:t>
            </a:r>
            <a:br>
              <a:rPr lang="en-GB" b="1" dirty="0">
                <a:solidFill>
                  <a:srgbClr val="002060"/>
                </a:solidFill>
                <a:latin typeface="Arial"/>
                <a:cs typeface="Arial"/>
              </a:rPr>
            </a:br>
            <a:r>
              <a:rPr lang="en-GB" b="1" dirty="0">
                <a:solidFill>
                  <a:srgbClr val="002060"/>
                </a:solidFill>
                <a:latin typeface="Arial"/>
                <a:cs typeface="Arial"/>
              </a:rPr>
              <a:t>define “library”? </a:t>
            </a:r>
            <a:endParaRPr lang="en-GB" b="1" dirty="0">
              <a:solidFill>
                <a:srgbClr val="002060"/>
              </a:solidFill>
            </a:endParaRP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a:xfrm>
            <a:off x="899984" y="1915789"/>
            <a:ext cx="10845113" cy="4431204"/>
          </a:xfrm>
        </p:spPr>
        <p:txBody>
          <a:bodyPr vert="horz" lIns="91440" tIns="45720" rIns="91440" bIns="45720" rtlCol="0" anchor="t">
            <a:normAutofit/>
          </a:bodyPr>
          <a:lstStyle/>
          <a:p>
            <a:r>
              <a:rPr lang="en-GB" sz="3200" dirty="0">
                <a:solidFill>
                  <a:srgbClr val="002B5C"/>
                </a:solidFill>
                <a:cs typeface="Calibri" panose="020F0502020204030204"/>
              </a:rPr>
              <a:t>Cambridge Academic Content Dictionary: “a building, room, or organization that has a collection of books, documents, music, and sometimes things such as tools or artwork, for people to borrow, usually without payment”. </a:t>
            </a:r>
          </a:p>
          <a:p>
            <a:r>
              <a:rPr lang="en-GB" sz="3200" dirty="0">
                <a:solidFill>
                  <a:srgbClr val="002B5C"/>
                </a:solidFill>
                <a:cs typeface="Calibri" panose="020F0502020204030204"/>
              </a:rPr>
              <a:t>Collins COBUILD Advanced English Dictionary: “[…] is a building where things such as books, newspapers, videos, and music are kept for people to read, use, or borrow”. </a:t>
            </a:r>
          </a:p>
          <a:p>
            <a:r>
              <a:rPr lang="en-GB" sz="3200" dirty="0">
                <a:solidFill>
                  <a:srgbClr val="002B5C"/>
                </a:solidFill>
                <a:cs typeface="Calibri" panose="020F0502020204030204"/>
              </a:rPr>
              <a:t>The library as a </a:t>
            </a:r>
            <a:r>
              <a:rPr lang="en-GB" sz="3200" i="1" dirty="0">
                <a:solidFill>
                  <a:srgbClr val="002B5C"/>
                </a:solidFill>
                <a:cs typeface="Calibri" panose="020F0502020204030204"/>
              </a:rPr>
              <a:t>community hub </a:t>
            </a:r>
            <a:r>
              <a:rPr lang="en-GB" sz="3200" dirty="0">
                <a:solidFill>
                  <a:srgbClr val="002B5C"/>
                </a:solidFill>
                <a:cs typeface="Calibri" panose="020F0502020204030204"/>
              </a:rPr>
              <a:t>and </a:t>
            </a:r>
            <a:r>
              <a:rPr lang="en-GB" sz="3200" i="1" dirty="0">
                <a:solidFill>
                  <a:srgbClr val="002B5C"/>
                </a:solidFill>
                <a:cs typeface="Calibri" panose="020F0502020204030204"/>
              </a:rPr>
              <a:t>sharing place</a:t>
            </a:r>
          </a:p>
          <a:p>
            <a:pPr marL="0" indent="0">
              <a:buNone/>
            </a:pPr>
            <a:endParaRPr lang="en-GB" sz="3600" dirty="0">
              <a:solidFill>
                <a:srgbClr val="002B5C"/>
              </a:solidFill>
              <a:cs typeface="Calibri" panose="020F0502020204030204"/>
            </a:endParaRP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119328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normAutofit/>
          </a:bodyPr>
          <a:lstStyle/>
          <a:p>
            <a:r>
              <a:rPr lang="en-GB" b="1" dirty="0">
                <a:solidFill>
                  <a:srgbClr val="002060"/>
                </a:solidFill>
                <a:latin typeface="Arial"/>
                <a:cs typeface="Arial"/>
              </a:rPr>
              <a:t>The beginning of our journey</a:t>
            </a:r>
            <a:endParaRPr lang="en-GB" b="1" dirty="0">
              <a:solidFill>
                <a:srgbClr val="002060"/>
              </a:solidFill>
            </a:endParaRP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a:xfrm>
            <a:off x="899984" y="1915789"/>
            <a:ext cx="10845113" cy="4431204"/>
          </a:xfrm>
        </p:spPr>
        <p:txBody>
          <a:bodyPr vert="horz" lIns="91440" tIns="45720" rIns="91440" bIns="45720" rtlCol="0" anchor="t">
            <a:normAutofit/>
          </a:bodyPr>
          <a:lstStyle/>
          <a:p>
            <a:pPr marL="0" indent="0">
              <a:buNone/>
            </a:pPr>
            <a:endParaRPr lang="en-GB" sz="3600" dirty="0">
              <a:solidFill>
                <a:srgbClr val="002B5C"/>
              </a:solidFill>
              <a:cs typeface="Calibri" panose="020F0502020204030204"/>
            </a:endParaRPr>
          </a:p>
          <a:p>
            <a:r>
              <a:rPr lang="en-GB" sz="3600" dirty="0">
                <a:solidFill>
                  <a:srgbClr val="002B5C"/>
                </a:solidFill>
                <a:cs typeface="Calibri" panose="020F0502020204030204"/>
              </a:rPr>
              <a:t>Importance of a </a:t>
            </a:r>
            <a:r>
              <a:rPr lang="en-GB" sz="3600" i="1" dirty="0">
                <a:solidFill>
                  <a:srgbClr val="002B5C"/>
                </a:solidFill>
                <a:cs typeface="Calibri" panose="020F0502020204030204"/>
              </a:rPr>
              <a:t>sharing place </a:t>
            </a:r>
            <a:r>
              <a:rPr lang="en-GB" sz="3600" dirty="0">
                <a:solidFill>
                  <a:srgbClr val="002B5C"/>
                </a:solidFill>
                <a:cs typeface="Calibri" panose="020F0502020204030204"/>
              </a:rPr>
              <a:t>during the pandemic</a:t>
            </a:r>
          </a:p>
          <a:p>
            <a:r>
              <a:rPr lang="en-GB" sz="3600" dirty="0">
                <a:solidFill>
                  <a:srgbClr val="002B5C"/>
                </a:solidFill>
                <a:cs typeface="Calibri" panose="020F0502020204030204"/>
              </a:rPr>
              <a:t>Awareness of student isolation during pandemic</a:t>
            </a:r>
          </a:p>
          <a:p>
            <a:r>
              <a:rPr lang="en-GB" sz="3600" dirty="0">
                <a:solidFill>
                  <a:srgbClr val="002B5C"/>
                </a:solidFill>
                <a:cs typeface="Calibri" panose="020F0502020204030204"/>
              </a:rPr>
              <a:t>Not all students able to visit the physical library</a:t>
            </a:r>
          </a:p>
          <a:p>
            <a:r>
              <a:rPr lang="en-GB" sz="3600" dirty="0">
                <a:solidFill>
                  <a:srgbClr val="002B5C"/>
                </a:solidFill>
                <a:cs typeface="Calibri" panose="020F0502020204030204"/>
              </a:rPr>
              <a:t>Group study options were not available in person</a:t>
            </a:r>
          </a:p>
          <a:p>
            <a:r>
              <a:rPr lang="en-GB" sz="3600" dirty="0">
                <a:solidFill>
                  <a:srgbClr val="002B5C"/>
                </a:solidFill>
                <a:cs typeface="Calibri" panose="020F0502020204030204"/>
              </a:rPr>
              <a:t>Another way for the Library staff to support students</a:t>
            </a: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19976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normAutofit/>
          </a:bodyPr>
          <a:lstStyle/>
          <a:p>
            <a:r>
              <a:rPr lang="en-GB" b="1" dirty="0">
                <a:solidFill>
                  <a:srgbClr val="002060"/>
                </a:solidFill>
                <a:latin typeface="Arial"/>
                <a:cs typeface="Arial"/>
              </a:rPr>
              <a:t>Inspiration</a:t>
            </a:r>
            <a:endParaRPr lang="en-GB" b="1" dirty="0">
              <a:solidFill>
                <a:srgbClr val="002060"/>
              </a:solidFill>
            </a:endParaRP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a:xfrm>
            <a:off x="899984" y="1915789"/>
            <a:ext cx="10845113" cy="4431204"/>
          </a:xfrm>
        </p:spPr>
        <p:txBody>
          <a:bodyPr vert="horz" lIns="91440" tIns="45720" rIns="91440" bIns="45720" rtlCol="0" anchor="t">
            <a:normAutofit/>
          </a:bodyPr>
          <a:lstStyle/>
          <a:p>
            <a:endParaRPr lang="en-GB" sz="3600" dirty="0">
              <a:solidFill>
                <a:srgbClr val="002B5C"/>
              </a:solidFill>
              <a:cs typeface="Calibri" panose="020F0502020204030204"/>
            </a:endParaRPr>
          </a:p>
          <a:p>
            <a:pPr>
              <a:lnSpc>
                <a:spcPct val="125000"/>
              </a:lnSpc>
              <a:spcBef>
                <a:spcPts val="0"/>
              </a:spcBef>
            </a:pPr>
            <a:r>
              <a:rPr lang="en-GB" sz="4200" dirty="0">
                <a:solidFill>
                  <a:srgbClr val="002B5C"/>
                </a:solidFill>
                <a:latin typeface="Arial"/>
                <a:cs typeface="Calibri"/>
              </a:rPr>
              <a:t>CSGUK conference Nov 2020:</a:t>
            </a:r>
          </a:p>
          <a:p>
            <a:pPr marL="0" indent="0">
              <a:lnSpc>
                <a:spcPct val="125000"/>
              </a:lnSpc>
              <a:spcBef>
                <a:spcPts val="0"/>
              </a:spcBef>
              <a:buNone/>
            </a:pPr>
            <a:endParaRPr lang="en-GB" sz="4200" dirty="0">
              <a:solidFill>
                <a:srgbClr val="002B5C"/>
              </a:solidFill>
              <a:latin typeface="Arial"/>
              <a:cs typeface="Calibri"/>
            </a:endParaRPr>
          </a:p>
          <a:p>
            <a:pPr lvl="1">
              <a:lnSpc>
                <a:spcPct val="125000"/>
              </a:lnSpc>
              <a:spcBef>
                <a:spcPts val="0"/>
              </a:spcBef>
            </a:pPr>
            <a:r>
              <a:rPr lang="en-GB" sz="3600" dirty="0">
                <a:solidFill>
                  <a:srgbClr val="002B5C"/>
                </a:solidFill>
                <a:latin typeface="Arial"/>
                <a:cs typeface="Calibri" panose="020F0502020204030204"/>
              </a:rPr>
              <a:t>University of Sheffield Virtual Library Commons</a:t>
            </a:r>
          </a:p>
          <a:p>
            <a:pPr lvl="2">
              <a:lnSpc>
                <a:spcPct val="125000"/>
              </a:lnSpc>
              <a:spcBef>
                <a:spcPts val="0"/>
              </a:spcBef>
            </a:pPr>
            <a:r>
              <a:rPr lang="en-GB" sz="3800" dirty="0">
                <a:solidFill>
                  <a:srgbClr val="002B5C"/>
                </a:solidFill>
                <a:latin typeface="Arial"/>
                <a:cs typeface="Calibri" panose="020F0502020204030204"/>
              </a:rPr>
              <a:t>"Come together, Write now" sessions</a:t>
            </a: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184719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lstStyle/>
          <a:p>
            <a:r>
              <a:rPr lang="en-GB" b="1" dirty="0">
                <a:solidFill>
                  <a:srgbClr val="002060"/>
                </a:solidFill>
                <a:latin typeface="Arial"/>
                <a:cs typeface="Arial"/>
              </a:rPr>
              <a:t>What is a VSS? </a:t>
            </a: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a:xfrm>
            <a:off x="838200" y="1557896"/>
            <a:ext cx="10515600" cy="4927985"/>
          </a:xfrm>
        </p:spPr>
        <p:txBody>
          <a:bodyPr vert="horz" lIns="91440" tIns="45720" rIns="91440" bIns="45720" rtlCol="0" anchor="t">
            <a:normAutofit/>
          </a:bodyPr>
          <a:lstStyle/>
          <a:p>
            <a:pPr>
              <a:lnSpc>
                <a:spcPct val="125000"/>
              </a:lnSpc>
              <a:spcBef>
                <a:spcPts val="0"/>
              </a:spcBef>
            </a:pPr>
            <a:r>
              <a:rPr lang="en-GB" sz="3200" dirty="0">
                <a:solidFill>
                  <a:srgbClr val="002B5C"/>
                </a:solidFill>
                <a:latin typeface="Arial"/>
                <a:cs typeface="Calibri"/>
              </a:rPr>
              <a:t>Online study sessions facilitated by Library staff</a:t>
            </a:r>
          </a:p>
          <a:p>
            <a:pPr>
              <a:lnSpc>
                <a:spcPct val="125000"/>
              </a:lnSpc>
              <a:spcBef>
                <a:spcPts val="0"/>
              </a:spcBef>
            </a:pPr>
            <a:r>
              <a:rPr lang="en-GB" sz="3200" dirty="0">
                <a:solidFill>
                  <a:srgbClr val="002B5C"/>
                </a:solidFill>
                <a:latin typeface="Arial"/>
                <a:cs typeface="Calibri"/>
              </a:rPr>
              <a:t>Sessions run on Zoom</a:t>
            </a:r>
          </a:p>
          <a:p>
            <a:pPr>
              <a:lnSpc>
                <a:spcPct val="125000"/>
              </a:lnSpc>
              <a:spcBef>
                <a:spcPts val="0"/>
              </a:spcBef>
            </a:pPr>
            <a:r>
              <a:rPr lang="en-GB" sz="3200" dirty="0">
                <a:solidFill>
                  <a:srgbClr val="002B5C"/>
                </a:solidFill>
                <a:latin typeface="Arial"/>
                <a:cs typeface="Calibri"/>
              </a:rPr>
              <a:t>Two 2-hour sessions per week</a:t>
            </a:r>
          </a:p>
          <a:p>
            <a:pPr>
              <a:lnSpc>
                <a:spcPct val="125000"/>
              </a:lnSpc>
              <a:spcBef>
                <a:spcPts val="0"/>
              </a:spcBef>
            </a:pPr>
            <a:r>
              <a:rPr lang="en-GB" sz="3200" dirty="0">
                <a:solidFill>
                  <a:srgbClr val="002B5C"/>
                </a:solidFill>
                <a:latin typeface="Arial"/>
                <a:cs typeface="Calibri"/>
              </a:rPr>
              <a:t>Introduction, break in the middle, and summing up at the end</a:t>
            </a:r>
          </a:p>
          <a:p>
            <a:pPr>
              <a:lnSpc>
                <a:spcPct val="125000"/>
              </a:lnSpc>
              <a:spcBef>
                <a:spcPts val="0"/>
              </a:spcBef>
            </a:pPr>
            <a:r>
              <a:rPr lang="en-GB" sz="3200" dirty="0">
                <a:solidFill>
                  <a:srgbClr val="002B5C"/>
                </a:solidFill>
                <a:latin typeface="Arial"/>
                <a:cs typeface="Calibri"/>
              </a:rPr>
              <a:t>Students study solo and use the Zoom Chat for any queries</a:t>
            </a: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49196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0997-3712-451D-BBDA-C533E9D4B1A8}"/>
              </a:ext>
            </a:extLst>
          </p:cNvPr>
          <p:cNvSpPr>
            <a:spLocks noGrp="1"/>
          </p:cNvSpPr>
          <p:nvPr>
            <p:ph type="title"/>
          </p:nvPr>
        </p:nvSpPr>
        <p:spPr>
          <a:xfrm>
            <a:off x="632254" y="66503"/>
            <a:ext cx="10515600" cy="1325563"/>
          </a:xfrm>
        </p:spPr>
        <p:txBody>
          <a:bodyPr>
            <a:normAutofit/>
          </a:bodyPr>
          <a:lstStyle/>
          <a:p>
            <a:r>
              <a:rPr lang="en-US" sz="3300" b="1">
                <a:solidFill>
                  <a:srgbClr val="002060"/>
                </a:solidFill>
                <a:latin typeface="Arial"/>
                <a:cs typeface="Calibri Light"/>
              </a:rPr>
              <a:t>Virtual Study Session 'Session in progress' slides...</a:t>
            </a:r>
            <a:endParaRPr lang="en-US" sz="3300" b="1">
              <a:solidFill>
                <a:srgbClr val="002060"/>
              </a:solidFill>
              <a:latin typeface="Arial"/>
              <a:cs typeface="Arial"/>
            </a:endParaRPr>
          </a:p>
        </p:txBody>
      </p:sp>
      <p:pic>
        <p:nvPicPr>
          <p:cNvPr id="6" name="Picture 6" descr="One of the slides shown during the Virtual Study Session. It is a picture of library shelves at the Andersonian Library at the University of Strathclyde as well as details on how to contact Library staff during the session">
            <a:extLst>
              <a:ext uri="{FF2B5EF4-FFF2-40B4-BE49-F238E27FC236}">
                <a16:creationId xmlns:a16="http://schemas.microsoft.com/office/drawing/2014/main" id="{48E2BBF0-90F6-4348-A573-6D9FCF7E794C}"/>
              </a:ext>
            </a:extLst>
          </p:cNvPr>
          <p:cNvPicPr>
            <a:picLocks noChangeAspect="1"/>
          </p:cNvPicPr>
          <p:nvPr/>
        </p:nvPicPr>
        <p:blipFill>
          <a:blip r:embed="rId3"/>
          <a:stretch>
            <a:fillRect/>
          </a:stretch>
        </p:blipFill>
        <p:spPr>
          <a:xfrm>
            <a:off x="5195062" y="2864489"/>
            <a:ext cx="6881708" cy="3869360"/>
          </a:xfrm>
          <a:prstGeom prst="rect">
            <a:avLst/>
          </a:prstGeom>
        </p:spPr>
      </p:pic>
      <p:pic>
        <p:nvPicPr>
          <p:cNvPr id="5" name="Picture 5" descr=" One of the slides shown during a Virtual Study Session. It shows a bank of PC desks in the Andersonian Library at the University of Strathclyde as well as details on how to contact Library staff during the session">
            <a:extLst>
              <a:ext uri="{FF2B5EF4-FFF2-40B4-BE49-F238E27FC236}">
                <a16:creationId xmlns:a16="http://schemas.microsoft.com/office/drawing/2014/main" id="{BB0967A2-5845-41DA-9E9C-A8FC173C54DE}"/>
              </a:ext>
            </a:extLst>
          </p:cNvPr>
          <p:cNvPicPr>
            <a:picLocks noChangeAspect="1"/>
          </p:cNvPicPr>
          <p:nvPr/>
        </p:nvPicPr>
        <p:blipFill>
          <a:blip r:embed="rId4"/>
          <a:stretch>
            <a:fillRect/>
          </a:stretch>
        </p:blipFill>
        <p:spPr>
          <a:xfrm>
            <a:off x="6183602" y="1025713"/>
            <a:ext cx="5382321" cy="3055783"/>
          </a:xfrm>
          <a:prstGeom prst="rect">
            <a:avLst/>
          </a:prstGeom>
        </p:spPr>
      </p:pic>
      <p:pic>
        <p:nvPicPr>
          <p:cNvPr id="4" name="Picture 4" descr="One of the slides shown during the Virtual Study Sessions. It shows Library shelving at the Andersonian Library at the University of Strathclyde as well as details on how to contact Library staff during the session">
            <a:extLst>
              <a:ext uri="{FF2B5EF4-FFF2-40B4-BE49-F238E27FC236}">
                <a16:creationId xmlns:a16="http://schemas.microsoft.com/office/drawing/2014/main" id="{F5F4527B-DB57-46AF-AB86-1AFFAD2DD0FE}"/>
              </a:ext>
            </a:extLst>
          </p:cNvPr>
          <p:cNvPicPr>
            <a:picLocks noGrp="1" noChangeAspect="1"/>
          </p:cNvPicPr>
          <p:nvPr>
            <p:ph idx="1"/>
          </p:nvPr>
        </p:nvPicPr>
        <p:blipFill>
          <a:blip r:embed="rId5"/>
          <a:stretch>
            <a:fillRect/>
          </a:stretch>
        </p:blipFill>
        <p:spPr>
          <a:xfrm>
            <a:off x="311797" y="1715538"/>
            <a:ext cx="5921624" cy="3577257"/>
          </a:xfrm>
        </p:spPr>
      </p:pic>
      <p:pic>
        <p:nvPicPr>
          <p:cNvPr id="7" name="Picture 6">
            <a:extLst>
              <a:ext uri="{FF2B5EF4-FFF2-40B4-BE49-F238E27FC236}">
                <a16:creationId xmlns:a16="http://schemas.microsoft.com/office/drawing/2014/main" id="{AD0F654E-6230-4A6F-9C3B-3A5FFA69B206}"/>
              </a:ext>
            </a:extLst>
          </p:cNvPr>
          <p:cNvPicPr>
            <a:picLocks noChangeAspect="1"/>
          </p:cNvPicPr>
          <p:nvPr/>
        </p:nvPicPr>
        <p:blipFill>
          <a:blip r:embed="rId6"/>
          <a:stretch>
            <a:fillRect/>
          </a:stretch>
        </p:blipFill>
        <p:spPr>
          <a:xfrm>
            <a:off x="311798" y="4684503"/>
            <a:ext cx="3693043" cy="2022067"/>
          </a:xfrm>
          <a:prstGeom prst="rect">
            <a:avLst/>
          </a:prstGeom>
        </p:spPr>
      </p:pic>
    </p:spTree>
    <p:extLst>
      <p:ext uri="{BB962C8B-B14F-4D97-AF65-F5344CB8AC3E}">
        <p14:creationId xmlns:p14="http://schemas.microsoft.com/office/powerpoint/2010/main" val="136733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a:xfrm>
            <a:off x="446902" y="190071"/>
            <a:ext cx="10515600" cy="862186"/>
          </a:xfrm>
        </p:spPr>
        <p:txBody>
          <a:bodyPr/>
          <a:lstStyle/>
          <a:p>
            <a:r>
              <a:rPr lang="en-GB" b="1">
                <a:solidFill>
                  <a:srgbClr val="002060"/>
                </a:solidFill>
                <a:latin typeface="Arial"/>
                <a:cs typeface="Arial"/>
              </a:rPr>
              <a:t>When are VSS run?</a:t>
            </a:r>
          </a:p>
        </p:txBody>
      </p:sp>
      <p:pic>
        <p:nvPicPr>
          <p:cNvPr id="7" name="Content Placeholder 6" descr="Image of the booking form for the Virtual Study Sessions">
            <a:extLst>
              <a:ext uri="{FF2B5EF4-FFF2-40B4-BE49-F238E27FC236}">
                <a16:creationId xmlns:a16="http://schemas.microsoft.com/office/drawing/2014/main" id="{D5D518C5-21D3-4D6B-852D-CD06D0B7E9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319" y="1111961"/>
            <a:ext cx="5137780" cy="5436810"/>
          </a:xfrm>
        </p:spPr>
      </p:pic>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
        <p:nvSpPr>
          <p:cNvPr id="8" name="TextBox 7">
            <a:extLst>
              <a:ext uri="{FF2B5EF4-FFF2-40B4-BE49-F238E27FC236}">
                <a16:creationId xmlns:a16="http://schemas.microsoft.com/office/drawing/2014/main" id="{534DC7C1-5BE6-4496-A1D7-3532449271C4}"/>
              </a:ext>
            </a:extLst>
          </p:cNvPr>
          <p:cNvSpPr txBox="1"/>
          <p:nvPr/>
        </p:nvSpPr>
        <p:spPr>
          <a:xfrm>
            <a:off x="5744404" y="1938544"/>
            <a:ext cx="6078724"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000" dirty="0">
                <a:solidFill>
                  <a:srgbClr val="002060"/>
                </a:solidFill>
                <a:latin typeface="Arial"/>
                <a:cs typeface="Arial"/>
              </a:rPr>
              <a:t>Sessions run twice a week</a:t>
            </a:r>
          </a:p>
          <a:p>
            <a:pPr marL="742950" lvl="1" indent="-285750">
              <a:buFont typeface="Arial" panose="020B0604020202020204" pitchFamily="34" charset="0"/>
              <a:buChar char="•"/>
            </a:pPr>
            <a:r>
              <a:rPr lang="en-GB" sz="3000" dirty="0">
                <a:solidFill>
                  <a:srgbClr val="002060"/>
                </a:solidFill>
                <a:latin typeface="Arial"/>
                <a:cs typeface="Arial"/>
              </a:rPr>
              <a:t>Tuesdays 2 – 4pm</a:t>
            </a:r>
          </a:p>
          <a:p>
            <a:pPr marL="742950" lvl="1" indent="-285750">
              <a:buFont typeface="Arial" panose="020B0604020202020204" pitchFamily="34" charset="0"/>
              <a:buChar char="•"/>
            </a:pPr>
            <a:r>
              <a:rPr lang="en-GB" sz="3000" dirty="0">
                <a:solidFill>
                  <a:srgbClr val="002060"/>
                </a:solidFill>
                <a:latin typeface="Arial"/>
                <a:cs typeface="Arial"/>
              </a:rPr>
              <a:t>Thursdays 10am –12pm</a:t>
            </a:r>
          </a:p>
          <a:p>
            <a:pPr lvl="1"/>
            <a:endParaRPr lang="en-GB" sz="3000">
              <a:solidFill>
                <a:srgbClr val="002060"/>
              </a:solidFill>
              <a:latin typeface="Arial"/>
              <a:cs typeface="Arial"/>
            </a:endParaRPr>
          </a:p>
          <a:p>
            <a:pPr marL="285750" indent="-285750">
              <a:buFont typeface="Arial" panose="020B0604020202020204" pitchFamily="34" charset="0"/>
              <a:buChar char="•"/>
            </a:pPr>
            <a:r>
              <a:rPr lang="en-GB" sz="3000" dirty="0">
                <a:solidFill>
                  <a:srgbClr val="002060"/>
                </a:solidFill>
                <a:latin typeface="Arial"/>
                <a:cs typeface="Arial"/>
              </a:rPr>
              <a:t>Bookable via online booking system</a:t>
            </a:r>
          </a:p>
          <a:p>
            <a:pPr marL="285750" indent="-285750">
              <a:buFont typeface="Arial" panose="020B0604020202020204" pitchFamily="34" charset="0"/>
              <a:buChar char="•"/>
            </a:pPr>
            <a:r>
              <a:rPr lang="en-GB" sz="3000" dirty="0">
                <a:solidFill>
                  <a:srgbClr val="002060"/>
                </a:solidFill>
                <a:latin typeface="Arial"/>
                <a:cs typeface="Arial"/>
              </a:rPr>
              <a:t>Same Zoom details used for each session</a:t>
            </a:r>
          </a:p>
        </p:txBody>
      </p:sp>
    </p:spTree>
    <p:extLst>
      <p:ext uri="{BB962C8B-B14F-4D97-AF65-F5344CB8AC3E}">
        <p14:creationId xmlns:p14="http://schemas.microsoft.com/office/powerpoint/2010/main" val="10235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8D32-E195-441D-9FA8-E868F79EDFDD}"/>
              </a:ext>
            </a:extLst>
          </p:cNvPr>
          <p:cNvSpPr>
            <a:spLocks noGrp="1"/>
          </p:cNvSpPr>
          <p:nvPr>
            <p:ph type="title"/>
          </p:nvPr>
        </p:nvSpPr>
        <p:spPr/>
        <p:txBody>
          <a:bodyPr/>
          <a:lstStyle/>
          <a:p>
            <a:r>
              <a:rPr lang="en-GB" b="1" dirty="0">
                <a:solidFill>
                  <a:srgbClr val="002060"/>
                </a:solidFill>
                <a:latin typeface="Arial"/>
                <a:cs typeface="Arial"/>
              </a:rPr>
              <a:t>Who attends VSS?</a:t>
            </a:r>
          </a:p>
        </p:txBody>
      </p:sp>
      <p:sp>
        <p:nvSpPr>
          <p:cNvPr id="3" name="Content Placeholder 2">
            <a:extLst>
              <a:ext uri="{FF2B5EF4-FFF2-40B4-BE49-F238E27FC236}">
                <a16:creationId xmlns:a16="http://schemas.microsoft.com/office/drawing/2014/main" id="{59843FDE-B324-411F-BF7C-0403359AD438}"/>
              </a:ext>
            </a:extLst>
          </p:cNvPr>
          <p:cNvSpPr>
            <a:spLocks noGrp="1"/>
          </p:cNvSpPr>
          <p:nvPr>
            <p:ph idx="1"/>
          </p:nvPr>
        </p:nvSpPr>
        <p:spPr>
          <a:xfrm>
            <a:off x="838200" y="1660869"/>
            <a:ext cx="10515600" cy="5020661"/>
          </a:xfrm>
        </p:spPr>
        <p:txBody>
          <a:bodyPr vert="horz" lIns="91440" tIns="45720" rIns="91440" bIns="45720" rtlCol="0" anchor="t">
            <a:normAutofit fontScale="92500" lnSpcReduction="20000"/>
          </a:bodyPr>
          <a:lstStyle/>
          <a:p>
            <a:pPr>
              <a:lnSpc>
                <a:spcPct val="125000"/>
              </a:lnSpc>
              <a:spcBef>
                <a:spcPts val="0"/>
              </a:spcBef>
            </a:pPr>
            <a:r>
              <a:rPr lang="en-GB" sz="3600" dirty="0">
                <a:solidFill>
                  <a:srgbClr val="002B5C"/>
                </a:solidFill>
                <a:latin typeface="Arial"/>
                <a:cs typeface="Calibri"/>
              </a:rPr>
              <a:t>First sessions ran in the pre-exam diet in April 2021</a:t>
            </a:r>
          </a:p>
          <a:p>
            <a:pPr>
              <a:lnSpc>
                <a:spcPct val="125000"/>
              </a:lnSpc>
              <a:spcBef>
                <a:spcPts val="0"/>
              </a:spcBef>
            </a:pPr>
            <a:r>
              <a:rPr lang="en-GB" sz="3600" dirty="0">
                <a:solidFill>
                  <a:srgbClr val="002B5C"/>
                </a:solidFill>
                <a:latin typeface="Arial"/>
                <a:cs typeface="Calibri"/>
              </a:rPr>
              <a:t>Between April 2021 – 3</a:t>
            </a:r>
            <a:r>
              <a:rPr lang="en-GB" sz="3600" baseline="30000" dirty="0">
                <a:solidFill>
                  <a:srgbClr val="002B5C"/>
                </a:solidFill>
                <a:latin typeface="Arial"/>
                <a:cs typeface="Calibri"/>
              </a:rPr>
              <a:t>rd</a:t>
            </a:r>
            <a:r>
              <a:rPr lang="en-GB" sz="3600" dirty="0">
                <a:solidFill>
                  <a:srgbClr val="002B5C"/>
                </a:solidFill>
                <a:latin typeface="Arial"/>
                <a:cs typeface="Calibri"/>
              </a:rPr>
              <a:t> May 2022 = 713 attendees and 100 sessions run!</a:t>
            </a:r>
          </a:p>
          <a:p>
            <a:pPr>
              <a:lnSpc>
                <a:spcPct val="125000"/>
              </a:lnSpc>
              <a:spcBef>
                <a:spcPts val="0"/>
              </a:spcBef>
            </a:pPr>
            <a:r>
              <a:rPr lang="en-GB" sz="3600" dirty="0">
                <a:solidFill>
                  <a:srgbClr val="002B5C"/>
                </a:solidFill>
                <a:latin typeface="Arial"/>
                <a:cs typeface="Calibri"/>
              </a:rPr>
              <a:t>Expectation that students studying for their exams would attend BUT</a:t>
            </a:r>
          </a:p>
          <a:p>
            <a:pPr lvl="1">
              <a:lnSpc>
                <a:spcPct val="125000"/>
              </a:lnSpc>
              <a:spcBef>
                <a:spcPts val="0"/>
              </a:spcBef>
            </a:pPr>
            <a:r>
              <a:rPr lang="en-GB" sz="3200" dirty="0">
                <a:solidFill>
                  <a:srgbClr val="002B5C"/>
                </a:solidFill>
                <a:latin typeface="Arial"/>
                <a:cs typeface="Calibri"/>
              </a:rPr>
              <a:t>Majority of attendees have been PGRs and Masters students</a:t>
            </a:r>
          </a:p>
          <a:p>
            <a:pPr lvl="1">
              <a:lnSpc>
                <a:spcPct val="125000"/>
              </a:lnSpc>
              <a:spcBef>
                <a:spcPts val="0"/>
              </a:spcBef>
            </a:pPr>
            <a:r>
              <a:rPr lang="en-GB" sz="3200" dirty="0">
                <a:solidFill>
                  <a:srgbClr val="002B5C"/>
                </a:solidFill>
                <a:latin typeface="Arial"/>
                <a:cs typeface="Calibri"/>
              </a:rPr>
              <a:t>The sessions allow them to connect with students at a similar stage of study/research</a:t>
            </a:r>
          </a:p>
          <a:p>
            <a:pPr marL="457200" lvl="1" indent="0">
              <a:lnSpc>
                <a:spcPct val="125000"/>
              </a:lnSpc>
              <a:spcBef>
                <a:spcPts val="0"/>
              </a:spcBef>
              <a:buNone/>
            </a:pPr>
            <a:endParaRPr lang="en-GB" sz="3200" dirty="0">
              <a:solidFill>
                <a:srgbClr val="002B5C"/>
              </a:solidFill>
              <a:latin typeface="Arial"/>
              <a:cs typeface="Calibri"/>
            </a:endParaRPr>
          </a:p>
        </p:txBody>
      </p:sp>
      <p:pic>
        <p:nvPicPr>
          <p:cNvPr id="4" name="Picture 3" descr="Decorative" title="Decorative">
            <a:extLst>
              <a:ext uri="{FF2B5EF4-FFF2-40B4-BE49-F238E27FC236}">
                <a16:creationId xmlns:a16="http://schemas.microsoft.com/office/drawing/2014/main" id="{EFB32F8D-D576-4E17-80C1-3D7A90D96E4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0000" cy="6858000"/>
          </a:xfrm>
          <a:prstGeom prst="rect">
            <a:avLst/>
          </a:prstGeom>
        </p:spPr>
      </p:pic>
      <p:pic>
        <p:nvPicPr>
          <p:cNvPr id="5" name="Picture 4" descr="University of Strathclyde logo" title="University of Strathclyde logo">
            <a:extLst>
              <a:ext uri="{FF2B5EF4-FFF2-40B4-BE49-F238E27FC236}">
                <a16:creationId xmlns:a16="http://schemas.microsoft.com/office/drawing/2014/main" id="{26B566CA-C9F8-44B2-87F5-C14907C74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000" y="-2"/>
            <a:ext cx="1375754" cy="1656000"/>
          </a:xfrm>
          <a:prstGeom prst="rect">
            <a:avLst/>
          </a:prstGeom>
        </p:spPr>
      </p:pic>
    </p:spTree>
    <p:extLst>
      <p:ext uri="{BB962C8B-B14F-4D97-AF65-F5344CB8AC3E}">
        <p14:creationId xmlns:p14="http://schemas.microsoft.com/office/powerpoint/2010/main" val="2785509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6A92FC42192A47B6C5DD146A138A66" ma:contentTypeVersion="4" ma:contentTypeDescription="Create a new document." ma:contentTypeScope="" ma:versionID="c774c3c21663bed2bd22160f2448b8cb">
  <xsd:schema xmlns:xsd="http://www.w3.org/2001/XMLSchema" xmlns:xs="http://www.w3.org/2001/XMLSchema" xmlns:p="http://schemas.microsoft.com/office/2006/metadata/properties" xmlns:ns2="b1afb413-71ed-4917-9e8a-61daef59ae15" xmlns:ns3="318fd795-b4fd-491d-9c8c-9330e5df0db2" targetNamespace="http://schemas.microsoft.com/office/2006/metadata/properties" ma:root="true" ma:fieldsID="85bb00edaebd1a0b95eba3a31b87dcf9" ns2:_="" ns3:_="">
    <xsd:import namespace="b1afb413-71ed-4917-9e8a-61daef59ae15"/>
    <xsd:import namespace="318fd795-b4fd-491d-9c8c-9330e5df0d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fb413-71ed-4917-9e8a-61daef59a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8fd795-b4fd-491d-9c8c-9330e5df0d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18fd795-b4fd-491d-9c8c-9330e5df0db2">
      <UserInfo>
        <DisplayName>Kirsten Watson</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3215F-003E-415B-B684-69B49A7420F5}">
  <ds:schemaRefs>
    <ds:schemaRef ds:uri="318fd795-b4fd-491d-9c8c-9330e5df0db2"/>
    <ds:schemaRef ds:uri="b1afb413-71ed-4917-9e8a-61daef59ae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9EAE6B-2278-4B5A-ABD3-DCB7D0F1E5F1}">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318fd795-b4fd-491d-9c8c-9330e5df0db2"/>
    <ds:schemaRef ds:uri="b1afb413-71ed-4917-9e8a-61daef59ae15"/>
    <ds:schemaRef ds:uri="http://www.w3.org/XML/1998/namespace"/>
  </ds:schemaRefs>
</ds:datastoreItem>
</file>

<file path=customXml/itemProps3.xml><?xml version="1.0" encoding="utf-8"?>
<ds:datastoreItem xmlns:ds="http://schemas.openxmlformats.org/officeDocument/2006/customXml" ds:itemID="{EFDAC07C-A25E-4416-B82A-5D58C61874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889</TotalTime>
  <Words>2958</Words>
  <Application>Microsoft Office PowerPoint</Application>
  <PresentationFormat>Widescreen</PresentationFormat>
  <Paragraphs>250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Library Lounge: Virtual Study Sessions (VSS) - </vt:lpstr>
      <vt:lpstr>Session Outline </vt:lpstr>
      <vt:lpstr>Library Vibes: How you would  define “library”? </vt:lpstr>
      <vt:lpstr>The beginning of our journey</vt:lpstr>
      <vt:lpstr>Inspiration</vt:lpstr>
      <vt:lpstr>What is a VSS? </vt:lpstr>
      <vt:lpstr>Virtual Study Session 'Session in progress' slides...</vt:lpstr>
      <vt:lpstr>When are VSS run?</vt:lpstr>
      <vt:lpstr>Who attends VSS?</vt:lpstr>
      <vt:lpstr>Response &amp; Feedback 1: What do our attendees say?</vt:lpstr>
      <vt:lpstr>Response &amp; Feedback 2: What do our attendees say?</vt:lpstr>
      <vt:lpstr>Testimonials</vt:lpstr>
      <vt:lpstr>The Award</vt:lpstr>
      <vt:lpstr>Sharing our Knowledge</vt:lpstr>
      <vt:lpstr>Expanding our Service</vt:lpstr>
      <vt:lpstr>Questions and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JB-DHS</dc:creator>
  <cp:lastModifiedBy>Claire Browne</cp:lastModifiedBy>
  <cp:revision>139</cp:revision>
  <cp:lastPrinted>2022-06-23T14:24:47Z</cp:lastPrinted>
  <dcterms:created xsi:type="dcterms:W3CDTF">2020-01-30T15:06:57Z</dcterms:created>
  <dcterms:modified xsi:type="dcterms:W3CDTF">2022-07-01T09:43:23Z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0x010100D36A92FC42192A47B6C5DD146A138A66</vt:lpwstr>
  </property>
  <property fmtid="{D5CDD505-2E9C-101B-9397-08002B2CF9AE}" pid="3" name="Order">
    <vt:r8>300</vt:r8>
  </property>
  <property fmtid="{D5CDD505-2E9C-101B-9397-08002B2CF9AE}" pid="4" name="xd_Signature">
    <vt:bool>false</vt:bool>
  </property>
  <property fmtid="{D5CDD505-2E9C-101B-9397-08002B2CF9AE}" pid="5" name="SharedWithUsers">
    <vt:lpwstr>12;#Kirsten Watson</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