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94" r:id="rId5"/>
    <p:sldId id="347" r:id="rId6"/>
    <p:sldId id="354" r:id="rId7"/>
    <p:sldId id="344" r:id="rId8"/>
    <p:sldId id="339" r:id="rId9"/>
    <p:sldId id="328" r:id="rId10"/>
    <p:sldId id="341" r:id="rId11"/>
    <p:sldId id="316" r:id="rId12"/>
    <p:sldId id="355" r:id="rId13"/>
    <p:sldId id="337" r:id="rId1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all Emmett" initials="NE" lastIdx="1" clrIdx="0">
    <p:extLst>
      <p:ext uri="{19B8F6BF-5375-455C-9EA6-DF929625EA0E}">
        <p15:presenceInfo xmlns:p15="http://schemas.microsoft.com/office/powerpoint/2012/main" userId="Niall Emmett" providerId="None"/>
      </p:ext>
    </p:extLst>
  </p:cmAuthor>
  <p:cmAuthor id="2" name="Nicola Smith" initials="NS" lastIdx="1" clrIdx="1">
    <p:extLst>
      <p:ext uri="{19B8F6BF-5375-455C-9EA6-DF929625EA0E}">
        <p15:presenceInfo xmlns:p15="http://schemas.microsoft.com/office/powerpoint/2012/main" userId="S-1-5-21-1909260341-1544298325-8547516-105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E7EA14-BFC6-5A32-00CC-AA4ACB564C02}" v="2" dt="2022-11-18T13:00:01.326"/>
    <p1510:client id="{8DC5566D-9C7D-448B-BAE5-0F0941F035C7}" v="345" dt="2020-11-06T14:44:28.313"/>
    <p1510:client id="{9ACA7519-2231-FA84-5FC7-74867D339625}" v="9" dt="2022-11-18T16:00:45.193"/>
    <p1510:client id="{D6F66DB2-8179-42AF-9743-C77AE871E957}" v="1075" dt="2020-10-05T07:12:23.090"/>
    <p1510:client id="{DA19BE3D-C10D-9878-9220-8097EE4BB590}" v="12" dt="2022-11-20T13:48:18.3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847" autoAdjust="0"/>
  </p:normalViewPr>
  <p:slideViewPr>
    <p:cSldViewPr snapToGrid="0">
      <p:cViewPr varScale="1">
        <p:scale>
          <a:sx n="77" d="100"/>
          <a:sy n="77" d="100"/>
        </p:scale>
        <p:origin x="1200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E1C5F-B4EF-4087-BDE0-4AC86BE209B9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87191-623B-4ABE-AFC5-6ED6CE55C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935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87191-623B-4ABE-AFC5-6ED6CE55CB3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424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87191-623B-4ABE-AFC5-6ED6CE55CB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680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87191-623B-4ABE-AFC5-6ED6CE55CB3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688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87191-623B-4ABE-AFC5-6ED6CE55CB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311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87191-623B-4ABE-AFC5-6ED6CE55CB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418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87191-623B-4ABE-AFC5-6ED6CE55CB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207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87191-623B-4ABE-AFC5-6ED6CE55CB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938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87191-623B-4ABE-AFC5-6ED6CE55CB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453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87191-623B-4ABE-AFC5-6ED6CE55CB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615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87191-623B-4ABE-AFC5-6ED6CE55CB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741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 hasCustomPrompt="1"/>
          </p:nvPr>
        </p:nvSpPr>
        <p:spPr>
          <a:xfrm>
            <a:off x="339726" y="2441577"/>
            <a:ext cx="7526338" cy="4003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/>
            </a:lvl1pPr>
          </a:lstStyle>
          <a:p>
            <a:r>
              <a:rPr lang="en-GB" sz="2700" b="1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Your Title Here</a:t>
            </a:r>
          </a:p>
          <a:p>
            <a:endParaRPr lang="en-GB" sz="2700" b="1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2700" b="1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Your title should be in Arial Bold at size 36 and in Grey</a:t>
            </a:r>
          </a:p>
          <a:p>
            <a:endParaRPr lang="en-GB" sz="2700" b="1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900" b="1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Please do not change the size of this text box </a:t>
            </a:r>
          </a:p>
          <a:p>
            <a:endParaRPr lang="en-GB" sz="2700" b="1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711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2588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5228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8751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4044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5791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3407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422275"/>
            <a:ext cx="4876800" cy="738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94848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948488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94848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D8AEB-227E-451F-A753-422847A0974F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6633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4600576" y="1762127"/>
            <a:ext cx="4132263" cy="22653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4600576" y="4214813"/>
            <a:ext cx="4132263" cy="22669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39725" y="1762127"/>
            <a:ext cx="3971925" cy="4683125"/>
          </a:xfrm>
          <a:prstGeom prst="rect">
            <a:avLst/>
          </a:prstGeom>
        </p:spPr>
        <p:txBody>
          <a:bodyPr/>
          <a:lstStyle>
            <a:lvl1pPr marL="214313" indent="-214313">
              <a:buFont typeface="Arial" charset="0"/>
              <a:buChar char="•"/>
              <a:defRPr sz="2100"/>
            </a:lvl1pPr>
          </a:lstStyle>
          <a:p>
            <a:r>
              <a:rPr lang="en-US" sz="1800">
                <a:latin typeface="Arial" charset="0"/>
                <a:ea typeface="Arial" charset="0"/>
                <a:cs typeface="Arial" charset="0"/>
              </a:rPr>
              <a:t>PLEASE DO NOT CHANGE THE SIZE OF THIS TEXT BOX</a:t>
            </a:r>
          </a:p>
          <a:p>
            <a:r>
              <a:rPr lang="en-US" sz="1800">
                <a:latin typeface="Arial" charset="0"/>
                <a:ea typeface="Arial" charset="0"/>
                <a:cs typeface="Arial" charset="0"/>
              </a:rPr>
              <a:t>Headings should be in Arial, size 24</a:t>
            </a:r>
            <a:endParaRPr lang="en-US" sz="825" b="1">
              <a:latin typeface="Arial" charset="0"/>
              <a:ea typeface="Arial" charset="0"/>
              <a:cs typeface="Arial" charset="0"/>
            </a:endParaRPr>
          </a:p>
          <a:p>
            <a:r>
              <a:rPr lang="en-US" sz="1200">
                <a:latin typeface="Arial" charset="0"/>
                <a:ea typeface="Arial" charset="0"/>
                <a:cs typeface="Arial" charset="0"/>
              </a:rPr>
              <a:t>The rest of your text should be Ariel, size 16</a:t>
            </a:r>
          </a:p>
          <a:p>
            <a:endParaRPr lang="en-US" sz="1200">
              <a:latin typeface="Arial" charset="0"/>
              <a:ea typeface="Arial" charset="0"/>
              <a:cs typeface="Arial" charset="0"/>
            </a:endParaRPr>
          </a:p>
          <a:p>
            <a:r>
              <a:rPr lang="en-US" sz="1200">
                <a:latin typeface="Arial" charset="0"/>
                <a:ea typeface="Arial" charset="0"/>
                <a:cs typeface="Arial" charset="0"/>
              </a:rPr>
              <a:t>Bullet points should be used as below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>
                <a:latin typeface="Arial" charset="0"/>
                <a:ea typeface="Arial" charset="0"/>
                <a:cs typeface="Arial" charset="0"/>
              </a:rPr>
              <a:t>Bullet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>
                <a:latin typeface="Arial" charset="0"/>
                <a:ea typeface="Arial" charset="0"/>
                <a:cs typeface="Arial" charset="0"/>
              </a:rPr>
              <a:t>Bullet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>
                <a:latin typeface="Arial" charset="0"/>
                <a:ea typeface="Arial" charset="0"/>
                <a:cs typeface="Arial" charset="0"/>
              </a:rPr>
              <a:t>Bullet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03226" y="503238"/>
            <a:ext cx="5819775" cy="82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US" sz="2100" b="1">
                <a:latin typeface="Arial" charset="0"/>
                <a:ea typeface="Arial" charset="0"/>
                <a:cs typeface="Arial" charset="0"/>
              </a:rPr>
              <a:t>School of Something</a:t>
            </a:r>
          </a:p>
          <a:p>
            <a:r>
              <a:rPr lang="en-US" sz="1050" b="1">
                <a:latin typeface="Arial" charset="0"/>
                <a:ea typeface="Arial" charset="0"/>
                <a:cs typeface="Arial" charset="0"/>
              </a:rPr>
              <a:t>FACULTY OF OTHER</a:t>
            </a:r>
          </a:p>
        </p:txBody>
      </p:sp>
    </p:spTree>
    <p:extLst>
      <p:ext uri="{BB962C8B-B14F-4D97-AF65-F5344CB8AC3E}">
        <p14:creationId xmlns:p14="http://schemas.microsoft.com/office/powerpoint/2010/main" val="1468899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39726" y="1762127"/>
            <a:ext cx="7559675" cy="4683125"/>
          </a:xfrm>
          <a:prstGeom prst="rect">
            <a:avLst/>
          </a:prstGeom>
        </p:spPr>
        <p:txBody>
          <a:bodyPr/>
          <a:lstStyle>
            <a:lvl1pPr marL="214313" indent="-214313">
              <a:buFont typeface="Arial" charset="0"/>
              <a:buChar char="•"/>
              <a:defRPr/>
            </a:lvl1pPr>
            <a:lvl2pPr marL="0" indent="0">
              <a:buNone/>
              <a:defRPr sz="1350" baseline="0"/>
            </a:lvl2pPr>
          </a:lstStyle>
          <a:p>
            <a:r>
              <a:rPr lang="en-US" sz="1800">
                <a:latin typeface="Arial" charset="0"/>
                <a:ea typeface="Arial" charset="0"/>
                <a:cs typeface="Arial" charset="0"/>
              </a:rPr>
              <a:t>PLEASE DO NOT CHANGE THE SIZE OF THIS TEXT BOX</a:t>
            </a:r>
          </a:p>
          <a:p>
            <a:r>
              <a:rPr lang="en-US" sz="1800">
                <a:latin typeface="Arial" charset="0"/>
                <a:ea typeface="Arial" charset="0"/>
                <a:cs typeface="Arial" charset="0"/>
              </a:rPr>
              <a:t>Headings should be in Arial, size 24</a:t>
            </a:r>
            <a:endParaRPr lang="en-US" sz="825" b="1">
              <a:latin typeface="Arial" charset="0"/>
              <a:ea typeface="Arial" charset="0"/>
              <a:cs typeface="Arial" charset="0"/>
            </a:endParaRPr>
          </a:p>
          <a:p>
            <a:r>
              <a:rPr lang="en-US" sz="1200">
                <a:latin typeface="Arial" charset="0"/>
                <a:ea typeface="Arial" charset="0"/>
                <a:cs typeface="Arial" charset="0"/>
              </a:rPr>
              <a:t>The rest of your text should be Ariel, size 16</a:t>
            </a:r>
          </a:p>
          <a:p>
            <a:endParaRPr lang="en-US" sz="1200">
              <a:latin typeface="Arial" charset="0"/>
              <a:ea typeface="Arial" charset="0"/>
              <a:cs typeface="Arial" charset="0"/>
            </a:endParaRPr>
          </a:p>
          <a:p>
            <a:r>
              <a:rPr lang="en-US" sz="1200">
                <a:latin typeface="Arial" charset="0"/>
                <a:ea typeface="Arial" charset="0"/>
                <a:cs typeface="Arial" charset="0"/>
              </a:rPr>
              <a:t>Bullet points should be used as below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>
                <a:latin typeface="Arial" charset="0"/>
                <a:ea typeface="Arial" charset="0"/>
                <a:cs typeface="Arial" charset="0"/>
              </a:rPr>
              <a:t>Bullet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>
                <a:latin typeface="Arial" charset="0"/>
                <a:ea typeface="Arial" charset="0"/>
                <a:cs typeface="Arial" charset="0"/>
              </a:rPr>
              <a:t>Bullet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>
                <a:latin typeface="Arial" charset="0"/>
                <a:ea typeface="Arial" charset="0"/>
                <a:cs typeface="Arial" charset="0"/>
              </a:rPr>
              <a:t>Bullet</a:t>
            </a:r>
          </a:p>
          <a:p>
            <a:pPr marL="285750" indent="-285750">
              <a:buFont typeface="Arial" charset="0"/>
              <a:buChar char="•"/>
            </a:pPr>
            <a:endParaRPr lang="en-US" sz="1200">
              <a:latin typeface="Arial" charset="0"/>
              <a:ea typeface="Arial" charset="0"/>
              <a:cs typeface="Arial" charset="0"/>
            </a:endParaRPr>
          </a:p>
          <a:p>
            <a:pPr marL="0" lvl="1"/>
            <a:r>
              <a:rPr lang="en-GB" altLang="en-US"/>
              <a:t>For maximum impact, avoid overcrowding slides - limit your points to a maximum of 6 per page</a:t>
            </a:r>
          </a:p>
          <a:p>
            <a:pPr lvl="0"/>
            <a:endParaRPr lang="en-US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03226" y="503238"/>
            <a:ext cx="5819775" cy="82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US" sz="2100" b="1">
                <a:latin typeface="Arial" charset="0"/>
                <a:ea typeface="Arial" charset="0"/>
                <a:cs typeface="Arial" charset="0"/>
              </a:rPr>
              <a:t>School of Something</a:t>
            </a:r>
          </a:p>
          <a:p>
            <a:r>
              <a:rPr lang="en-US" sz="1050" b="1">
                <a:latin typeface="Arial" charset="0"/>
                <a:ea typeface="Arial" charset="0"/>
                <a:cs typeface="Arial" charset="0"/>
              </a:rPr>
              <a:t>FACULTY OF OTHER</a:t>
            </a:r>
          </a:p>
        </p:txBody>
      </p:sp>
    </p:spTree>
    <p:extLst>
      <p:ext uri="{BB962C8B-B14F-4D97-AF65-F5344CB8AC3E}">
        <p14:creationId xmlns:p14="http://schemas.microsoft.com/office/powerpoint/2010/main" val="3027498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39725" y="1762127"/>
            <a:ext cx="3971925" cy="4683125"/>
          </a:xfrm>
          <a:prstGeom prst="rect">
            <a:avLst/>
          </a:prstGeom>
        </p:spPr>
        <p:txBody>
          <a:bodyPr/>
          <a:lstStyle>
            <a:lvl1pPr marL="214313" indent="-214313">
              <a:buFont typeface="Arial" charset="0"/>
              <a:buChar char="•"/>
              <a:defRPr sz="2100"/>
            </a:lvl1pPr>
          </a:lstStyle>
          <a:p>
            <a:r>
              <a:rPr lang="en-US" sz="1800">
                <a:latin typeface="Arial" charset="0"/>
                <a:ea typeface="Arial" charset="0"/>
                <a:cs typeface="Arial" charset="0"/>
              </a:rPr>
              <a:t>PLEASE DO NOT CHANGE THE SIZE OF THIS TEXT BOX</a:t>
            </a:r>
          </a:p>
          <a:p>
            <a:r>
              <a:rPr lang="en-US" sz="1800">
                <a:latin typeface="Arial" charset="0"/>
                <a:ea typeface="Arial" charset="0"/>
                <a:cs typeface="Arial" charset="0"/>
              </a:rPr>
              <a:t>Headings should be in Arial, size 24</a:t>
            </a:r>
            <a:endParaRPr lang="en-US" sz="825" b="1">
              <a:latin typeface="Arial" charset="0"/>
              <a:ea typeface="Arial" charset="0"/>
              <a:cs typeface="Arial" charset="0"/>
            </a:endParaRPr>
          </a:p>
          <a:p>
            <a:r>
              <a:rPr lang="en-US" sz="1200">
                <a:latin typeface="Arial" charset="0"/>
                <a:ea typeface="Arial" charset="0"/>
                <a:cs typeface="Arial" charset="0"/>
              </a:rPr>
              <a:t>The rest of your text should be Ariel, size 16</a:t>
            </a:r>
          </a:p>
          <a:p>
            <a:endParaRPr lang="en-US" sz="1200">
              <a:latin typeface="Arial" charset="0"/>
              <a:ea typeface="Arial" charset="0"/>
              <a:cs typeface="Arial" charset="0"/>
            </a:endParaRPr>
          </a:p>
          <a:p>
            <a:r>
              <a:rPr lang="en-US" sz="1200">
                <a:latin typeface="Arial" charset="0"/>
                <a:ea typeface="Arial" charset="0"/>
                <a:cs typeface="Arial" charset="0"/>
              </a:rPr>
              <a:t>Bullet points should be used as below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>
                <a:latin typeface="Arial" charset="0"/>
                <a:ea typeface="Arial" charset="0"/>
                <a:cs typeface="Arial" charset="0"/>
              </a:rPr>
              <a:t>Bullet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>
                <a:latin typeface="Arial" charset="0"/>
                <a:ea typeface="Arial" charset="0"/>
                <a:cs typeface="Arial" charset="0"/>
              </a:rPr>
              <a:t>Bullet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>
                <a:latin typeface="Arial" charset="0"/>
                <a:ea typeface="Arial" charset="0"/>
                <a:cs typeface="Arial" charset="0"/>
              </a:rPr>
              <a:t>Bullet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600576" y="1762127"/>
            <a:ext cx="4132263" cy="47021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03226" y="503238"/>
            <a:ext cx="5819775" cy="82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US" sz="2100" b="1">
                <a:latin typeface="Arial" charset="0"/>
                <a:ea typeface="Arial" charset="0"/>
                <a:cs typeface="Arial" charset="0"/>
              </a:rPr>
              <a:t>School of Something</a:t>
            </a:r>
          </a:p>
          <a:p>
            <a:r>
              <a:rPr lang="en-US" sz="1050" b="1">
                <a:latin typeface="Arial" charset="0"/>
                <a:ea typeface="Arial" charset="0"/>
                <a:cs typeface="Arial" charset="0"/>
              </a:rPr>
              <a:t>FACULTY OF OTHER</a:t>
            </a:r>
          </a:p>
        </p:txBody>
      </p:sp>
    </p:spTree>
    <p:extLst>
      <p:ext uri="{BB962C8B-B14F-4D97-AF65-F5344CB8AC3E}">
        <p14:creationId xmlns:p14="http://schemas.microsoft.com/office/powerpoint/2010/main" val="1999532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4600576" y="1762127"/>
            <a:ext cx="4132263" cy="2265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4600576" y="4214813"/>
            <a:ext cx="4132263" cy="2266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39725" y="1762127"/>
            <a:ext cx="3971925" cy="4683125"/>
          </a:xfrm>
          <a:prstGeom prst="rect">
            <a:avLst/>
          </a:prstGeom>
        </p:spPr>
        <p:txBody>
          <a:bodyPr/>
          <a:lstStyle>
            <a:lvl1pPr marL="214313" indent="-214313">
              <a:buFont typeface="Arial" charset="0"/>
              <a:buChar char="•"/>
              <a:defRPr sz="2100"/>
            </a:lvl1pPr>
          </a:lstStyle>
          <a:p>
            <a:r>
              <a:rPr lang="en-US" sz="1800">
                <a:latin typeface="Arial" charset="0"/>
                <a:ea typeface="Arial" charset="0"/>
                <a:cs typeface="Arial" charset="0"/>
              </a:rPr>
              <a:t>PLEASE DO NOT CHANGE THE SIZE OF THIS TEXT BOX</a:t>
            </a:r>
          </a:p>
          <a:p>
            <a:r>
              <a:rPr lang="en-US" sz="1800">
                <a:latin typeface="Arial" charset="0"/>
                <a:ea typeface="Arial" charset="0"/>
                <a:cs typeface="Arial" charset="0"/>
              </a:rPr>
              <a:t>Headings should be in Arial, size 24</a:t>
            </a:r>
            <a:endParaRPr lang="en-US" sz="825" b="1">
              <a:latin typeface="Arial" charset="0"/>
              <a:ea typeface="Arial" charset="0"/>
              <a:cs typeface="Arial" charset="0"/>
            </a:endParaRPr>
          </a:p>
          <a:p>
            <a:r>
              <a:rPr lang="en-US" sz="1200">
                <a:latin typeface="Arial" charset="0"/>
                <a:ea typeface="Arial" charset="0"/>
                <a:cs typeface="Arial" charset="0"/>
              </a:rPr>
              <a:t>The rest of your text should be Ariel, size 16</a:t>
            </a:r>
          </a:p>
          <a:p>
            <a:endParaRPr lang="en-US" sz="1200">
              <a:latin typeface="Arial" charset="0"/>
              <a:ea typeface="Arial" charset="0"/>
              <a:cs typeface="Arial" charset="0"/>
            </a:endParaRPr>
          </a:p>
          <a:p>
            <a:r>
              <a:rPr lang="en-US" sz="1200">
                <a:latin typeface="Arial" charset="0"/>
                <a:ea typeface="Arial" charset="0"/>
                <a:cs typeface="Arial" charset="0"/>
              </a:rPr>
              <a:t>Bullet points should be used as below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>
                <a:latin typeface="Arial" charset="0"/>
                <a:ea typeface="Arial" charset="0"/>
                <a:cs typeface="Arial" charset="0"/>
              </a:rPr>
              <a:t>Bullet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>
                <a:latin typeface="Arial" charset="0"/>
                <a:ea typeface="Arial" charset="0"/>
                <a:cs typeface="Arial" charset="0"/>
              </a:rPr>
              <a:t>Bullet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>
                <a:latin typeface="Arial" charset="0"/>
                <a:ea typeface="Arial" charset="0"/>
                <a:cs typeface="Arial" charset="0"/>
              </a:rPr>
              <a:t>Bullet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03226" y="503238"/>
            <a:ext cx="5819775" cy="82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US" sz="2100" b="1">
                <a:latin typeface="Arial" charset="0"/>
                <a:ea typeface="Arial" charset="0"/>
                <a:cs typeface="Arial" charset="0"/>
              </a:rPr>
              <a:t>School of Something</a:t>
            </a:r>
          </a:p>
          <a:p>
            <a:r>
              <a:rPr lang="en-US" sz="1050" b="1">
                <a:latin typeface="Arial" charset="0"/>
                <a:ea typeface="Arial" charset="0"/>
                <a:cs typeface="Arial" charset="0"/>
              </a:rPr>
              <a:t>FACULTY OF OTHER</a:t>
            </a:r>
          </a:p>
        </p:txBody>
      </p:sp>
    </p:spTree>
    <p:extLst>
      <p:ext uri="{BB962C8B-B14F-4D97-AF65-F5344CB8AC3E}">
        <p14:creationId xmlns:p14="http://schemas.microsoft.com/office/powerpoint/2010/main" val="227495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03226" y="1762127"/>
            <a:ext cx="8329613" cy="47021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03226" y="503238"/>
            <a:ext cx="5819775" cy="82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US" sz="2100" b="1">
                <a:latin typeface="Arial" charset="0"/>
                <a:ea typeface="Arial" charset="0"/>
                <a:cs typeface="Arial" charset="0"/>
              </a:rPr>
              <a:t>School of Something</a:t>
            </a:r>
          </a:p>
          <a:p>
            <a:r>
              <a:rPr lang="en-US" sz="1050" b="1">
                <a:latin typeface="Arial" charset="0"/>
                <a:ea typeface="Arial" charset="0"/>
                <a:cs typeface="Arial" charset="0"/>
              </a:rPr>
              <a:t>FACULTY OF OTHER</a:t>
            </a:r>
          </a:p>
        </p:txBody>
      </p:sp>
    </p:spTree>
    <p:extLst>
      <p:ext uri="{BB962C8B-B14F-4D97-AF65-F5344CB8AC3E}">
        <p14:creationId xmlns:p14="http://schemas.microsoft.com/office/powerpoint/2010/main" val="4023947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/>
          <p:cNvSpPr>
            <a:spLocks/>
          </p:cNvSpPr>
          <p:nvPr/>
        </p:nvSpPr>
        <p:spPr bwMode="auto">
          <a:xfrm>
            <a:off x="4583585" y="1750875"/>
            <a:ext cx="1907689" cy="1907689"/>
          </a:xfrm>
          <a:custGeom>
            <a:avLst/>
            <a:gdLst>
              <a:gd name="T0" fmla="*/ 1428677 w 19679"/>
              <a:gd name="T1" fmla="*/ 1568220 h 19679"/>
              <a:gd name="T2" fmla="*/ 1428677 w 19679"/>
              <a:gd name="T3" fmla="*/ 1568220 h 19679"/>
              <a:gd name="T4" fmla="*/ 1428677 w 19679"/>
              <a:gd name="T5" fmla="*/ 1568220 h 19679"/>
              <a:gd name="T6" fmla="*/ 1428677 w 19679"/>
              <a:gd name="T7" fmla="*/ 1568220 h 19679"/>
              <a:gd name="T8" fmla="*/ 0 60000 65536"/>
              <a:gd name="T9" fmla="*/ 0 60000 65536"/>
              <a:gd name="T10" fmla="*/ 0 60000 65536"/>
              <a:gd name="T11" fmla="*/ 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81000"/>
            </a:schemeClr>
          </a:solidFill>
          <a:ln>
            <a:noFill/>
          </a:ln>
        </p:spPr>
        <p:txBody>
          <a:bodyPr lIns="0" tIns="0" rIns="0" bIns="0" anchor="ctr"/>
          <a:lstStyle>
            <a:lvl1pPr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1pPr>
            <a:lvl2pPr marL="742950" indent="-28575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2pPr>
            <a:lvl3pPr marL="11430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3pPr>
            <a:lvl4pPr marL="16002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4pPr>
            <a:lvl5pPr marL="20574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9pPr>
          </a:lstStyle>
          <a:p>
            <a:pPr eaLnBrk="1">
              <a:lnSpc>
                <a:spcPct val="120000"/>
              </a:lnSpc>
            </a:pPr>
            <a:endParaRPr lang="en-US" altLang="tr-TR" sz="180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FontAwesome" pitchFamily="50" charset="0"/>
            </a:endParaRPr>
          </a:p>
        </p:txBody>
      </p:sp>
      <p:sp>
        <p:nvSpPr>
          <p:cNvPr id="3" name="AutoShape 9"/>
          <p:cNvSpPr>
            <a:spLocks/>
          </p:cNvSpPr>
          <p:nvPr/>
        </p:nvSpPr>
        <p:spPr bwMode="auto">
          <a:xfrm>
            <a:off x="5704829" y="3165374"/>
            <a:ext cx="1906629" cy="1907689"/>
          </a:xfrm>
          <a:custGeom>
            <a:avLst/>
            <a:gdLst>
              <a:gd name="T0" fmla="*/ 1427884 w 19679"/>
              <a:gd name="T1" fmla="*/ 1568220 h 19679"/>
              <a:gd name="T2" fmla="*/ 1427884 w 19679"/>
              <a:gd name="T3" fmla="*/ 1568220 h 19679"/>
              <a:gd name="T4" fmla="*/ 1427884 w 19679"/>
              <a:gd name="T5" fmla="*/ 1568220 h 19679"/>
              <a:gd name="T6" fmla="*/ 1427884 w 19679"/>
              <a:gd name="T7" fmla="*/ 1568220 h 19679"/>
              <a:gd name="T8" fmla="*/ 0 60000 65536"/>
              <a:gd name="T9" fmla="*/ 0 60000 65536"/>
              <a:gd name="T10" fmla="*/ 0 60000 65536"/>
              <a:gd name="T11" fmla="*/ 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bg2">
              <a:lumMod val="50000"/>
              <a:alpha val="81000"/>
            </a:schemeClr>
          </a:solidFill>
          <a:ln>
            <a:noFill/>
          </a:ln>
        </p:spPr>
        <p:txBody>
          <a:bodyPr lIns="38100" tIns="38100" rIns="38100" bIns="38100" anchor="ctr"/>
          <a:lstStyle>
            <a:lvl1pPr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1pPr>
            <a:lvl2pPr marL="742950" indent="-28575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2pPr>
            <a:lvl3pPr marL="11430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3pPr>
            <a:lvl4pPr marL="16002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4pPr>
            <a:lvl5pPr marL="20574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9pPr>
          </a:lstStyle>
          <a:p>
            <a:pPr eaLnBrk="1">
              <a:lnSpc>
                <a:spcPct val="120000"/>
              </a:lnSpc>
            </a:pPr>
            <a:endParaRPr lang="en-US" altLang="tr-TR" sz="105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AutoShape 10"/>
          <p:cNvSpPr>
            <a:spLocks/>
          </p:cNvSpPr>
          <p:nvPr/>
        </p:nvSpPr>
        <p:spPr bwMode="auto">
          <a:xfrm>
            <a:off x="6825788" y="4597084"/>
            <a:ext cx="1907689" cy="1906629"/>
          </a:xfrm>
          <a:custGeom>
            <a:avLst/>
            <a:gdLst>
              <a:gd name="T0" fmla="*/ 1428677 w 19679"/>
              <a:gd name="T1" fmla="*/ 1567349 h 19679"/>
              <a:gd name="T2" fmla="*/ 1428677 w 19679"/>
              <a:gd name="T3" fmla="*/ 1567349 h 19679"/>
              <a:gd name="T4" fmla="*/ 1428677 w 19679"/>
              <a:gd name="T5" fmla="*/ 1567349 h 19679"/>
              <a:gd name="T6" fmla="*/ 1428677 w 19679"/>
              <a:gd name="T7" fmla="*/ 1567349 h 19679"/>
              <a:gd name="T8" fmla="*/ 0 60000 65536"/>
              <a:gd name="T9" fmla="*/ 0 60000 65536"/>
              <a:gd name="T10" fmla="*/ 0 60000 65536"/>
              <a:gd name="T11" fmla="*/ 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bg2">
              <a:lumMod val="90000"/>
              <a:alpha val="81000"/>
            </a:schemeClr>
          </a:solidFill>
          <a:ln>
            <a:noFill/>
          </a:ln>
        </p:spPr>
        <p:txBody>
          <a:bodyPr lIns="0" tIns="0" rIns="0" bIns="0" anchor="ctr"/>
          <a:lstStyle>
            <a:lvl1pPr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1pPr>
            <a:lvl2pPr marL="742950" indent="-28575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2pPr>
            <a:lvl3pPr marL="11430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3pPr>
            <a:lvl4pPr marL="16002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4pPr>
            <a:lvl5pPr marL="20574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9pPr>
          </a:lstStyle>
          <a:p>
            <a:pPr eaLnBrk="1">
              <a:lnSpc>
                <a:spcPct val="120000"/>
              </a:lnSpc>
            </a:pPr>
            <a:endParaRPr lang="en-US" altLang="tr-TR" sz="105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39725" y="1762127"/>
            <a:ext cx="3971925" cy="4683125"/>
          </a:xfrm>
          <a:prstGeom prst="rect">
            <a:avLst/>
          </a:prstGeom>
        </p:spPr>
        <p:txBody>
          <a:bodyPr/>
          <a:lstStyle>
            <a:lvl1pPr marL="214313" indent="-214313">
              <a:buFont typeface="Arial" charset="0"/>
              <a:buChar char="•"/>
              <a:defRPr sz="2100"/>
            </a:lvl1pPr>
          </a:lstStyle>
          <a:p>
            <a:r>
              <a:rPr lang="en-US" sz="1800">
                <a:latin typeface="Arial" charset="0"/>
                <a:ea typeface="Arial" charset="0"/>
                <a:cs typeface="Arial" charset="0"/>
              </a:rPr>
              <a:t>PLEASE DO NOT CHANGE THE SIZE OF THIS TEXT BOX</a:t>
            </a:r>
          </a:p>
          <a:p>
            <a:r>
              <a:rPr lang="en-US" sz="1800">
                <a:latin typeface="Arial" charset="0"/>
                <a:ea typeface="Arial" charset="0"/>
                <a:cs typeface="Arial" charset="0"/>
              </a:rPr>
              <a:t>Headings should be in Arial, size 24</a:t>
            </a:r>
            <a:endParaRPr lang="en-US" sz="825" b="1">
              <a:latin typeface="Arial" charset="0"/>
              <a:ea typeface="Arial" charset="0"/>
              <a:cs typeface="Arial" charset="0"/>
            </a:endParaRPr>
          </a:p>
          <a:p>
            <a:r>
              <a:rPr lang="en-US" sz="1200">
                <a:latin typeface="Arial" charset="0"/>
                <a:ea typeface="Arial" charset="0"/>
                <a:cs typeface="Arial" charset="0"/>
              </a:rPr>
              <a:t>The rest of your text should be Ariel, size 16</a:t>
            </a:r>
          </a:p>
          <a:p>
            <a:endParaRPr lang="en-US" sz="1200">
              <a:latin typeface="Arial" charset="0"/>
              <a:ea typeface="Arial" charset="0"/>
              <a:cs typeface="Arial" charset="0"/>
            </a:endParaRPr>
          </a:p>
          <a:p>
            <a:r>
              <a:rPr lang="en-US" sz="1200">
                <a:latin typeface="Arial" charset="0"/>
                <a:ea typeface="Arial" charset="0"/>
                <a:cs typeface="Arial" charset="0"/>
              </a:rPr>
              <a:t>Bullet points should be used as below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>
                <a:latin typeface="Arial" charset="0"/>
                <a:ea typeface="Arial" charset="0"/>
                <a:cs typeface="Arial" charset="0"/>
              </a:rPr>
              <a:t>Bullet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>
                <a:latin typeface="Arial" charset="0"/>
                <a:ea typeface="Arial" charset="0"/>
                <a:cs typeface="Arial" charset="0"/>
              </a:rPr>
              <a:t>Bullet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>
                <a:latin typeface="Arial" charset="0"/>
                <a:ea typeface="Arial" charset="0"/>
                <a:cs typeface="Arial" charset="0"/>
              </a:rPr>
              <a:t>Bullet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03226" y="503238"/>
            <a:ext cx="5819775" cy="82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US" sz="2100" b="1">
                <a:latin typeface="Arial" charset="0"/>
                <a:ea typeface="Arial" charset="0"/>
                <a:cs typeface="Arial" charset="0"/>
              </a:rPr>
              <a:t>School of Something</a:t>
            </a:r>
          </a:p>
          <a:p>
            <a:r>
              <a:rPr lang="en-US" sz="1050" b="1">
                <a:latin typeface="Arial" charset="0"/>
                <a:ea typeface="Arial" charset="0"/>
                <a:cs typeface="Arial" charset="0"/>
              </a:rPr>
              <a:t>FACULTY OF OTHER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796726" y="2394488"/>
            <a:ext cx="1496125" cy="55794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Point 1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910080" y="3840247"/>
            <a:ext cx="1496125" cy="55794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Point 2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031569" y="5301000"/>
            <a:ext cx="1496125" cy="55794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Point 3</a:t>
            </a:r>
          </a:p>
        </p:txBody>
      </p:sp>
    </p:spTree>
    <p:extLst>
      <p:ext uri="{BB962C8B-B14F-4D97-AF65-F5344CB8AC3E}">
        <p14:creationId xmlns:p14="http://schemas.microsoft.com/office/powerpoint/2010/main" val="1212027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0427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4346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46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18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.Bastow@leeds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e.a.hardy@leeds.ac.uk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E81EF4-CD33-48D7-A9E2-ABF11F572D6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27649" y="1694231"/>
            <a:ext cx="7526338" cy="3088784"/>
          </a:xfrm>
        </p:spPr>
        <p:txBody>
          <a:bodyPr/>
          <a:lstStyle/>
          <a:p>
            <a:pPr algn="ctr"/>
            <a:r>
              <a:rPr lang="en-GB" sz="3200" b="1" dirty="0"/>
              <a:t>Transforming Library Customer Services </a:t>
            </a:r>
          </a:p>
          <a:p>
            <a:endParaRPr lang="en-GB" sz="3200" dirty="0"/>
          </a:p>
          <a:p>
            <a:r>
              <a:rPr lang="en-GB" sz="3200" dirty="0"/>
              <a:t>Lorna Bastow, Head of Customer Services  </a:t>
            </a:r>
            <a:r>
              <a:rPr lang="en-GB" sz="3200" dirty="0">
                <a:hlinkClick r:id="rId3"/>
              </a:rPr>
              <a:t>L.Bastow@leeds.ac.uk</a:t>
            </a:r>
            <a:endParaRPr lang="en-GB" sz="3200" dirty="0"/>
          </a:p>
          <a:p>
            <a:r>
              <a:rPr lang="en-GB" sz="3200" dirty="0"/>
              <a:t>Beth Parry, Senior Operations Manager </a:t>
            </a:r>
            <a:r>
              <a:rPr lang="en-GB" sz="3200" dirty="0">
                <a:hlinkClick r:id="rId4"/>
              </a:rPr>
              <a:t>e.a.hardy@leeds.ac.uk</a:t>
            </a:r>
            <a:r>
              <a:rPr lang="en-GB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9159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39726" y="1762127"/>
            <a:ext cx="8374506" cy="4683125"/>
          </a:xfrm>
        </p:spPr>
        <p:txBody>
          <a:bodyPr/>
          <a:lstStyle/>
          <a:p>
            <a:pPr marL="0" indent="0" algn="ctr">
              <a:buNone/>
            </a:pPr>
            <a:endParaRPr lang="en-GB" sz="1800" b="1" dirty="0"/>
          </a:p>
          <a:p>
            <a:pPr marL="0" indent="0" algn="ctr">
              <a:buNone/>
            </a:pPr>
            <a:endParaRPr lang="en-GB" sz="1800" b="1" dirty="0"/>
          </a:p>
          <a:p>
            <a:pPr marL="0" indent="0" algn="ctr">
              <a:buNone/>
            </a:pPr>
            <a:endParaRPr lang="en-GB" sz="1800" b="1" dirty="0"/>
          </a:p>
          <a:p>
            <a:pPr marL="0" indent="0" algn="ctr">
              <a:buNone/>
            </a:pPr>
            <a:endParaRPr lang="en-GB" sz="4000" b="1" dirty="0"/>
          </a:p>
          <a:p>
            <a:pPr marL="0" indent="0" algn="ctr">
              <a:buNone/>
            </a:pPr>
            <a:r>
              <a:rPr lang="en-GB" sz="4000" b="1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054998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39726" y="1762127"/>
            <a:ext cx="8456802" cy="468312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University of Leeds Libraries:</a:t>
            </a:r>
          </a:p>
          <a:p>
            <a:r>
              <a:rPr lang="en-GB" dirty="0"/>
              <a:t>2.8 million items in the library</a:t>
            </a:r>
          </a:p>
          <a:p>
            <a:r>
              <a:rPr lang="en-GB" dirty="0"/>
              <a:t>~30,000 undergrads</a:t>
            </a:r>
          </a:p>
          <a:p>
            <a:r>
              <a:rPr lang="en-GB" dirty="0"/>
              <a:t>~84,000 library members</a:t>
            </a:r>
          </a:p>
          <a:p>
            <a:r>
              <a:rPr lang="en-GB" dirty="0"/>
              <a:t>5 libraries (one is only tiny)+ 4 stores</a:t>
            </a:r>
          </a:p>
          <a:p>
            <a:r>
              <a:rPr lang="en-GB" dirty="0"/>
              <a:t>~126 customer service staff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Background</a:t>
            </a: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966" y="1497424"/>
            <a:ext cx="3472963" cy="5212529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090680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39726" y="1762127"/>
            <a:ext cx="8456802" cy="468312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Customer Services:</a:t>
            </a:r>
          </a:p>
          <a:p>
            <a:r>
              <a:rPr lang="en-GB" dirty="0"/>
              <a:t>Opening hours ≠ CS staffing</a:t>
            </a:r>
          </a:p>
          <a:p>
            <a:r>
              <a:rPr lang="en-GB" dirty="0"/>
              <a:t>Global pandemic</a:t>
            </a:r>
          </a:p>
          <a:p>
            <a:r>
              <a:rPr lang="en-GB" dirty="0" err="1"/>
              <a:t>HoCS</a:t>
            </a:r>
            <a:endParaRPr lang="en-GB" dirty="0"/>
          </a:p>
          <a:p>
            <a:r>
              <a:rPr lang="en-GB" dirty="0"/>
              <a:t>HR</a:t>
            </a:r>
          </a:p>
          <a:p>
            <a:r>
              <a:rPr lang="en-GB" dirty="0"/>
              <a:t>False starts</a:t>
            </a:r>
          </a:p>
          <a:p>
            <a:r>
              <a:rPr lang="en-GB" dirty="0"/>
              <a:t>gd2≠gd3≠gd4</a:t>
            </a:r>
          </a:p>
          <a:p>
            <a:r>
              <a:rPr lang="en-GB" dirty="0"/>
              <a:t>Term time v Vacation</a:t>
            </a:r>
          </a:p>
          <a:p>
            <a:r>
              <a:rPr lang="en-GB" dirty="0"/>
              <a:t>Morning/daytime/evening and </a:t>
            </a:r>
          </a:p>
          <a:p>
            <a:pPr marL="0" indent="0">
              <a:buNone/>
            </a:pPr>
            <a:r>
              <a:rPr lang="en-GB" dirty="0"/>
              <a:t>	2x weekend teams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Background, a collection of challenges</a:t>
            </a: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234" y="1436914"/>
            <a:ext cx="4023294" cy="526964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653884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400" dirty="0">
                <a:cs typeface="Arial" panose="020B0604020202020204" pitchFamily="34" charset="0"/>
              </a:rPr>
              <a:t>“Consultation”</a:t>
            </a:r>
          </a:p>
          <a:p>
            <a:r>
              <a:rPr lang="en-GB" sz="2400" dirty="0">
                <a:cs typeface="Arial" panose="020B0604020202020204" pitchFamily="34" charset="0"/>
              </a:rPr>
              <a:t>Consultation</a:t>
            </a:r>
          </a:p>
          <a:p>
            <a:r>
              <a:rPr lang="en-GB" sz="2400" dirty="0">
                <a:cs typeface="Arial" panose="020B0604020202020204" pitchFamily="34" charset="0"/>
              </a:rPr>
              <a:t>HR + Union</a:t>
            </a:r>
          </a:p>
          <a:p>
            <a:r>
              <a:rPr lang="en-GB" sz="2400" dirty="0">
                <a:cs typeface="Arial" panose="020B0604020202020204" pitchFamily="34" charset="0"/>
              </a:rPr>
              <a:t>Opening hours</a:t>
            </a:r>
          </a:p>
          <a:p>
            <a:r>
              <a:rPr lang="en-GB" sz="2400" dirty="0">
                <a:cs typeface="Arial" panose="020B0604020202020204" pitchFamily="34" charset="0"/>
              </a:rPr>
              <a:t>Bid for £££</a:t>
            </a:r>
          </a:p>
          <a:p>
            <a:r>
              <a:rPr lang="en-GB" sz="2400" dirty="0">
                <a:cs typeface="Arial" panose="020B0604020202020204" pitchFamily="34" charset="0"/>
              </a:rPr>
              <a:t>JDs</a:t>
            </a:r>
          </a:p>
          <a:p>
            <a:r>
              <a:rPr lang="en-GB" sz="2400" dirty="0">
                <a:cs typeface="Arial" panose="020B0604020202020204" pitchFamily="34" charset="0"/>
              </a:rPr>
              <a:t>Minimum hours</a:t>
            </a:r>
          </a:p>
          <a:p>
            <a:endParaRPr lang="en-GB" sz="2400" dirty="0"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First steps/Phase 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490" y="1378321"/>
            <a:ext cx="2993201" cy="37990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9145" y="3909517"/>
            <a:ext cx="4908986" cy="253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75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707" y="1416817"/>
            <a:ext cx="7432233" cy="519910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Cost of living</a:t>
            </a:r>
          </a:p>
        </p:txBody>
      </p:sp>
    </p:spTree>
    <p:extLst>
      <p:ext uri="{BB962C8B-B14F-4D97-AF65-F5344CB8AC3E}">
        <p14:creationId xmlns:p14="http://schemas.microsoft.com/office/powerpoint/2010/main" val="1223628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9049" y="1559838"/>
            <a:ext cx="8588063" cy="4996410"/>
          </a:xfrm>
        </p:spPr>
        <p:txBody>
          <a:bodyPr/>
          <a:lstStyle/>
          <a:p>
            <a:endParaRPr lang="en-US" sz="2400" dirty="0"/>
          </a:p>
          <a:p>
            <a:pPr lvl="0"/>
            <a:r>
              <a:rPr lang="en-GB" sz="2000" dirty="0"/>
              <a:t>No one </a:t>
            </a:r>
            <a:r>
              <a:rPr lang="en-GB" sz="2000" i="1" dirty="0"/>
              <a:t>had</a:t>
            </a:r>
            <a:r>
              <a:rPr lang="en-GB" sz="2000" dirty="0"/>
              <a:t> to change</a:t>
            </a:r>
          </a:p>
          <a:p>
            <a:pPr lvl="0"/>
            <a:r>
              <a:rPr lang="en-GB" sz="2000" dirty="0"/>
              <a:t>Gd2          Gd3</a:t>
            </a:r>
          </a:p>
          <a:p>
            <a:pPr lvl="0"/>
            <a:r>
              <a:rPr lang="en-GB" sz="2000" dirty="0"/>
              <a:t>New job titles</a:t>
            </a:r>
          </a:p>
          <a:p>
            <a:pPr lvl="0"/>
            <a:r>
              <a:rPr lang="en-GB" sz="2000" dirty="0"/>
              <a:t>8 colleagues moved from </a:t>
            </a:r>
            <a:r>
              <a:rPr lang="en-GB" sz="2000" dirty="0" err="1"/>
              <a:t>pt</a:t>
            </a:r>
            <a:r>
              <a:rPr lang="en-GB" sz="2000" dirty="0"/>
              <a:t>          </a:t>
            </a:r>
            <a:r>
              <a:rPr lang="en-GB" sz="2000" dirty="0" err="1"/>
              <a:t>ft</a:t>
            </a:r>
            <a:endParaRPr lang="en-GB" sz="2000" dirty="0"/>
          </a:p>
          <a:p>
            <a:pPr lvl="0"/>
            <a:r>
              <a:rPr lang="en-GB" sz="2000" dirty="0"/>
              <a:t>Move towards 1 weekend team </a:t>
            </a:r>
          </a:p>
          <a:p>
            <a:pPr lvl="0"/>
            <a:r>
              <a:rPr lang="en-GB" sz="2000" dirty="0"/>
              <a:t>Move towards 1 team</a:t>
            </a:r>
          </a:p>
          <a:p>
            <a:pPr lvl="0"/>
            <a:r>
              <a:rPr lang="en-GB" sz="2000" dirty="0"/>
              <a:t>Cross site working as a norm</a:t>
            </a:r>
          </a:p>
          <a:p>
            <a:pPr lvl="0"/>
            <a:r>
              <a:rPr lang="en-GB" sz="2000" dirty="0" err="1"/>
              <a:t>Workstreams</a:t>
            </a:r>
            <a:endParaRPr lang="en-GB" sz="2000" dirty="0"/>
          </a:p>
          <a:p>
            <a:pPr lvl="0"/>
            <a:r>
              <a:rPr lang="en-GB" sz="2000" dirty="0"/>
              <a:t>(some departures) </a:t>
            </a:r>
          </a:p>
          <a:p>
            <a:pPr lvl="0"/>
            <a:r>
              <a:rPr lang="en-GB" sz="2000" dirty="0"/>
              <a:t>Our review became a transformation</a:t>
            </a:r>
          </a:p>
          <a:p>
            <a:pPr lvl="0"/>
            <a:endParaRPr lang="en-GB" sz="20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Next steps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135464" y="2552282"/>
            <a:ext cx="3717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537020" y="3275763"/>
            <a:ext cx="411983" cy="10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1376" r="11351"/>
          <a:stretch/>
        </p:blipFill>
        <p:spPr>
          <a:xfrm>
            <a:off x="4488956" y="1559838"/>
            <a:ext cx="4401179" cy="360374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404863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  <a:cs typeface="Calibri"/>
              </a:rPr>
              <a:t>Next Steps (2)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03226" y="1570667"/>
          <a:ext cx="8288594" cy="38179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6239">
                  <a:extLst>
                    <a:ext uri="{9D8B030D-6E8A-4147-A177-3AD203B41FA5}">
                      <a16:colId xmlns:a16="http://schemas.microsoft.com/office/drawing/2014/main" val="2152906906"/>
                    </a:ext>
                  </a:extLst>
                </a:gridCol>
                <a:gridCol w="1343948">
                  <a:extLst>
                    <a:ext uri="{9D8B030D-6E8A-4147-A177-3AD203B41FA5}">
                      <a16:colId xmlns:a16="http://schemas.microsoft.com/office/drawing/2014/main" val="4252921755"/>
                    </a:ext>
                  </a:extLst>
                </a:gridCol>
                <a:gridCol w="1295093">
                  <a:extLst>
                    <a:ext uri="{9D8B030D-6E8A-4147-A177-3AD203B41FA5}">
                      <a16:colId xmlns:a16="http://schemas.microsoft.com/office/drawing/2014/main" val="2958412606"/>
                    </a:ext>
                  </a:extLst>
                </a:gridCol>
                <a:gridCol w="1295093">
                  <a:extLst>
                    <a:ext uri="{9D8B030D-6E8A-4147-A177-3AD203B41FA5}">
                      <a16:colId xmlns:a16="http://schemas.microsoft.com/office/drawing/2014/main" val="3899279705"/>
                    </a:ext>
                  </a:extLst>
                </a:gridCol>
                <a:gridCol w="1430593">
                  <a:extLst>
                    <a:ext uri="{9D8B030D-6E8A-4147-A177-3AD203B41FA5}">
                      <a16:colId xmlns:a16="http://schemas.microsoft.com/office/drawing/2014/main" val="98292273"/>
                    </a:ext>
                  </a:extLst>
                </a:gridCol>
                <a:gridCol w="1677628">
                  <a:extLst>
                    <a:ext uri="{9D8B030D-6E8A-4147-A177-3AD203B41FA5}">
                      <a16:colId xmlns:a16="http://schemas.microsoft.com/office/drawing/2014/main" val="970416828"/>
                    </a:ext>
                  </a:extLst>
                </a:gridCol>
              </a:tblGrid>
              <a:tr h="5060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Library site </a:t>
                      </a:r>
                      <a:endParaRPr lang="en-GB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Mon-Fri (Term-time)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Sat-Sun (Term-time)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Mon-Fri (Vacation)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Sat-Sun (Vacation)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Bank Holidays</a:t>
                      </a:r>
                      <a:r>
                        <a:rPr lang="en-GB" sz="11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 &amp; Closure Days </a:t>
                      </a:r>
                      <a:endParaRPr lang="en-GB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64863"/>
                  </a:ext>
                </a:extLst>
              </a:tr>
              <a:tr h="5060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Laidlaw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24 hours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24 hours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24 hours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24 hours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Open 24 hrs</a:t>
                      </a:r>
                      <a:r>
                        <a:rPr lang="en-GB" sz="11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 on all bank holidays and closure days apart from Christmas closure period when open 9am -5pm </a:t>
                      </a:r>
                      <a:endParaRPr lang="en-GB" sz="11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774033"/>
                  </a:ext>
                </a:extLst>
              </a:tr>
              <a:tr h="5668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Edward Boyle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8am-midnight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10am-midnight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8am-8pm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10am-8pm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9am</a:t>
                      </a:r>
                      <a:r>
                        <a:rPr lang="en-GB" sz="11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 – 5pm during Easter closure period, early May bank holiday, and Spring bank holiday Mon &amp; Tues closed day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42977"/>
                  </a:ext>
                </a:extLst>
              </a:tr>
              <a:tr h="5060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Health Sciences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8am-midnight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10am-midnight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8am-8pm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10am-8pm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Closed 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824340"/>
                  </a:ext>
                </a:extLst>
              </a:tr>
              <a:tr h="5060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Brotherton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8am-8pm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10am-8pm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8am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 – 8pm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10am-8pm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Closed 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644310"/>
                  </a:ext>
                </a:extLst>
              </a:tr>
              <a:tr h="5060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St James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9am-5pm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Closed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9am-5pm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Closed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Closed</a:t>
                      </a:r>
                      <a:r>
                        <a:rPr lang="en-GB" sz="12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 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26293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3226" y="5440680"/>
            <a:ext cx="7992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7337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403226" y="1331237"/>
            <a:ext cx="8399129" cy="512985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980" y="1979526"/>
            <a:ext cx="7089668" cy="382842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AD8B6-C2D2-4B9F-BB03-F20A9AA8BF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3226" y="503238"/>
            <a:ext cx="6248297" cy="828000"/>
          </a:xfrm>
        </p:spPr>
        <p:txBody>
          <a:bodyPr/>
          <a:lstStyle/>
          <a:p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Looking forwards</a:t>
            </a:r>
          </a:p>
        </p:txBody>
      </p:sp>
    </p:spTree>
    <p:extLst>
      <p:ext uri="{BB962C8B-B14F-4D97-AF65-F5344CB8AC3E}">
        <p14:creationId xmlns:p14="http://schemas.microsoft.com/office/powerpoint/2010/main" val="3273075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What would we do differently?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What’s still to be done?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Lessons learnt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184695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6388A955-B959-4F07-9098-1796FB5A7EA5}" vid="{F29A9B01-492E-4923-9DF9-4102CCA0B0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05177FCC49994C9DC64941E06CC7E4" ma:contentTypeVersion="6" ma:contentTypeDescription="Create a new document." ma:contentTypeScope="" ma:versionID="645cd5ea32e5808b8779015d92e64e7e">
  <xsd:schema xmlns:xsd="http://www.w3.org/2001/XMLSchema" xmlns:xs="http://www.w3.org/2001/XMLSchema" xmlns:p="http://schemas.microsoft.com/office/2006/metadata/properties" xmlns:ns2="da485024-c389-429b-a40a-523443f76e59" xmlns:ns3="41b91ae4-5302-4641-abc4-88bd3dddeb2b" targetNamespace="http://schemas.microsoft.com/office/2006/metadata/properties" ma:root="true" ma:fieldsID="9bc733b91f5220716273d7d4fa9eb231" ns2:_="" ns3:_="">
    <xsd:import namespace="da485024-c389-429b-a40a-523443f76e59"/>
    <xsd:import namespace="41b91ae4-5302-4641-abc4-88bd3dddeb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485024-c389-429b-a40a-523443f76e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b91ae4-5302-4641-abc4-88bd3dddeb2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F00088-2A77-455E-9010-E74B58AE204D}">
  <ds:schemaRefs>
    <ds:schemaRef ds:uri="http://schemas.microsoft.com/office/2006/metadata/properties"/>
    <ds:schemaRef ds:uri="41b91ae4-5302-4641-abc4-88bd3dddeb2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da485024-c389-429b-a40a-523443f76e59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E4AB1D9-E084-4B76-8962-6CEF297C56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485024-c389-429b-a40a-523443f76e59"/>
    <ds:schemaRef ds:uri="41b91ae4-5302-4641-abc4-88bd3dddeb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B4743C4-EB91-436C-AF48-ECF215CB24B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8697</TotalTime>
  <Words>313</Words>
  <Application>Microsoft Office PowerPoint</Application>
  <PresentationFormat>On-screen Show (4:3)</PresentationFormat>
  <Paragraphs>103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Niall Emmett</dc:creator>
  <cp:lastModifiedBy>Loughran, Helen</cp:lastModifiedBy>
  <cp:revision>188</cp:revision>
  <cp:lastPrinted>2023-11-22T12:22:20Z</cp:lastPrinted>
  <dcterms:created xsi:type="dcterms:W3CDTF">2020-10-02T07:01:20Z</dcterms:created>
  <dcterms:modified xsi:type="dcterms:W3CDTF">2023-11-28T14:20:37Z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0x0101006905177FCC49994C9DC64941E06CC7E4</vt:lpwstr>
  </property>
</Properties>
</file>