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7_4D8FD828.xml" ContentType="application/vnd.ms-powerpoint.comments+xml"/>
  <Override PartName="/ppt/notesSlides/notesSlide7.xml" ContentType="application/vnd.openxmlformats-officedocument.presentationml.notesSlide+xml"/>
  <Override PartName="/ppt/comments/modernComment_142_7C8B22AA.xml" ContentType="application/vnd.ms-powerpoint.comments+xml"/>
  <Override PartName="/ppt/notesSlides/notesSlide8.xml" ContentType="application/vnd.openxmlformats-officedocument.presentationml.notesSlide+xml"/>
  <Override PartName="/ppt/comments/modernComment_139_E207B44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3" r:id="rId4"/>
  </p:sldMasterIdLst>
  <p:notesMasterIdLst>
    <p:notesMasterId r:id="rId24"/>
  </p:notesMasterIdLst>
  <p:handoutMasterIdLst>
    <p:handoutMasterId r:id="rId25"/>
  </p:handoutMasterIdLst>
  <p:sldIdLst>
    <p:sldId id="256" r:id="rId5"/>
    <p:sldId id="305" r:id="rId6"/>
    <p:sldId id="306" r:id="rId7"/>
    <p:sldId id="257" r:id="rId8"/>
    <p:sldId id="310" r:id="rId9"/>
    <p:sldId id="311" r:id="rId10"/>
    <p:sldId id="322" r:id="rId11"/>
    <p:sldId id="313" r:id="rId12"/>
    <p:sldId id="326" r:id="rId13"/>
    <p:sldId id="325" r:id="rId14"/>
    <p:sldId id="323" r:id="rId15"/>
    <p:sldId id="312" r:id="rId16"/>
    <p:sldId id="314" r:id="rId17"/>
    <p:sldId id="328" r:id="rId18"/>
    <p:sldId id="327" r:id="rId19"/>
    <p:sldId id="321" r:id="rId20"/>
    <p:sldId id="307" r:id="rId21"/>
    <p:sldId id="309" r:id="rId22"/>
    <p:sldId id="308" r:id="rId23"/>
  </p:sldIdLst>
  <p:sldSz cx="12192000" cy="6858000"/>
  <p:notesSz cx="6858000" cy="9144000"/>
  <p:embeddedFontLst>
    <p:embeddedFont>
      <p:font typeface="Helvetica" panose="020B0604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06B7B3-04E7-14C7-F006-E8D6FD9317EA}" name="Michelle Sewell" initials="MS" userId="S::michelle@mammoth.tv::e8d9b915-60eb-4c10-8538-61abdf84f72c" providerId="AD"/>
  <p188:author id="{68F307E9-B9CA-2CC9-4DF6-CF1BDF27D59F}" name="Olivia Beards (Library Services)" initials="OS" userId="S::o.a.beards@bham.ac.uk::3d233542-5421-406f-9de6-dac44b2faa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B1B"/>
    <a:srgbClr val="FAFAFA"/>
    <a:srgbClr val="191B1B"/>
    <a:srgbClr val="27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522C5-68EC-47FB-82EE-54717F82BC24}" v="1" dt="2024-04-26T08:42:54.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47" autoAdjust="0"/>
    <p:restoredTop sz="86447" autoAdjust="0"/>
  </p:normalViewPr>
  <p:slideViewPr>
    <p:cSldViewPr snapToGrid="0">
      <p:cViewPr varScale="1">
        <p:scale>
          <a:sx n="111" d="100"/>
          <a:sy n="111" d="100"/>
        </p:scale>
        <p:origin x="80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38" d="100"/>
          <a:sy n="138" d="100"/>
        </p:scale>
        <p:origin x="31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per, Neal" userId="2277356b-c421-45dc-a635-ecacdcb15df5" providerId="ADAL" clId="{F0B522C5-68EC-47FB-82EE-54717F82BC24}"/>
    <pc:docChg chg="modSld">
      <pc:chgData name="Harper, Neal" userId="2277356b-c421-45dc-a635-ecacdcb15df5" providerId="ADAL" clId="{F0B522C5-68EC-47FB-82EE-54717F82BC24}" dt="2024-04-26T08:42:38.844" v="0" actId="1076"/>
      <pc:docMkLst>
        <pc:docMk/>
      </pc:docMkLst>
      <pc:sldChg chg="modSp mod">
        <pc:chgData name="Harper, Neal" userId="2277356b-c421-45dc-a635-ecacdcb15df5" providerId="ADAL" clId="{F0B522C5-68EC-47FB-82EE-54717F82BC24}" dt="2024-04-26T08:42:38.844" v="0" actId="1076"/>
        <pc:sldMkLst>
          <pc:docMk/>
          <pc:sldMk cId="2089493162" sldId="322"/>
        </pc:sldMkLst>
        <pc:picChg chg="mod">
          <ac:chgData name="Harper, Neal" userId="2277356b-c421-45dc-a635-ecacdcb15df5" providerId="ADAL" clId="{F0B522C5-68EC-47FB-82EE-54717F82BC24}" dt="2024-04-26T08:42:38.844" v="0" actId="1076"/>
          <ac:picMkLst>
            <pc:docMk/>
            <pc:sldMk cId="2089493162" sldId="322"/>
            <ac:picMk id="3" creationId="{74A7B60F-BA4C-5904-B2BC-DAFB4E3A912B}"/>
          </ac:picMkLst>
        </pc:picChg>
      </pc:sldChg>
    </pc:docChg>
  </pc:docChgLst>
</pc:chgInfo>
</file>

<file path=ppt/comments/modernComment_137_4D8FD828.xml><?xml version="1.0" encoding="utf-8"?>
<p188:cmLst xmlns:a="http://schemas.openxmlformats.org/drawingml/2006/main" xmlns:r="http://schemas.openxmlformats.org/officeDocument/2006/relationships" xmlns:p188="http://schemas.microsoft.com/office/powerpoint/2018/8/main">
  <p188:cm id="{FEB4690E-F3BB-41B8-9683-AE6F9152F62A}" authorId="{68F307E9-B9CA-2CC9-4DF6-CF1BDF27D59F}" created="2024-04-09T10:32:05.687">
    <pc:sldMkLst xmlns:pc="http://schemas.microsoft.com/office/powerpoint/2013/main/command">
      <pc:docMk/>
      <pc:sldMk cId="1301272616" sldId="311"/>
    </pc:sldMkLst>
    <p188:txBody>
      <a:bodyPr/>
      <a:lstStyle/>
      <a:p>
        <a:r>
          <a:rPr lang="en-US"/>
          <a:t>statistics</a:t>
        </a:r>
      </a:p>
    </p188:txBody>
  </p188:cm>
</p188:cmLst>
</file>

<file path=ppt/comments/modernComment_139_E207B441.xml><?xml version="1.0" encoding="utf-8"?>
<p188:cmLst xmlns:a="http://schemas.openxmlformats.org/drawingml/2006/main" xmlns:r="http://schemas.openxmlformats.org/officeDocument/2006/relationships" xmlns:p188="http://schemas.microsoft.com/office/powerpoint/2018/8/main">
  <p188:cm id="{456DDF20-7090-423F-A2CC-4C349BBC284B}" authorId="{68F307E9-B9CA-2CC9-4DF6-CF1BDF27D59F}" created="2024-04-09T10:32:36.875">
    <pc:sldMkLst xmlns:pc="http://schemas.microsoft.com/office/powerpoint/2013/main/command">
      <pc:docMk/>
      <pc:sldMk cId="3792155713" sldId="313"/>
    </pc:sldMkLst>
    <p188:txBody>
      <a:bodyPr/>
      <a:lstStyle/>
      <a:p>
        <a:r>
          <a:rPr lang="en-US"/>
          <a:t>Teresa Jordan quotes</a:t>
        </a:r>
      </a:p>
    </p188:txBody>
  </p188:cm>
</p188:cmLst>
</file>

<file path=ppt/comments/modernComment_142_7C8B22AA.xml><?xml version="1.0" encoding="utf-8"?>
<p188:cmLst xmlns:a="http://schemas.openxmlformats.org/drawingml/2006/main" xmlns:r="http://schemas.openxmlformats.org/officeDocument/2006/relationships" xmlns:p188="http://schemas.microsoft.com/office/powerpoint/2018/8/main">
  <p188:cm id="{255074E8-5BD8-425D-821E-B6E2AB1F97DA}" authorId="{68F307E9-B9CA-2CC9-4DF6-CF1BDF27D59F}" created="2024-04-09T13:06:57.247">
    <pc:sldMkLst xmlns:pc="http://schemas.microsoft.com/office/powerpoint/2013/main/command">
      <pc:docMk/>
      <pc:sldMk cId="2089493162" sldId="322"/>
    </pc:sldMkLst>
    <p188:txBody>
      <a:bodyPr/>
      <a:lstStyle/>
      <a:p>
        <a:r>
          <a:rPr lang="en-US"/>
          <a:t>Universities UK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346B67-71C4-6A20-5B1F-CF02011E03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B6DA43-4E6A-F57C-F129-8621F4C48E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B6302-81D9-3341-8BEE-558FFE2510A3}" type="datetimeFigureOut">
              <a:rPr lang="en-US" smtClean="0"/>
              <a:t>4/26/2024</a:t>
            </a:fld>
            <a:endParaRPr lang="en-US"/>
          </a:p>
        </p:txBody>
      </p:sp>
      <p:sp>
        <p:nvSpPr>
          <p:cNvPr id="4" name="Footer Placeholder 3">
            <a:extLst>
              <a:ext uri="{FF2B5EF4-FFF2-40B4-BE49-F238E27FC236}">
                <a16:creationId xmlns:a16="http://schemas.microsoft.com/office/drawing/2014/main" id="{B51356D5-F218-1A4F-F824-0004C2F048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BBB1A6-FD46-F964-76CD-4727A6A780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4192F-5B50-BB49-817A-7CA11482C31B}" type="slidenum">
              <a:rPr lang="en-US" smtClean="0"/>
              <a:t>‹#›</a:t>
            </a:fld>
            <a:endParaRPr lang="en-US"/>
          </a:p>
        </p:txBody>
      </p:sp>
    </p:spTree>
    <p:extLst>
      <p:ext uri="{BB962C8B-B14F-4D97-AF65-F5344CB8AC3E}">
        <p14:creationId xmlns:p14="http://schemas.microsoft.com/office/powerpoint/2010/main" val="22598423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DFEF-057C-A843-8C81-03384ABB4BFC}"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D149E-358D-2440-BDD5-072440F2B74A}" type="slidenum">
              <a:rPr lang="en-US" smtClean="0"/>
              <a:t>‹#›</a:t>
            </a:fld>
            <a:endParaRPr lang="en-US"/>
          </a:p>
        </p:txBody>
      </p:sp>
    </p:spTree>
    <p:extLst>
      <p:ext uri="{BB962C8B-B14F-4D97-AF65-F5344CB8AC3E}">
        <p14:creationId xmlns:p14="http://schemas.microsoft.com/office/powerpoint/2010/main" val="101176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a:t>
            </a:fld>
            <a:endParaRPr lang="en-US"/>
          </a:p>
        </p:txBody>
      </p:sp>
    </p:spTree>
    <p:extLst>
      <p:ext uri="{BB962C8B-B14F-4D97-AF65-F5344CB8AC3E}">
        <p14:creationId xmlns:p14="http://schemas.microsoft.com/office/powerpoint/2010/main" val="3805944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10</a:t>
            </a:fld>
            <a:endParaRPr lang="en-US"/>
          </a:p>
        </p:txBody>
      </p:sp>
    </p:spTree>
    <p:extLst>
      <p:ext uri="{BB962C8B-B14F-4D97-AF65-F5344CB8AC3E}">
        <p14:creationId xmlns:p14="http://schemas.microsoft.com/office/powerpoint/2010/main" val="262026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11</a:t>
            </a:fld>
            <a:endParaRPr lang="en-US"/>
          </a:p>
        </p:txBody>
      </p:sp>
    </p:spTree>
    <p:extLst>
      <p:ext uri="{BB962C8B-B14F-4D97-AF65-F5344CB8AC3E}">
        <p14:creationId xmlns:p14="http://schemas.microsoft.com/office/powerpoint/2010/main" val="253902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12</a:t>
            </a:fld>
            <a:endParaRPr lang="en-US"/>
          </a:p>
        </p:txBody>
      </p:sp>
    </p:spTree>
    <p:extLst>
      <p:ext uri="{BB962C8B-B14F-4D97-AF65-F5344CB8AC3E}">
        <p14:creationId xmlns:p14="http://schemas.microsoft.com/office/powerpoint/2010/main" val="369879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13</a:t>
            </a:fld>
            <a:endParaRPr lang="en-US"/>
          </a:p>
        </p:txBody>
      </p:sp>
    </p:spTree>
    <p:extLst>
      <p:ext uri="{BB962C8B-B14F-4D97-AF65-F5344CB8AC3E}">
        <p14:creationId xmlns:p14="http://schemas.microsoft.com/office/powerpoint/2010/main" val="130703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14</a:t>
            </a:fld>
            <a:endParaRPr lang="en-US"/>
          </a:p>
        </p:txBody>
      </p:sp>
    </p:spTree>
    <p:extLst>
      <p:ext uri="{BB962C8B-B14F-4D97-AF65-F5344CB8AC3E}">
        <p14:creationId xmlns:p14="http://schemas.microsoft.com/office/powerpoint/2010/main" val="2612459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15</a:t>
            </a:fld>
            <a:endParaRPr lang="en-US"/>
          </a:p>
        </p:txBody>
      </p:sp>
    </p:spTree>
    <p:extLst>
      <p:ext uri="{BB962C8B-B14F-4D97-AF65-F5344CB8AC3E}">
        <p14:creationId xmlns:p14="http://schemas.microsoft.com/office/powerpoint/2010/main" val="693975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16</a:t>
            </a:fld>
            <a:endParaRPr lang="en-US"/>
          </a:p>
        </p:txBody>
      </p:sp>
    </p:spTree>
    <p:extLst>
      <p:ext uri="{BB962C8B-B14F-4D97-AF65-F5344CB8AC3E}">
        <p14:creationId xmlns:p14="http://schemas.microsoft.com/office/powerpoint/2010/main" val="803369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17</a:t>
            </a:fld>
            <a:endParaRPr lang="en-US"/>
          </a:p>
        </p:txBody>
      </p:sp>
    </p:spTree>
    <p:extLst>
      <p:ext uri="{BB962C8B-B14F-4D97-AF65-F5344CB8AC3E}">
        <p14:creationId xmlns:p14="http://schemas.microsoft.com/office/powerpoint/2010/main" val="1167838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18</a:t>
            </a:fld>
            <a:endParaRPr lang="en-US"/>
          </a:p>
        </p:txBody>
      </p:sp>
    </p:spTree>
    <p:extLst>
      <p:ext uri="{BB962C8B-B14F-4D97-AF65-F5344CB8AC3E}">
        <p14:creationId xmlns:p14="http://schemas.microsoft.com/office/powerpoint/2010/main" val="2177938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19</a:t>
            </a:fld>
            <a:endParaRPr lang="en-US"/>
          </a:p>
        </p:txBody>
      </p:sp>
    </p:spTree>
    <p:extLst>
      <p:ext uri="{BB962C8B-B14F-4D97-AF65-F5344CB8AC3E}">
        <p14:creationId xmlns:p14="http://schemas.microsoft.com/office/powerpoint/2010/main" val="77497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2</a:t>
            </a:fld>
            <a:endParaRPr lang="en-US"/>
          </a:p>
        </p:txBody>
      </p:sp>
    </p:spTree>
    <p:extLst>
      <p:ext uri="{BB962C8B-B14F-4D97-AF65-F5344CB8AC3E}">
        <p14:creationId xmlns:p14="http://schemas.microsoft.com/office/powerpoint/2010/main" val="369248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3</a:t>
            </a:fld>
            <a:endParaRPr lang="en-US"/>
          </a:p>
        </p:txBody>
      </p:sp>
    </p:spTree>
    <p:extLst>
      <p:ext uri="{BB962C8B-B14F-4D97-AF65-F5344CB8AC3E}">
        <p14:creationId xmlns:p14="http://schemas.microsoft.com/office/powerpoint/2010/main" val="89812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4</a:t>
            </a:fld>
            <a:endParaRPr lang="en-US"/>
          </a:p>
        </p:txBody>
      </p:sp>
    </p:spTree>
    <p:extLst>
      <p:ext uri="{BB962C8B-B14F-4D97-AF65-F5344CB8AC3E}">
        <p14:creationId xmlns:p14="http://schemas.microsoft.com/office/powerpoint/2010/main" val="36120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5</a:t>
            </a:fld>
            <a:endParaRPr lang="en-US"/>
          </a:p>
        </p:txBody>
      </p:sp>
    </p:spTree>
    <p:extLst>
      <p:ext uri="{BB962C8B-B14F-4D97-AF65-F5344CB8AC3E}">
        <p14:creationId xmlns:p14="http://schemas.microsoft.com/office/powerpoint/2010/main" val="379435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6</a:t>
            </a:fld>
            <a:endParaRPr lang="en-US"/>
          </a:p>
        </p:txBody>
      </p:sp>
    </p:spTree>
    <p:extLst>
      <p:ext uri="{BB962C8B-B14F-4D97-AF65-F5344CB8AC3E}">
        <p14:creationId xmlns:p14="http://schemas.microsoft.com/office/powerpoint/2010/main" val="189596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7</a:t>
            </a:fld>
            <a:endParaRPr lang="en-US"/>
          </a:p>
        </p:txBody>
      </p:sp>
    </p:spTree>
    <p:extLst>
      <p:ext uri="{BB962C8B-B14F-4D97-AF65-F5344CB8AC3E}">
        <p14:creationId xmlns:p14="http://schemas.microsoft.com/office/powerpoint/2010/main" val="271687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8</a:t>
            </a:fld>
            <a:endParaRPr lang="en-US"/>
          </a:p>
        </p:txBody>
      </p:sp>
    </p:spTree>
    <p:extLst>
      <p:ext uri="{BB962C8B-B14F-4D97-AF65-F5344CB8AC3E}">
        <p14:creationId xmlns:p14="http://schemas.microsoft.com/office/powerpoint/2010/main" val="10222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D149E-358D-2440-BDD5-072440F2B74A}" type="slidenum">
              <a:rPr lang="en-US" smtClean="0"/>
              <a:t>9</a:t>
            </a:fld>
            <a:endParaRPr lang="en-US"/>
          </a:p>
        </p:txBody>
      </p:sp>
    </p:spTree>
    <p:extLst>
      <p:ext uri="{BB962C8B-B14F-4D97-AF65-F5344CB8AC3E}">
        <p14:creationId xmlns:p14="http://schemas.microsoft.com/office/powerpoint/2010/main" val="51181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pic>
        <p:nvPicPr>
          <p:cNvPr id="7" name="5. Picture">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2EF67E1-6EE4-3331-ABA4-9F069831BF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279272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5A08B27-4FCD-D887-21E3-71B416AAD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5021" y="5827395"/>
            <a:ext cx="1954059" cy="487304"/>
          </a:xfrm>
          <a:prstGeom prst="rect">
            <a:avLst/>
          </a:prstGeom>
        </p:spPr>
      </p:pic>
    </p:spTree>
    <p:extLst>
      <p:ext uri="{BB962C8B-B14F-4D97-AF65-F5344CB8AC3E}">
        <p14:creationId xmlns:p14="http://schemas.microsoft.com/office/powerpoint/2010/main" val="66888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Divider Slide - 1">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4D8642A1-7E6D-B42F-7749-8DC80C6DEDA2}"/>
              </a:ext>
            </a:extLst>
          </p:cNvPr>
          <p:cNvSpPr>
            <a:spLocks noGrp="1"/>
          </p:cNvSpPr>
          <p:nvPr>
            <p:ph type="ctrTitle" hasCustomPrompt="1"/>
          </p:nvPr>
        </p:nvSpPr>
        <p:spPr>
          <a:xfrm>
            <a:off x="406400" y="754224"/>
            <a:ext cx="6520180" cy="976045"/>
          </a:xfrm>
          <a:prstGeom prst="rect">
            <a:avLst/>
          </a:prstGeom>
        </p:spPr>
        <p:txBody>
          <a:bodyPr anchor="b"/>
          <a:lstStyle>
            <a:lvl1pPr algn="l">
              <a:lnSpc>
                <a:spcPts val="5400"/>
              </a:lnSpc>
              <a:defRPr sz="6000"/>
            </a:lvl1pPr>
          </a:lstStyle>
          <a:p>
            <a:r>
              <a:rPr lang="en-GB" dirty="0"/>
              <a:t>Insert headline here.</a:t>
            </a:r>
            <a:endParaRPr lang="en-US" dirty="0"/>
          </a:p>
        </p:txBody>
      </p:sp>
      <p:sp>
        <p:nvSpPr>
          <p:cNvPr id="4" name="2. Subtitle Placeholder">
            <a:extLst>
              <a:ext uri="{FF2B5EF4-FFF2-40B4-BE49-F238E27FC236}">
                <a16:creationId xmlns:a16="http://schemas.microsoft.com/office/drawing/2014/main" id="{798414E1-64D1-96D6-D06F-F94F3202CC59}"/>
              </a:ext>
            </a:extLst>
          </p:cNvPr>
          <p:cNvSpPr>
            <a:spLocks noGrp="1"/>
          </p:cNvSpPr>
          <p:nvPr>
            <p:ph type="subTitle" idx="1" hasCustomPrompt="1"/>
          </p:nvPr>
        </p:nvSpPr>
        <p:spPr>
          <a:xfrm>
            <a:off x="406400" y="2059593"/>
            <a:ext cx="6353996" cy="1369407"/>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3852863"/>
            <a:ext cx="12192000" cy="3005137"/>
          </a:xfrm>
        </p:spPr>
        <p:txBody>
          <a:bodyPr/>
          <a:lstStyle/>
          <a:p>
            <a:endParaRPr lang="en-US"/>
          </a:p>
        </p:txBody>
      </p:sp>
      <p:pic>
        <p:nvPicPr>
          <p:cNvPr id="6" name="Picture 5" descr="A black background with a black square&#10;&#10;Description automatically generated with medium confidence">
            <a:extLst>
              <a:ext uri="{FF2B5EF4-FFF2-40B4-BE49-F238E27FC236}">
                <a16:creationId xmlns:a16="http://schemas.microsoft.com/office/drawing/2014/main" id="{9E76A172-0120-5491-60E8-988074C1EB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5021" y="754942"/>
            <a:ext cx="1954059" cy="487304"/>
          </a:xfrm>
          <a:prstGeom prst="rect">
            <a:avLst/>
          </a:prstGeom>
        </p:spPr>
      </p:pic>
    </p:spTree>
    <p:extLst>
      <p:ext uri="{BB962C8B-B14F-4D97-AF65-F5344CB8AC3E}">
        <p14:creationId xmlns:p14="http://schemas.microsoft.com/office/powerpoint/2010/main" val="156752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Divider Slide - 2">
    <p:spTree>
      <p:nvGrpSpPr>
        <p:cNvPr id="1" name=""/>
        <p:cNvGrpSpPr/>
        <p:nvPr/>
      </p:nvGrpSpPr>
      <p:grpSpPr>
        <a:xfrm>
          <a:off x="0" y="0"/>
          <a:ext cx="0" cy="0"/>
          <a:chOff x="0" y="0"/>
          <a:chExt cx="0" cy="0"/>
        </a:xfrm>
      </p:grpSpPr>
      <p:sp>
        <p:nvSpPr>
          <p:cNvPr id="6" name="1. Title Placeholder">
            <a:extLst>
              <a:ext uri="{FF2B5EF4-FFF2-40B4-BE49-F238E27FC236}">
                <a16:creationId xmlns:a16="http://schemas.microsoft.com/office/drawing/2014/main" id="{DC759DBE-3BA0-9E84-5596-2AD69AA128D4}"/>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headline here.</a:t>
            </a:r>
            <a:endParaRPr lang="en-US" dirty="0"/>
          </a:p>
        </p:txBody>
      </p:sp>
      <p:sp>
        <p:nvSpPr>
          <p:cNvPr id="7" name="2. Subtitle Placeholder">
            <a:extLst>
              <a:ext uri="{FF2B5EF4-FFF2-40B4-BE49-F238E27FC236}">
                <a16:creationId xmlns:a16="http://schemas.microsoft.com/office/drawing/2014/main" id="{02A192BC-C9DB-F0AB-B1DE-03D15E5A8739}"/>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endParaRPr lang="en-US"/>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C28641C-5551-16DE-84DF-E1489E73B0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6071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Divider Slide - 3">
    <p:spTree>
      <p:nvGrpSpPr>
        <p:cNvPr id="1" name=""/>
        <p:cNvGrpSpPr/>
        <p:nvPr/>
      </p:nvGrpSpPr>
      <p:grpSpPr>
        <a:xfrm>
          <a:off x="0" y="0"/>
          <a:ext cx="0" cy="0"/>
          <a:chOff x="0" y="0"/>
          <a:chExt cx="0" cy="0"/>
        </a:xfrm>
      </p:grpSpPr>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6407653" y="1603450"/>
            <a:ext cx="5377951" cy="1680537"/>
          </a:xfrm>
          <a:prstGeom prst="rect">
            <a:avLst/>
          </a:prstGeom>
        </p:spPr>
        <p:txBody>
          <a:bodyPr anchor="b"/>
          <a:lstStyle>
            <a:lvl1pPr algn="l">
              <a:lnSpc>
                <a:spcPts val="5400"/>
              </a:lnSpc>
              <a:defRPr sz="6000"/>
            </a:lvl1pPr>
          </a:lstStyle>
          <a:p>
            <a:r>
              <a:rPr lang="en-GB" dirty="0"/>
              <a:t>Insert </a:t>
            </a:r>
            <a:br>
              <a:rPr lang="en-GB" dirty="0"/>
            </a:br>
            <a:r>
              <a:rPr lang="en-GB" dirty="0"/>
              <a:t>title here.</a:t>
            </a:r>
            <a:endParaRPr lang="en-US" dirty="0"/>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6407653" y="3707702"/>
            <a:ext cx="5377951"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0" y="1"/>
            <a:ext cx="5784349" cy="6858000"/>
          </a:xfrm>
        </p:spPr>
        <p:txBody>
          <a:bodyPr/>
          <a:lstStyle/>
          <a:p>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6280A6D-54DF-5817-E29B-8DF1551D1C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7652" y="5827395"/>
            <a:ext cx="1954059" cy="487304"/>
          </a:xfrm>
          <a:prstGeom prst="rect">
            <a:avLst/>
          </a:prstGeom>
        </p:spPr>
      </p:pic>
    </p:spTree>
    <p:extLst>
      <p:ext uri="{BB962C8B-B14F-4D97-AF65-F5344CB8AC3E}">
        <p14:creationId xmlns:p14="http://schemas.microsoft.com/office/powerpoint/2010/main" val="286959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229CF6-AAC7-DD2D-2383-FA5CC4CFB1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010399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rk Title Slide">
    <p:spTree>
      <p:nvGrpSpPr>
        <p:cNvPr id="1" name=""/>
        <p:cNvGrpSpPr/>
        <p:nvPr/>
      </p:nvGrpSpPr>
      <p:grpSpPr>
        <a:xfrm>
          <a:off x="0" y="0"/>
          <a:ext cx="0" cy="0"/>
          <a:chOff x="0" y="0"/>
          <a:chExt cx="0" cy="0"/>
        </a:xfrm>
      </p:grpSpPr>
      <p:pic>
        <p:nvPicPr>
          <p:cNvPr id="5" name="Picture 4" descr="A black background with white lines&#10;&#10;Description automatically generated">
            <a:extLst>
              <a:ext uri="{FF2B5EF4-FFF2-40B4-BE49-F238E27FC236}">
                <a16:creationId xmlns:a16="http://schemas.microsoft.com/office/drawing/2014/main" id="{AE27EB5B-E9D6-C880-0B18-C1B1EF8AED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49" y="0"/>
            <a:ext cx="12185651" cy="685800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solidFill>
                  <a:schemeClr val="bg1"/>
                </a:solidFill>
              </a:defRPr>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FFFFFF"/>
                </a:solidFill>
                <a:effectLst/>
                <a:latin typeface="Helvetica" pitchFamily="2" charset="0"/>
              </a:rPr>
              <a:t>Insert sub copy here.</a:t>
            </a:r>
          </a:p>
        </p:txBody>
      </p:sp>
      <p:pic>
        <p:nvPicPr>
          <p:cNvPr id="6" name="Picture 5" descr="A black and white sign with white text&#10;&#10;Description automatically generated">
            <a:extLst>
              <a:ext uri="{FF2B5EF4-FFF2-40B4-BE49-F238E27FC236}">
                <a16:creationId xmlns:a16="http://schemas.microsoft.com/office/drawing/2014/main" id="{3513E173-CB28-611F-DD12-EAFD5ADD7E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822539"/>
            <a:ext cx="1953808" cy="497017"/>
          </a:xfrm>
          <a:prstGeom prst="rect">
            <a:avLst/>
          </a:prstGeom>
        </p:spPr>
      </p:pic>
    </p:spTree>
    <p:extLst>
      <p:ext uri="{BB962C8B-B14F-4D97-AF65-F5344CB8AC3E}">
        <p14:creationId xmlns:p14="http://schemas.microsoft.com/office/powerpoint/2010/main" val="10149564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rk Divider Slide - 2">
    <p:bg>
      <p:bgPr>
        <a:solidFill>
          <a:srgbClr val="1B1B1B"/>
        </a:solidFill>
        <a:effectLst/>
      </p:bgPr>
    </p:bg>
    <p:spTree>
      <p:nvGrpSpPr>
        <p:cNvPr id="1" name=""/>
        <p:cNvGrpSpPr/>
        <p:nvPr/>
      </p:nvGrpSpPr>
      <p:grpSpPr>
        <a:xfrm>
          <a:off x="0" y="0"/>
          <a:ext cx="0" cy="0"/>
          <a:chOff x="0" y="0"/>
          <a:chExt cx="0" cy="0"/>
        </a:xfrm>
      </p:grpSpPr>
      <p:sp>
        <p:nvSpPr>
          <p:cNvPr id="5" name="3. Picture Placeholder">
            <a:extLst>
              <a:ext uri="{FF2B5EF4-FFF2-40B4-BE49-F238E27FC236}">
                <a16:creationId xmlns:a16="http://schemas.microsoft.com/office/drawing/2014/main" id="{C4BE638E-576F-FF68-6661-2065A7520713}"/>
              </a:ext>
            </a:extLst>
          </p:cNvPr>
          <p:cNvSpPr>
            <a:spLocks noGrp="1"/>
          </p:cNvSpPr>
          <p:nvPr>
            <p:ph type="pic" sz="quarter" idx="10"/>
          </p:nvPr>
        </p:nvSpPr>
        <p:spPr>
          <a:xfrm>
            <a:off x="6407650" y="1"/>
            <a:ext cx="5784349" cy="6858000"/>
          </a:xfrm>
        </p:spPr>
        <p:txBody>
          <a:bodyPr/>
          <a:lstStyle/>
          <a:p>
            <a:r>
              <a:rPr lang="en-GB"/>
              <a:t>Click icon to add picture</a:t>
            </a:r>
            <a:endParaRPr lang="en-US"/>
          </a:p>
        </p:txBody>
      </p:sp>
      <p:sp>
        <p:nvSpPr>
          <p:cNvPr id="8" name="2. Subtitle Placeholder">
            <a:extLst>
              <a:ext uri="{FF2B5EF4-FFF2-40B4-BE49-F238E27FC236}">
                <a16:creationId xmlns:a16="http://schemas.microsoft.com/office/drawing/2014/main" id="{F1BF5AB1-F146-83EF-D63E-DD9EA52569A8}"/>
              </a:ext>
            </a:extLst>
          </p:cNvPr>
          <p:cNvSpPr>
            <a:spLocks noGrp="1"/>
          </p:cNvSpPr>
          <p:nvPr>
            <p:ph type="subTitle" idx="1" hasCustomPrompt="1"/>
          </p:nvPr>
        </p:nvSpPr>
        <p:spPr>
          <a:xfrm>
            <a:off x="406400" y="3707702"/>
            <a:ext cx="5377951" cy="1655762"/>
          </a:xfrm>
          <a:prstGeom prst="rect">
            <a:avLst/>
          </a:prstGeom>
        </p:spPr>
        <p:txBody>
          <a:bodyPr>
            <a:normAutofit/>
          </a:bodyPr>
          <a:lstStyle>
            <a:lvl1pPr marL="0" indent="0" algn="l">
              <a:lnSpc>
                <a:spcPct val="100000"/>
              </a:lnSpc>
              <a:spcBef>
                <a:spcPts val="0"/>
              </a:spcBef>
              <a:buNone/>
              <a:defRPr sz="20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solidFill>
                  <a:srgbClr val="FFFFFF"/>
                </a:solidFill>
                <a:effectLst/>
                <a:latin typeface="Helvetica" pitchFamily="2" charset="0"/>
              </a:rPr>
              <a:t>Insert sub copy here.</a:t>
            </a:r>
          </a:p>
        </p:txBody>
      </p:sp>
      <p:sp>
        <p:nvSpPr>
          <p:cNvPr id="3" name="1. Title Placeholder">
            <a:extLst>
              <a:ext uri="{FF2B5EF4-FFF2-40B4-BE49-F238E27FC236}">
                <a16:creationId xmlns:a16="http://schemas.microsoft.com/office/drawing/2014/main" id="{B7F235D6-4347-D7AC-BFE0-1EA4849BA5F6}"/>
              </a:ext>
            </a:extLst>
          </p:cNvPr>
          <p:cNvSpPr>
            <a:spLocks noGrp="1"/>
          </p:cNvSpPr>
          <p:nvPr>
            <p:ph type="ctrTitle" hasCustomPrompt="1"/>
          </p:nvPr>
        </p:nvSpPr>
        <p:spPr>
          <a:xfrm>
            <a:off x="406400" y="1603450"/>
            <a:ext cx="5377951" cy="1680537"/>
          </a:xfrm>
          <a:prstGeom prst="rect">
            <a:avLst/>
          </a:prstGeom>
        </p:spPr>
        <p:txBody>
          <a:bodyPr anchor="b"/>
          <a:lstStyle>
            <a:lvl1pPr algn="l">
              <a:lnSpc>
                <a:spcPts val="5400"/>
              </a:lnSpc>
              <a:defRPr sz="6000">
                <a:solidFill>
                  <a:schemeClr val="bg1"/>
                </a:solidFill>
              </a:defRPr>
            </a:lvl1pPr>
          </a:lstStyle>
          <a:p>
            <a:r>
              <a:rPr lang="en-GB" dirty="0"/>
              <a:t>Insert </a:t>
            </a:r>
            <a:br>
              <a:rPr lang="en-GB" dirty="0"/>
            </a:br>
            <a:r>
              <a:rPr lang="en-GB" dirty="0"/>
              <a:t>headline here.</a:t>
            </a:r>
            <a:endParaRPr lang="en-US" dirty="0"/>
          </a:p>
        </p:txBody>
      </p:sp>
      <p:pic>
        <p:nvPicPr>
          <p:cNvPr id="2" name="Picture 1" descr="A black and white sign with white text&#10;&#10;Description automatically generated">
            <a:extLst>
              <a:ext uri="{FF2B5EF4-FFF2-40B4-BE49-F238E27FC236}">
                <a16:creationId xmlns:a16="http://schemas.microsoft.com/office/drawing/2014/main" id="{A08E24DA-E0F6-39B3-A8F3-68CC58F45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2539"/>
            <a:ext cx="1953808" cy="497017"/>
          </a:xfrm>
          <a:prstGeom prst="rect">
            <a:avLst/>
          </a:prstGeom>
        </p:spPr>
      </p:pic>
    </p:spTree>
    <p:extLst>
      <p:ext uri="{BB962C8B-B14F-4D97-AF65-F5344CB8AC3E}">
        <p14:creationId xmlns:p14="http://schemas.microsoft.com/office/powerpoint/2010/main" val="267892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Title Slide_Image">
    <p:spTree>
      <p:nvGrpSpPr>
        <p:cNvPr id="1" name=""/>
        <p:cNvGrpSpPr/>
        <p:nvPr/>
      </p:nvGrpSpPr>
      <p:grpSpPr>
        <a:xfrm>
          <a:off x="0" y="0"/>
          <a:ext cx="0" cy="0"/>
          <a:chOff x="0" y="0"/>
          <a:chExt cx="0" cy="0"/>
        </a:xfrm>
      </p:grpSpPr>
      <p:pic>
        <p:nvPicPr>
          <p:cNvPr id="7" name="6. Background">
            <a:extLst>
              <a:ext uri="{FF2B5EF4-FFF2-40B4-BE49-F238E27FC236}">
                <a16:creationId xmlns:a16="http://schemas.microsoft.com/office/drawing/2014/main" id="{C5602FD7-1231-064E-CF9F-7F8C08F8EFE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600" cy="6856650"/>
          </a:xfrm>
          <a:prstGeom prst="rect">
            <a:avLst/>
          </a:prstGeom>
        </p:spPr>
      </p:pic>
      <p:sp>
        <p:nvSpPr>
          <p:cNvPr id="2" name="2. Title Placeholder">
            <a:extLst>
              <a:ext uri="{FF2B5EF4-FFF2-40B4-BE49-F238E27FC236}">
                <a16:creationId xmlns:a16="http://schemas.microsoft.com/office/drawing/2014/main" id="{8CC78C08-B324-DDE3-8FA4-2E0FECB9847B}"/>
              </a:ext>
            </a:extLst>
          </p:cNvPr>
          <p:cNvSpPr>
            <a:spLocks noGrp="1"/>
          </p:cNvSpPr>
          <p:nvPr>
            <p:ph type="ctrTitle" hasCustomPrompt="1"/>
          </p:nvPr>
        </p:nvSpPr>
        <p:spPr>
          <a:xfrm>
            <a:off x="406400" y="1274763"/>
            <a:ext cx="9144000" cy="2387600"/>
          </a:xfrm>
          <a:prstGeom prst="rect">
            <a:avLst/>
          </a:prstGeom>
        </p:spPr>
        <p:txBody>
          <a:bodyPr anchor="b"/>
          <a:lstStyle>
            <a:lvl1pPr algn="l">
              <a:lnSpc>
                <a:spcPts val="5400"/>
              </a:lnSpc>
              <a:defRPr sz="6000"/>
            </a:lvl1pPr>
          </a:lstStyle>
          <a:p>
            <a:r>
              <a:rPr lang="en-GB" dirty="0"/>
              <a:t>Insert headline here. </a:t>
            </a:r>
            <a:br>
              <a:rPr lang="en-GB" dirty="0"/>
            </a:br>
            <a:r>
              <a:rPr lang="en-GB" dirty="0"/>
              <a:t>Should be between </a:t>
            </a:r>
            <a:br>
              <a:rPr lang="en-GB" dirty="0"/>
            </a:br>
            <a:r>
              <a:rPr lang="en-GB" dirty="0"/>
              <a:t>1-3 lines max. </a:t>
            </a:r>
            <a:endParaRPr lang="en-US" dirty="0"/>
          </a:p>
        </p:txBody>
      </p:sp>
      <p:sp>
        <p:nvSpPr>
          <p:cNvPr id="15" name="3. Subtitle Placeholder">
            <a:extLst>
              <a:ext uri="{FF2B5EF4-FFF2-40B4-BE49-F238E27FC236}">
                <a16:creationId xmlns:a16="http://schemas.microsoft.com/office/drawing/2014/main" id="{B933CDFE-7FC5-932E-CB7F-3B49EC1A0FCA}"/>
              </a:ext>
            </a:extLst>
          </p:cNvPr>
          <p:cNvSpPr>
            <a:spLocks noGrp="1"/>
          </p:cNvSpPr>
          <p:nvPr>
            <p:ph type="subTitle" idx="1" hasCustomPrompt="1"/>
          </p:nvPr>
        </p:nvSpPr>
        <p:spPr>
          <a:xfrm>
            <a:off x="406400" y="3707702"/>
            <a:ext cx="9144000" cy="1655762"/>
          </a:xfrm>
          <a:prstGeom prst="rect">
            <a:avLst/>
          </a:prstGeom>
        </p:spPr>
        <p:txBody>
          <a:bodyPr>
            <a:normAutofit/>
          </a:bodyPr>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sub copy here.</a:t>
            </a:r>
            <a:endParaRPr lang="en-US" dirty="0"/>
          </a:p>
        </p:txBody>
      </p:sp>
      <p:sp>
        <p:nvSpPr>
          <p:cNvPr id="10" name="4. Picture Placeholder">
            <a:extLst>
              <a:ext uri="{FF2B5EF4-FFF2-40B4-BE49-F238E27FC236}">
                <a16:creationId xmlns:a16="http://schemas.microsoft.com/office/drawing/2014/main" id="{C992F3AA-2026-24C9-831B-F66B099808AB}"/>
              </a:ext>
            </a:extLst>
          </p:cNvPr>
          <p:cNvSpPr>
            <a:spLocks noGrp="1"/>
          </p:cNvSpPr>
          <p:nvPr>
            <p:ph type="pic" idx="11" hasCustomPrompt="1"/>
          </p:nvPr>
        </p:nvSpPr>
        <p:spPr>
          <a:xfrm>
            <a:off x="7642578" y="218"/>
            <a:ext cx="4556539" cy="6858000"/>
          </a:xfrm>
          <a:custGeom>
            <a:avLst/>
            <a:gdLst>
              <a:gd name="connsiteX0" fmla="*/ 1896887 w 4542379"/>
              <a:gd name="connsiteY0" fmla="*/ 0 h 6858000"/>
              <a:gd name="connsiteX1" fmla="*/ 4542379 w 4542379"/>
              <a:gd name="connsiteY1" fmla="*/ 0 h 6858000"/>
              <a:gd name="connsiteX2" fmla="*/ 4542379 w 4542379"/>
              <a:gd name="connsiteY2" fmla="*/ 6858000 h 6858000"/>
              <a:gd name="connsiteX3" fmla="*/ 2609965 w 4542379"/>
              <a:gd name="connsiteY3" fmla="*/ 6858000 h 6858000"/>
              <a:gd name="connsiteX4" fmla="*/ 0 w 4542379"/>
              <a:gd name="connsiteY4" fmla="*/ 177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379" h="6858000">
                <a:moveTo>
                  <a:pt x="1896887" y="0"/>
                </a:moveTo>
                <a:lnTo>
                  <a:pt x="4542379" y="0"/>
                </a:lnTo>
                <a:lnTo>
                  <a:pt x="4542379" y="6858000"/>
                </a:lnTo>
                <a:lnTo>
                  <a:pt x="2609965" y="6858000"/>
                </a:lnTo>
                <a:lnTo>
                  <a:pt x="0" y="1778000"/>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373EF5D-89A1-E767-AC39-6A875CF149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4189653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17229CF6-AAC7-DD2D-2383-FA5CC4CFB1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2175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hasCustomPrompt="1"/>
          </p:nvPr>
        </p:nvSpPr>
        <p:spPr>
          <a:xfrm>
            <a:off x="5029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sp>
        <p:nvSpPr>
          <p:cNvPr id="3" name="4. Content Placeholder (2)">
            <a:extLst>
              <a:ext uri="{FF2B5EF4-FFF2-40B4-BE49-F238E27FC236}">
                <a16:creationId xmlns:a16="http://schemas.microsoft.com/office/drawing/2014/main" id="{53C047A4-2E76-022B-2525-898053FDCC63}"/>
              </a:ext>
            </a:extLst>
          </p:cNvPr>
          <p:cNvSpPr>
            <a:spLocks noGrp="1"/>
          </p:cNvSpPr>
          <p:nvPr>
            <p:ph sz="half" idx="11" hasCustomPrompt="1"/>
          </p:nvPr>
        </p:nvSpPr>
        <p:spPr>
          <a:xfrm>
            <a:off x="6103620" y="1310641"/>
            <a:ext cx="5181600" cy="4378959"/>
          </a:xfrm>
          <a:prstGeom prst="rect">
            <a:avLst/>
          </a:prstGeom>
        </p:spPr>
        <p:txBody>
          <a:bodyPr>
            <a:normAutofit/>
          </a:bodyPr>
          <a:lstStyle>
            <a:lvl1pPr>
              <a:defRPr sz="2400"/>
            </a:lvl1pPr>
            <a:lvl2pPr>
              <a:defRPr sz="1400"/>
            </a:lvl2pPr>
            <a:lvl3pPr>
              <a:defRPr sz="1200"/>
            </a:lvl3pPr>
            <a:lvl4pPr>
              <a:defRPr sz="1100"/>
            </a:lvl4pPr>
            <a:lvl5pPr>
              <a:defRPr sz="1100"/>
            </a:lvl5pPr>
          </a:lstStyle>
          <a:p>
            <a:pPr lvl="0"/>
            <a:r>
              <a:rPr lang="en-US" dirty="0"/>
              <a:t>Click to add text</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882B917E-0306-17E7-D437-B66617BAE9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15197407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3" name="3. Content Placeholder (1)">
            <a:extLst>
              <a:ext uri="{FF2B5EF4-FFF2-40B4-BE49-F238E27FC236}">
                <a16:creationId xmlns:a16="http://schemas.microsoft.com/office/drawing/2014/main" id="{A162B99D-4A4D-B778-5FD2-9F4A22B0B3AA}"/>
              </a:ext>
            </a:extLst>
          </p:cNvPr>
          <p:cNvSpPr>
            <a:spLocks noGrp="1"/>
          </p:cNvSpPr>
          <p:nvPr>
            <p:ph sz="half" idx="14"/>
          </p:nvPr>
        </p:nvSpPr>
        <p:spPr>
          <a:xfrm>
            <a:off x="968019" y="1636464"/>
            <a:ext cx="2520000" cy="2520000"/>
          </a:xfrm>
          <a:prstGeom prst="rect">
            <a:avLst/>
          </a:prstGeom>
        </p:spPr>
        <p:txBody>
          <a:bodyPr>
            <a:normAutofit/>
          </a:bodyPr>
          <a:lstStyle>
            <a:lvl1pPr>
              <a:defRPr sz="1600"/>
            </a:lvl1pPr>
          </a:lstStyle>
          <a:p>
            <a:pPr lvl="0"/>
            <a:endParaRPr lang="en-US" dirty="0"/>
          </a:p>
        </p:txBody>
      </p:sp>
      <p:sp>
        <p:nvSpPr>
          <p:cNvPr id="15" name="4. Text Box Placeholder (1)">
            <a:extLst>
              <a:ext uri="{FF2B5EF4-FFF2-40B4-BE49-F238E27FC236}">
                <a16:creationId xmlns:a16="http://schemas.microsoft.com/office/drawing/2014/main" id="{6D6CB8B4-9C8E-A2FA-558C-30A5D0827004}"/>
              </a:ext>
            </a:extLst>
          </p:cNvPr>
          <p:cNvSpPr>
            <a:spLocks noGrp="1"/>
          </p:cNvSpPr>
          <p:nvPr>
            <p:ph type="body" sz="quarter" idx="20" hasCustomPrompt="1"/>
          </p:nvPr>
        </p:nvSpPr>
        <p:spPr>
          <a:xfrm>
            <a:off x="967069" y="4351119"/>
            <a:ext cx="2520950" cy="1014413"/>
          </a:xfrm>
        </p:spPr>
        <p:txBody>
          <a:bodyPr>
            <a:noAutofit/>
          </a:bodyPr>
          <a:lstStyle>
            <a:lvl1pPr>
              <a:lnSpc>
                <a:spcPct val="100000"/>
              </a:lnSpc>
              <a:defRPr sz="1400"/>
            </a:lvl1pPr>
          </a:lstStyle>
          <a:p>
            <a:r>
              <a:rPr lang="en-GB" dirty="0"/>
              <a:t>Insert sub copy here.</a:t>
            </a:r>
          </a:p>
        </p:txBody>
      </p:sp>
      <p:sp>
        <p:nvSpPr>
          <p:cNvPr id="4" name="5. Content Placeholder (2)">
            <a:extLst>
              <a:ext uri="{FF2B5EF4-FFF2-40B4-BE49-F238E27FC236}">
                <a16:creationId xmlns:a16="http://schemas.microsoft.com/office/drawing/2014/main" id="{A2B13861-080E-609A-01A7-5EDC25A0B0FF}"/>
              </a:ext>
            </a:extLst>
          </p:cNvPr>
          <p:cNvSpPr>
            <a:spLocks noGrp="1"/>
          </p:cNvSpPr>
          <p:nvPr>
            <p:ph sz="half" idx="15"/>
          </p:nvPr>
        </p:nvSpPr>
        <p:spPr>
          <a:xfrm>
            <a:off x="4836000" y="1637090"/>
            <a:ext cx="2520000" cy="2520000"/>
          </a:xfrm>
          <a:prstGeom prst="rect">
            <a:avLst/>
          </a:prstGeom>
        </p:spPr>
        <p:txBody>
          <a:bodyPr>
            <a:normAutofit/>
          </a:bodyPr>
          <a:lstStyle>
            <a:lvl1pPr>
              <a:defRPr sz="1600"/>
            </a:lvl1pPr>
          </a:lstStyle>
          <a:p>
            <a:pPr lvl="0"/>
            <a:endParaRPr lang="en-US" dirty="0"/>
          </a:p>
        </p:txBody>
      </p:sp>
      <p:sp>
        <p:nvSpPr>
          <p:cNvPr id="13" name="6. Text Box Placeholder (2)">
            <a:extLst>
              <a:ext uri="{FF2B5EF4-FFF2-40B4-BE49-F238E27FC236}">
                <a16:creationId xmlns:a16="http://schemas.microsoft.com/office/drawing/2014/main" id="{005774E2-5CA0-1157-5F43-7B5C9996EFC0}"/>
              </a:ext>
            </a:extLst>
          </p:cNvPr>
          <p:cNvSpPr>
            <a:spLocks noGrp="1"/>
          </p:cNvSpPr>
          <p:nvPr>
            <p:ph type="body" sz="quarter" idx="19" hasCustomPrompt="1"/>
          </p:nvPr>
        </p:nvSpPr>
        <p:spPr>
          <a:xfrm>
            <a:off x="4835525" y="4351119"/>
            <a:ext cx="2520950" cy="1014413"/>
          </a:xfrm>
        </p:spPr>
        <p:txBody>
          <a:bodyPr>
            <a:noAutofit/>
          </a:bodyPr>
          <a:lstStyle>
            <a:lvl1pPr>
              <a:lnSpc>
                <a:spcPct val="100000"/>
              </a:lnSpc>
              <a:defRPr sz="1400"/>
            </a:lvl1pPr>
          </a:lstStyle>
          <a:p>
            <a:r>
              <a:rPr lang="en-GB" dirty="0"/>
              <a:t>Insert sub copy here.</a:t>
            </a:r>
          </a:p>
        </p:txBody>
      </p:sp>
      <p:sp>
        <p:nvSpPr>
          <p:cNvPr id="9" name="7. Content Placeholder (3)">
            <a:extLst>
              <a:ext uri="{FF2B5EF4-FFF2-40B4-BE49-F238E27FC236}">
                <a16:creationId xmlns:a16="http://schemas.microsoft.com/office/drawing/2014/main" id="{5565E762-8883-AB43-D811-12B759024A9D}"/>
              </a:ext>
            </a:extLst>
          </p:cNvPr>
          <p:cNvSpPr>
            <a:spLocks noGrp="1"/>
          </p:cNvSpPr>
          <p:nvPr>
            <p:ph sz="half" idx="16"/>
          </p:nvPr>
        </p:nvSpPr>
        <p:spPr>
          <a:xfrm>
            <a:off x="8714257" y="1637090"/>
            <a:ext cx="2520000" cy="2520000"/>
          </a:xfrm>
          <a:prstGeom prst="rect">
            <a:avLst/>
          </a:prstGeom>
        </p:spPr>
        <p:txBody>
          <a:bodyPr>
            <a:normAutofit/>
          </a:bodyPr>
          <a:lstStyle>
            <a:lvl1pPr>
              <a:defRPr sz="1600"/>
            </a:lvl1pPr>
          </a:lstStyle>
          <a:p>
            <a:pPr lvl="0"/>
            <a:endParaRPr lang="en-US" dirty="0"/>
          </a:p>
        </p:txBody>
      </p:sp>
      <p:sp>
        <p:nvSpPr>
          <p:cNvPr id="16" name="8. Text Box Placeholder (3)">
            <a:extLst>
              <a:ext uri="{FF2B5EF4-FFF2-40B4-BE49-F238E27FC236}">
                <a16:creationId xmlns:a16="http://schemas.microsoft.com/office/drawing/2014/main" id="{D584B818-73B8-22FE-5635-36F576CEABCF}"/>
              </a:ext>
            </a:extLst>
          </p:cNvPr>
          <p:cNvSpPr>
            <a:spLocks noGrp="1"/>
          </p:cNvSpPr>
          <p:nvPr>
            <p:ph type="body" sz="quarter" idx="21" hasCustomPrompt="1"/>
          </p:nvPr>
        </p:nvSpPr>
        <p:spPr>
          <a:xfrm>
            <a:off x="8713782" y="4400389"/>
            <a:ext cx="2520475" cy="981075"/>
          </a:xfrm>
        </p:spPr>
        <p:txBody>
          <a:bodyPr>
            <a:noAutofit/>
          </a:bodyPr>
          <a:lstStyle>
            <a:lvl1pPr marL="0" indent="0">
              <a:lnSpc>
                <a:spcPct val="100000"/>
              </a:lnSpc>
              <a:buNone/>
              <a:defRPr sz="1400"/>
            </a:lvl1pPr>
          </a:lstStyle>
          <a:p>
            <a:r>
              <a:rPr lang="en-GB" dirty="0"/>
              <a:t>Insert sub copy here.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6AC4827-D56E-785B-690B-73B8B175B6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4010354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8478-1919-5D6C-4258-F79AF974B55F}"/>
              </a:ext>
            </a:extLst>
          </p:cNvPr>
          <p:cNvSpPr>
            <a:spLocks noGrp="1"/>
          </p:cNvSpPr>
          <p:nvPr>
            <p:ph type="title"/>
          </p:nvPr>
        </p:nvSpPr>
        <p:spPr>
          <a:xfrm>
            <a:off x="502920" y="437430"/>
            <a:ext cx="9131860" cy="478155"/>
          </a:xfrm>
        </p:spPr>
        <p:txBody>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67EF0D17-6E77-5CD3-16CD-26E3DFE760BE}"/>
              </a:ext>
            </a:extLst>
          </p:cNvPr>
          <p:cNvSpPr>
            <a:spLocks noGrp="1"/>
          </p:cNvSpPr>
          <p:nvPr>
            <p:ph type="body" sz="quarter" idx="15" hasCustomPrompt="1"/>
          </p:nvPr>
        </p:nvSpPr>
        <p:spPr>
          <a:xfrm>
            <a:off x="502920" y="4476750"/>
            <a:ext cx="2016443" cy="1820863"/>
          </a:xfrm>
        </p:spPr>
        <p:txBody>
          <a:bodyPr>
            <a:normAutofit/>
          </a:bodyPr>
          <a:lstStyle>
            <a:lvl1pPr>
              <a:defRPr sz="1800"/>
            </a:lvl1pPr>
          </a:lstStyle>
          <a:p>
            <a:pPr lvl="0"/>
            <a:r>
              <a:rPr lang="en-US" dirty="0"/>
              <a:t>Insert sub copy here.</a:t>
            </a:r>
          </a:p>
        </p:txBody>
      </p:sp>
      <p:sp>
        <p:nvSpPr>
          <p:cNvPr id="4" name="Content Placeholder 3">
            <a:extLst>
              <a:ext uri="{FF2B5EF4-FFF2-40B4-BE49-F238E27FC236}">
                <a16:creationId xmlns:a16="http://schemas.microsoft.com/office/drawing/2014/main" id="{1F4AC61D-0737-C0C9-30D4-8A8336BBFECD}"/>
              </a:ext>
            </a:extLst>
          </p:cNvPr>
          <p:cNvSpPr>
            <a:spLocks noGrp="1"/>
          </p:cNvSpPr>
          <p:nvPr>
            <p:ph sz="quarter" idx="10" hasCustomPrompt="1"/>
          </p:nvPr>
        </p:nvSpPr>
        <p:spPr>
          <a:xfrm>
            <a:off x="503238" y="1414463"/>
            <a:ext cx="2016125" cy="2735262"/>
          </a:xfrm>
        </p:spPr>
        <p:txBody>
          <a:bodyPr>
            <a:normAutofit/>
          </a:bodyPr>
          <a:lstStyle>
            <a:lvl1pPr>
              <a:defRPr sz="2000"/>
            </a:lvl1pPr>
          </a:lstStyle>
          <a:p>
            <a:pPr lvl="0"/>
            <a:r>
              <a:rPr lang="en-US" dirty="0"/>
              <a:t>Click to add content.</a:t>
            </a:r>
          </a:p>
        </p:txBody>
      </p:sp>
      <p:sp>
        <p:nvSpPr>
          <p:cNvPr id="11" name="Text Placeholder 9">
            <a:extLst>
              <a:ext uri="{FF2B5EF4-FFF2-40B4-BE49-F238E27FC236}">
                <a16:creationId xmlns:a16="http://schemas.microsoft.com/office/drawing/2014/main" id="{C0DA7482-F143-4CF0-A640-8ED13B307133}"/>
              </a:ext>
            </a:extLst>
          </p:cNvPr>
          <p:cNvSpPr>
            <a:spLocks noGrp="1"/>
          </p:cNvSpPr>
          <p:nvPr>
            <p:ph type="body" sz="quarter" idx="16" hasCustomPrompt="1"/>
          </p:nvPr>
        </p:nvSpPr>
        <p:spPr>
          <a:xfrm>
            <a:off x="2786362" y="4476749"/>
            <a:ext cx="2016443" cy="1820863"/>
          </a:xfrm>
        </p:spPr>
        <p:txBody>
          <a:bodyPr>
            <a:normAutofit/>
          </a:bodyPr>
          <a:lstStyle>
            <a:lvl1pPr>
              <a:defRPr sz="1800"/>
            </a:lvl1pPr>
          </a:lstStyle>
          <a:p>
            <a:pPr lvl="0"/>
            <a:r>
              <a:rPr lang="en-US" dirty="0"/>
              <a:t>Insert sub copy here.</a:t>
            </a:r>
          </a:p>
        </p:txBody>
      </p:sp>
      <p:sp>
        <p:nvSpPr>
          <p:cNvPr id="5" name="Content Placeholder 3">
            <a:extLst>
              <a:ext uri="{FF2B5EF4-FFF2-40B4-BE49-F238E27FC236}">
                <a16:creationId xmlns:a16="http://schemas.microsoft.com/office/drawing/2014/main" id="{014D15FD-6252-3E93-3DD8-F30CC7B3E50A}"/>
              </a:ext>
            </a:extLst>
          </p:cNvPr>
          <p:cNvSpPr>
            <a:spLocks noGrp="1"/>
          </p:cNvSpPr>
          <p:nvPr>
            <p:ph sz="quarter" idx="11" hasCustomPrompt="1"/>
          </p:nvPr>
        </p:nvSpPr>
        <p:spPr>
          <a:xfrm>
            <a:off x="2786362" y="1414463"/>
            <a:ext cx="2016125" cy="2735262"/>
          </a:xfrm>
        </p:spPr>
        <p:txBody>
          <a:bodyPr>
            <a:normAutofit/>
          </a:bodyPr>
          <a:lstStyle>
            <a:lvl1pPr>
              <a:defRPr sz="2000"/>
            </a:lvl1pPr>
          </a:lstStyle>
          <a:p>
            <a:pPr lvl="0"/>
            <a:r>
              <a:rPr lang="en-US" dirty="0"/>
              <a:t>Click to add content.</a:t>
            </a:r>
          </a:p>
        </p:txBody>
      </p:sp>
      <p:sp>
        <p:nvSpPr>
          <p:cNvPr id="12" name="Text Placeholder 9">
            <a:extLst>
              <a:ext uri="{FF2B5EF4-FFF2-40B4-BE49-F238E27FC236}">
                <a16:creationId xmlns:a16="http://schemas.microsoft.com/office/drawing/2014/main" id="{CEC4DD6B-270E-A956-B33E-1F6D23A2BE4C}"/>
              </a:ext>
            </a:extLst>
          </p:cNvPr>
          <p:cNvSpPr>
            <a:spLocks noGrp="1"/>
          </p:cNvSpPr>
          <p:nvPr>
            <p:ph type="body" sz="quarter" idx="17" hasCustomPrompt="1"/>
          </p:nvPr>
        </p:nvSpPr>
        <p:spPr>
          <a:xfrm>
            <a:off x="5069168" y="4476748"/>
            <a:ext cx="2016443" cy="1820863"/>
          </a:xfrm>
        </p:spPr>
        <p:txBody>
          <a:bodyPr>
            <a:normAutofit/>
          </a:bodyPr>
          <a:lstStyle>
            <a:lvl1pPr>
              <a:defRPr sz="1800"/>
            </a:lvl1pPr>
          </a:lstStyle>
          <a:p>
            <a:pPr lvl="0"/>
            <a:r>
              <a:rPr lang="en-US" dirty="0"/>
              <a:t>Insert sub copy here.</a:t>
            </a:r>
          </a:p>
        </p:txBody>
      </p:sp>
      <p:sp>
        <p:nvSpPr>
          <p:cNvPr id="6" name="Content Placeholder 3">
            <a:extLst>
              <a:ext uri="{FF2B5EF4-FFF2-40B4-BE49-F238E27FC236}">
                <a16:creationId xmlns:a16="http://schemas.microsoft.com/office/drawing/2014/main" id="{17ED866F-E066-DC3E-A47D-2AE5AE2717FD}"/>
              </a:ext>
            </a:extLst>
          </p:cNvPr>
          <p:cNvSpPr>
            <a:spLocks noGrp="1"/>
          </p:cNvSpPr>
          <p:nvPr>
            <p:ph sz="quarter" idx="12" hasCustomPrompt="1"/>
          </p:nvPr>
        </p:nvSpPr>
        <p:spPr>
          <a:xfrm>
            <a:off x="5069486" y="1414463"/>
            <a:ext cx="2016125" cy="2735262"/>
          </a:xfrm>
        </p:spPr>
        <p:txBody>
          <a:bodyPr>
            <a:normAutofit/>
          </a:bodyPr>
          <a:lstStyle>
            <a:lvl1pPr>
              <a:defRPr sz="2000"/>
            </a:lvl1pPr>
          </a:lstStyle>
          <a:p>
            <a:pPr lvl="0"/>
            <a:r>
              <a:rPr lang="en-US" dirty="0"/>
              <a:t>Click to add content.</a:t>
            </a:r>
          </a:p>
        </p:txBody>
      </p:sp>
      <p:sp>
        <p:nvSpPr>
          <p:cNvPr id="13" name="Text Placeholder 9">
            <a:extLst>
              <a:ext uri="{FF2B5EF4-FFF2-40B4-BE49-F238E27FC236}">
                <a16:creationId xmlns:a16="http://schemas.microsoft.com/office/drawing/2014/main" id="{A7C7672F-9B2A-41CB-D9DA-0CDAE57CA77C}"/>
              </a:ext>
            </a:extLst>
          </p:cNvPr>
          <p:cNvSpPr>
            <a:spLocks noGrp="1"/>
          </p:cNvSpPr>
          <p:nvPr>
            <p:ph type="body" sz="quarter" idx="18" hasCustomPrompt="1"/>
          </p:nvPr>
        </p:nvSpPr>
        <p:spPr>
          <a:xfrm>
            <a:off x="7351974" y="4501593"/>
            <a:ext cx="2016443" cy="1820863"/>
          </a:xfrm>
        </p:spPr>
        <p:txBody>
          <a:bodyPr>
            <a:normAutofit/>
          </a:bodyPr>
          <a:lstStyle>
            <a:lvl1pPr>
              <a:defRPr sz="1800"/>
            </a:lvl1pPr>
          </a:lstStyle>
          <a:p>
            <a:pPr lvl="0"/>
            <a:r>
              <a:rPr lang="en-US" dirty="0"/>
              <a:t>Insert sub copy here.</a:t>
            </a:r>
          </a:p>
        </p:txBody>
      </p:sp>
      <p:sp>
        <p:nvSpPr>
          <p:cNvPr id="7" name="Content Placeholder 3">
            <a:extLst>
              <a:ext uri="{FF2B5EF4-FFF2-40B4-BE49-F238E27FC236}">
                <a16:creationId xmlns:a16="http://schemas.microsoft.com/office/drawing/2014/main" id="{88A1A463-707F-0C2B-51E7-42B1EFCC66BD}"/>
              </a:ext>
            </a:extLst>
          </p:cNvPr>
          <p:cNvSpPr>
            <a:spLocks noGrp="1"/>
          </p:cNvSpPr>
          <p:nvPr>
            <p:ph sz="quarter" idx="13" hasCustomPrompt="1"/>
          </p:nvPr>
        </p:nvSpPr>
        <p:spPr>
          <a:xfrm>
            <a:off x="7352610" y="1414463"/>
            <a:ext cx="2016125" cy="2735262"/>
          </a:xfrm>
        </p:spPr>
        <p:txBody>
          <a:bodyPr>
            <a:normAutofit/>
          </a:bodyPr>
          <a:lstStyle>
            <a:lvl1pPr>
              <a:defRPr sz="2000"/>
            </a:lvl1pPr>
          </a:lstStyle>
          <a:p>
            <a:pPr lvl="0"/>
            <a:r>
              <a:rPr lang="en-US" dirty="0"/>
              <a:t>Click to add content.</a:t>
            </a:r>
          </a:p>
        </p:txBody>
      </p:sp>
      <p:sp>
        <p:nvSpPr>
          <p:cNvPr id="14" name="Text Placeholder 9">
            <a:extLst>
              <a:ext uri="{FF2B5EF4-FFF2-40B4-BE49-F238E27FC236}">
                <a16:creationId xmlns:a16="http://schemas.microsoft.com/office/drawing/2014/main" id="{9E98F672-341A-E719-698B-C352A2841172}"/>
              </a:ext>
            </a:extLst>
          </p:cNvPr>
          <p:cNvSpPr>
            <a:spLocks noGrp="1"/>
          </p:cNvSpPr>
          <p:nvPr>
            <p:ph type="body" sz="quarter" idx="19" hasCustomPrompt="1"/>
          </p:nvPr>
        </p:nvSpPr>
        <p:spPr>
          <a:xfrm>
            <a:off x="9634780" y="4476748"/>
            <a:ext cx="2016443" cy="1820863"/>
          </a:xfrm>
        </p:spPr>
        <p:txBody>
          <a:bodyPr>
            <a:normAutofit/>
          </a:bodyPr>
          <a:lstStyle>
            <a:lvl1pPr>
              <a:defRPr sz="1800"/>
            </a:lvl1pPr>
          </a:lstStyle>
          <a:p>
            <a:pPr lvl="0"/>
            <a:r>
              <a:rPr lang="en-US" dirty="0"/>
              <a:t>Insert sub copy here.</a:t>
            </a:r>
          </a:p>
        </p:txBody>
      </p:sp>
      <p:sp>
        <p:nvSpPr>
          <p:cNvPr id="8" name="Content Placeholder 3">
            <a:extLst>
              <a:ext uri="{FF2B5EF4-FFF2-40B4-BE49-F238E27FC236}">
                <a16:creationId xmlns:a16="http://schemas.microsoft.com/office/drawing/2014/main" id="{AAEDD792-5A25-F5EA-63B0-789E122E11B6}"/>
              </a:ext>
            </a:extLst>
          </p:cNvPr>
          <p:cNvSpPr>
            <a:spLocks noGrp="1"/>
          </p:cNvSpPr>
          <p:nvPr>
            <p:ph sz="quarter" idx="14" hasCustomPrompt="1"/>
          </p:nvPr>
        </p:nvSpPr>
        <p:spPr>
          <a:xfrm>
            <a:off x="9635734" y="1414463"/>
            <a:ext cx="2016125" cy="2735262"/>
          </a:xfrm>
        </p:spPr>
        <p:txBody>
          <a:bodyPr>
            <a:normAutofit/>
          </a:bodyPr>
          <a:lstStyle>
            <a:lvl1pPr>
              <a:defRPr sz="2000"/>
            </a:lvl1pPr>
          </a:lstStyle>
          <a:p>
            <a:pPr lvl="0"/>
            <a:r>
              <a:rPr lang="en-US" dirty="0"/>
              <a:t>Click to add content.</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CC866F15-7594-6E59-1ECC-4CEC6A9436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9577" y="519996"/>
            <a:ext cx="1954059" cy="487304"/>
          </a:xfrm>
          <a:prstGeom prst="rect">
            <a:avLst/>
          </a:prstGeom>
        </p:spPr>
      </p:pic>
    </p:spTree>
    <p:extLst>
      <p:ext uri="{BB962C8B-B14F-4D97-AF65-F5344CB8AC3E}">
        <p14:creationId xmlns:p14="http://schemas.microsoft.com/office/powerpoint/2010/main" val="29879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C2085196-6F0E-5274-2574-8594260F41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1802505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8053EF19-8D24-481D-0BDA-F79A2035DF33}"/>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17" name="3. Content Placeholder (1)">
            <a:extLst>
              <a:ext uri="{FF2B5EF4-FFF2-40B4-BE49-F238E27FC236}">
                <a16:creationId xmlns:a16="http://schemas.microsoft.com/office/drawing/2014/main" id="{11254375-EF80-738D-E998-C0B2F39CB8FE}"/>
              </a:ext>
            </a:extLst>
          </p:cNvPr>
          <p:cNvSpPr>
            <a:spLocks noGrp="1"/>
          </p:cNvSpPr>
          <p:nvPr>
            <p:ph sz="half" idx="1"/>
          </p:nvPr>
        </p:nvSpPr>
        <p:spPr>
          <a:xfrm>
            <a:off x="502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4. Content Placeholder (2)">
            <a:extLst>
              <a:ext uri="{FF2B5EF4-FFF2-40B4-BE49-F238E27FC236}">
                <a16:creationId xmlns:a16="http://schemas.microsoft.com/office/drawing/2014/main" id="{084CCB2F-26F1-E1B8-5561-263F115EB15F}"/>
              </a:ext>
            </a:extLst>
          </p:cNvPr>
          <p:cNvSpPr>
            <a:spLocks noGrp="1"/>
          </p:cNvSpPr>
          <p:nvPr>
            <p:ph sz="half" idx="2"/>
          </p:nvPr>
        </p:nvSpPr>
        <p:spPr>
          <a:xfrm>
            <a:off x="5836920" y="1310641"/>
            <a:ext cx="5181600" cy="437895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517CE37-381F-3FD9-96CB-F3D35B32B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6400" y="5827395"/>
            <a:ext cx="1954059" cy="487304"/>
          </a:xfrm>
          <a:prstGeom prst="rect">
            <a:avLst/>
          </a:prstGeom>
        </p:spPr>
      </p:pic>
    </p:spTree>
    <p:extLst>
      <p:ext uri="{BB962C8B-B14F-4D97-AF65-F5344CB8AC3E}">
        <p14:creationId xmlns:p14="http://schemas.microsoft.com/office/powerpoint/2010/main" val="334724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2. Title Placeholder">
            <a:extLst>
              <a:ext uri="{FF2B5EF4-FFF2-40B4-BE49-F238E27FC236}">
                <a16:creationId xmlns:a16="http://schemas.microsoft.com/office/drawing/2014/main" id="{6D2C9649-E817-6113-49C1-5EBD81E09935}"/>
              </a:ext>
            </a:extLst>
          </p:cNvPr>
          <p:cNvSpPr>
            <a:spLocks noGrp="1"/>
          </p:cNvSpPr>
          <p:nvPr>
            <p:ph type="title" hasCustomPrompt="1"/>
          </p:nvPr>
        </p:nvSpPr>
        <p:spPr>
          <a:xfrm>
            <a:off x="502920" y="437430"/>
            <a:ext cx="9921240" cy="478155"/>
          </a:xfrm>
          <a:prstGeom prst="rect">
            <a:avLst/>
          </a:prstGeom>
        </p:spPr>
        <p:txBody>
          <a:bodyPr vert="horz" lIns="91440" tIns="45720" rIns="91440" bIns="45720" rtlCol="0" anchor="ctr">
            <a:noAutofit/>
          </a:bodyPr>
          <a:lstStyle/>
          <a:p>
            <a:r>
              <a:rPr lang="en-GB" dirty="0"/>
              <a:t>Insert headline here.</a:t>
            </a:r>
            <a:endParaRPr lang="en-US" dirty="0"/>
          </a:p>
        </p:txBody>
      </p:sp>
      <p:sp>
        <p:nvSpPr>
          <p:cNvPr id="9" name="3. Content Placeholder">
            <a:extLst>
              <a:ext uri="{FF2B5EF4-FFF2-40B4-BE49-F238E27FC236}">
                <a16:creationId xmlns:a16="http://schemas.microsoft.com/office/drawing/2014/main" id="{B5A082DC-9190-CE12-A89B-DEAF24BD59FB}"/>
              </a:ext>
            </a:extLst>
          </p:cNvPr>
          <p:cNvSpPr>
            <a:spLocks noGrp="1"/>
          </p:cNvSpPr>
          <p:nvPr>
            <p:ph sz="half" idx="1"/>
          </p:nvPr>
        </p:nvSpPr>
        <p:spPr>
          <a:xfrm>
            <a:off x="502920" y="1310641"/>
            <a:ext cx="10515600" cy="437896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96DC3F04-8BBA-0785-458A-2A7116D5CC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5021" y="5827395"/>
            <a:ext cx="1954059" cy="487304"/>
          </a:xfrm>
          <a:prstGeom prst="rect">
            <a:avLst/>
          </a:prstGeom>
        </p:spPr>
      </p:pic>
    </p:spTree>
    <p:extLst>
      <p:ext uri="{BB962C8B-B14F-4D97-AF65-F5344CB8AC3E}">
        <p14:creationId xmlns:p14="http://schemas.microsoft.com/office/powerpoint/2010/main" val="11191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AF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C08AA-2148-527A-BB20-1D271A404421}"/>
              </a:ext>
            </a:extLst>
          </p:cNvPr>
          <p:cNvSpPr>
            <a:spLocks noGrp="1"/>
          </p:cNvSpPr>
          <p:nvPr>
            <p:ph type="title"/>
          </p:nvPr>
        </p:nvSpPr>
        <p:spPr>
          <a:xfrm>
            <a:off x="502920" y="437430"/>
            <a:ext cx="10515600" cy="478155"/>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69797B6-4643-3710-FBDF-B4E98217FBDB}"/>
              </a:ext>
            </a:extLst>
          </p:cNvPr>
          <p:cNvSpPr>
            <a:spLocks noGrp="1"/>
          </p:cNvSpPr>
          <p:nvPr>
            <p:ph type="body" idx="1"/>
          </p:nvPr>
        </p:nvSpPr>
        <p:spPr>
          <a:xfrm>
            <a:off x="502920" y="1347469"/>
            <a:ext cx="10515600" cy="48294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933456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0" r:id="rId4"/>
    <p:sldLayoutId id="2147483705" r:id="rId5"/>
    <p:sldLayoutId id="2147483719" r:id="rId6"/>
    <p:sldLayoutId id="2147483695" r:id="rId7"/>
    <p:sldLayoutId id="2147483696" r:id="rId8"/>
    <p:sldLayoutId id="2147483699" r:id="rId9"/>
    <p:sldLayoutId id="2147483700" r:id="rId10"/>
    <p:sldLayoutId id="2147483686" r:id="rId11"/>
    <p:sldLayoutId id="2147483708" r:id="rId12"/>
    <p:sldLayoutId id="2147483709" r:id="rId13"/>
    <p:sldLayoutId id="2147483710" r:id="rId14"/>
    <p:sldLayoutId id="2147483720" r:id="rId15"/>
    <p:sldLayoutId id="2147483721" r:id="rId16"/>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37_4D8FD828.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42_7C8B22AA.xm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39_E207B441.xm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23C0B845-82DE-704C-C320-2E84FA691C7B}"/>
              </a:ext>
            </a:extLst>
          </p:cNvPr>
          <p:cNvSpPr>
            <a:spLocks noGrp="1"/>
          </p:cNvSpPr>
          <p:nvPr>
            <p:ph type="ctrTitle"/>
          </p:nvPr>
        </p:nvSpPr>
        <p:spPr/>
        <p:txBody>
          <a:bodyPr/>
          <a:lstStyle/>
          <a:p>
            <a:r>
              <a:rPr lang="en-US" dirty="0">
                <a:latin typeface="Times New Roman"/>
                <a:cs typeface="Times New Roman"/>
              </a:rPr>
              <a:t>Wellbeing Support from Libraries and Learning Resources</a:t>
            </a:r>
            <a:endParaRPr lang="en-US" dirty="0"/>
          </a:p>
        </p:txBody>
      </p:sp>
      <p:sp>
        <p:nvSpPr>
          <p:cNvPr id="6" name="2. Subtitle Placeholder">
            <a:extLst>
              <a:ext uri="{FF2B5EF4-FFF2-40B4-BE49-F238E27FC236}">
                <a16:creationId xmlns:a16="http://schemas.microsoft.com/office/drawing/2014/main" id="{CDC33EBC-F209-63EB-7921-88D652D530A9}"/>
              </a:ext>
            </a:extLst>
          </p:cNvPr>
          <p:cNvSpPr>
            <a:spLocks noGrp="1"/>
          </p:cNvSpPr>
          <p:nvPr>
            <p:ph type="subTitle" idx="1"/>
          </p:nvPr>
        </p:nvSpPr>
        <p:spPr/>
        <p:txBody>
          <a:bodyPr/>
          <a:lstStyle/>
          <a:p>
            <a:r>
              <a:rPr lang="en-US" dirty="0"/>
              <a:t>Olivia Beards, Library Customer Support </a:t>
            </a:r>
          </a:p>
          <a:p>
            <a:r>
              <a:rPr lang="en-US" dirty="0"/>
              <a:t>April 2024 </a:t>
            </a:r>
          </a:p>
          <a:p>
            <a:endParaRPr lang="en-US" dirty="0"/>
          </a:p>
          <a:p>
            <a:endParaRPr lang="en-US" dirty="0"/>
          </a:p>
          <a:p>
            <a:r>
              <a:rPr lang="en-US" dirty="0"/>
              <a:t>o.a.beards@bham.ac.uk </a:t>
            </a:r>
          </a:p>
        </p:txBody>
      </p:sp>
      <p:sp>
        <p:nvSpPr>
          <p:cNvPr id="5" name="Rectangle 4">
            <a:extLst>
              <a:ext uri="{FF2B5EF4-FFF2-40B4-BE49-F238E27FC236}">
                <a16:creationId xmlns:a16="http://schemas.microsoft.com/office/drawing/2014/main" id="{133F049F-EE87-4F28-017E-DDDC9C7DD92B}"/>
              </a:ext>
            </a:extLst>
          </p:cNvPr>
          <p:cNvSpPr/>
          <p:nvPr/>
        </p:nvSpPr>
        <p:spPr>
          <a:xfrm>
            <a:off x="214009" y="5593404"/>
            <a:ext cx="2607012" cy="101123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A black and white logo&#10;&#10;Description automatically generated">
            <a:extLst>
              <a:ext uri="{FF2B5EF4-FFF2-40B4-BE49-F238E27FC236}">
                <a16:creationId xmlns:a16="http://schemas.microsoft.com/office/drawing/2014/main" id="{D9B591A1-9025-4BC7-BD81-CD4E82402082}"/>
              </a:ext>
            </a:extLst>
          </p:cNvPr>
          <p:cNvPicPr>
            <a:picLocks noChangeAspect="1"/>
          </p:cNvPicPr>
          <p:nvPr/>
        </p:nvPicPr>
        <p:blipFill>
          <a:blip r:embed="rId3"/>
          <a:stretch>
            <a:fillRect/>
          </a:stretch>
        </p:blipFill>
        <p:spPr>
          <a:xfrm>
            <a:off x="214009" y="5593404"/>
            <a:ext cx="3621489" cy="1011236"/>
          </a:xfrm>
          <a:prstGeom prst="rect">
            <a:avLst/>
          </a:prstGeom>
        </p:spPr>
      </p:pic>
    </p:spTree>
    <p:extLst>
      <p:ext uri="{BB962C8B-B14F-4D97-AF65-F5344CB8AC3E}">
        <p14:creationId xmlns:p14="http://schemas.microsoft.com/office/powerpoint/2010/main" val="2063773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369332"/>
          </a:xfrm>
          <a:prstGeom prst="rect">
            <a:avLst/>
          </a:prstGeom>
          <a:noFill/>
        </p:spPr>
        <p:txBody>
          <a:bodyPr wrap="square" lIns="91440" tIns="45720" rIns="91440" bIns="45720" rtlCol="0" anchor="t">
            <a:spAutoFit/>
          </a:bodyPr>
          <a:lstStyle/>
          <a:p>
            <a:endParaRPr lang="en-GB" dirty="0">
              <a:solidFill>
                <a:schemeClr val="bg1"/>
              </a:solidFill>
            </a:endParaRPr>
          </a:p>
        </p:txBody>
      </p:sp>
      <p:sp>
        <p:nvSpPr>
          <p:cNvPr id="3" name="TextBox 2">
            <a:extLst>
              <a:ext uri="{FF2B5EF4-FFF2-40B4-BE49-F238E27FC236}">
                <a16:creationId xmlns:a16="http://schemas.microsoft.com/office/drawing/2014/main" id="{5B059944-EA1B-72DB-532D-66777CF4C2EC}"/>
              </a:ext>
            </a:extLst>
          </p:cNvPr>
          <p:cNvSpPr txBox="1"/>
          <p:nvPr/>
        </p:nvSpPr>
        <p:spPr>
          <a:xfrm>
            <a:off x="360947" y="270710"/>
            <a:ext cx="8011026"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latin typeface="Times New Roman"/>
                <a:ea typeface="Calibri"/>
                <a:cs typeface="Calibri"/>
              </a:rPr>
              <a:t>Soft Interventions: </a:t>
            </a: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r>
              <a:rPr lang="en-US" dirty="0">
                <a:solidFill>
                  <a:schemeClr val="bg1"/>
                </a:solidFill>
                <a:ea typeface="+mn-lt"/>
                <a:cs typeface="+mn-lt"/>
              </a:rPr>
              <a:t>Our soft inventions are a tried and tested system that involves engaging with the person to identify their needs, signpost them to an appropriate service and then follow up with gentle check-up and alert staff in wellbeing services (if a student). </a:t>
            </a:r>
            <a:endParaRPr lang="en-US" dirty="0"/>
          </a:p>
          <a:p>
            <a:endParaRPr lang="en-US" dirty="0"/>
          </a:p>
          <a:p>
            <a:r>
              <a:rPr lang="en-US" dirty="0">
                <a:solidFill>
                  <a:schemeClr val="bg1"/>
                </a:solidFill>
                <a:ea typeface="+mn-lt"/>
                <a:cs typeface="+mn-lt"/>
              </a:rPr>
              <a:t>This is done with one goal in mind: </a:t>
            </a:r>
            <a:r>
              <a:rPr lang="en-US" b="1" dirty="0">
                <a:solidFill>
                  <a:schemeClr val="bg1"/>
                </a:solidFill>
                <a:ea typeface="+mn-lt"/>
                <a:cs typeface="+mn-lt"/>
              </a:rPr>
              <a:t>to keep the person safe for now. </a:t>
            </a:r>
            <a:endParaRPr lang="en-US" b="1" dirty="0">
              <a:solidFill>
                <a:srgbClr val="1B1B1B"/>
              </a:solidFill>
              <a:ea typeface="+mn-lt"/>
              <a:cs typeface="+mn-lt"/>
            </a:endParaRPr>
          </a:p>
          <a:p>
            <a:endParaRPr lang="en-US" b="1" dirty="0">
              <a:solidFill>
                <a:schemeClr val="bg1"/>
              </a:solidFill>
              <a:ea typeface="Calibri"/>
              <a:cs typeface="Calibri"/>
            </a:endParaRPr>
          </a:p>
          <a:p>
            <a:r>
              <a:rPr lang="en-US" dirty="0">
                <a:solidFill>
                  <a:schemeClr val="bg1"/>
                </a:solidFill>
                <a:ea typeface="+mn-lt"/>
                <a:cs typeface="+mn-lt"/>
              </a:rPr>
              <a:t>As </a:t>
            </a:r>
            <a:r>
              <a:rPr lang="en-US" b="1" dirty="0">
                <a:solidFill>
                  <a:schemeClr val="bg1"/>
                </a:solidFill>
                <a:ea typeface="+mn-lt"/>
                <a:cs typeface="+mn-lt"/>
              </a:rPr>
              <a:t>a signposting service</a:t>
            </a:r>
            <a:r>
              <a:rPr lang="en-US" dirty="0">
                <a:solidFill>
                  <a:schemeClr val="bg1"/>
                </a:solidFill>
                <a:ea typeface="+mn-lt"/>
                <a:cs typeface="+mn-lt"/>
              </a:rPr>
              <a:t>, we need to be able to give information out in a tactful and respectful manner, whilst also being cautious as to how a situation may develop. We also need to signpost to, and potentially act as, a service that can prevent, intervene and offer post-event support. </a:t>
            </a:r>
            <a:endParaRPr lang="en-US" dirty="0"/>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a:p>
            <a:endParaRPr lang="en-US" dirty="0">
              <a:solidFill>
                <a:schemeClr val="bg1"/>
              </a:solidFill>
              <a:ea typeface="Calibri"/>
              <a:cs typeface="Calibri"/>
            </a:endParaRPr>
          </a:p>
        </p:txBody>
      </p:sp>
    </p:spTree>
    <p:extLst>
      <p:ext uri="{BB962C8B-B14F-4D97-AF65-F5344CB8AC3E}">
        <p14:creationId xmlns:p14="http://schemas.microsoft.com/office/powerpoint/2010/main" val="338009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1538883"/>
          </a:xfrm>
          <a:prstGeom prst="rect">
            <a:avLst/>
          </a:prstGeom>
          <a:noFill/>
        </p:spPr>
        <p:txBody>
          <a:bodyPr wrap="square" lIns="91440" tIns="45720" rIns="91440" bIns="45720" rtlCol="0" anchor="t">
            <a:spAutoFit/>
          </a:bodyPr>
          <a:lstStyle/>
          <a:p>
            <a:r>
              <a:rPr lang="en-GB" sz="4000" dirty="0">
                <a:solidFill>
                  <a:schemeClr val="bg1"/>
                </a:solidFill>
                <a:latin typeface="Times New Roman"/>
                <a:ea typeface="Calibri"/>
                <a:cs typeface="Calibri"/>
              </a:rPr>
              <a:t>Wellbeing Spaces</a:t>
            </a:r>
            <a:r>
              <a:rPr lang="en-GB" dirty="0">
                <a:solidFill>
                  <a:schemeClr val="bg1"/>
                </a:solidFill>
                <a:latin typeface="Times New Roman"/>
                <a:ea typeface="Calibri"/>
                <a:cs typeface="Calibri"/>
              </a:rPr>
              <a:t> </a:t>
            </a: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pic>
        <p:nvPicPr>
          <p:cNvPr id="3" name="Picture 2" descr="A collage of different rooms&#10;&#10;Description automatically generated">
            <a:extLst>
              <a:ext uri="{FF2B5EF4-FFF2-40B4-BE49-F238E27FC236}">
                <a16:creationId xmlns:a16="http://schemas.microsoft.com/office/drawing/2014/main" id="{E0EFFB5E-6EF7-2867-7AC4-A36F0CAC3ECC}"/>
              </a:ext>
            </a:extLst>
          </p:cNvPr>
          <p:cNvPicPr>
            <a:picLocks noChangeAspect="1"/>
          </p:cNvPicPr>
          <p:nvPr/>
        </p:nvPicPr>
        <p:blipFill>
          <a:blip r:embed="rId4"/>
          <a:stretch>
            <a:fillRect/>
          </a:stretch>
        </p:blipFill>
        <p:spPr>
          <a:xfrm>
            <a:off x="7148773" y="95903"/>
            <a:ext cx="4867275" cy="4286250"/>
          </a:xfrm>
          <a:prstGeom prst="rect">
            <a:avLst/>
          </a:prstGeom>
        </p:spPr>
      </p:pic>
      <p:pic>
        <p:nvPicPr>
          <p:cNvPr id="4" name="Picture 3" descr="A room with yellow couches and green shelves&#10;&#10;Description automatically generated">
            <a:extLst>
              <a:ext uri="{FF2B5EF4-FFF2-40B4-BE49-F238E27FC236}">
                <a16:creationId xmlns:a16="http://schemas.microsoft.com/office/drawing/2014/main" id="{47490EC3-256D-FD68-0BA1-18A8AF2749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2435" y="1036855"/>
            <a:ext cx="4129676" cy="3103715"/>
          </a:xfrm>
          <a:prstGeom prst="rect">
            <a:avLst/>
          </a:prstGeom>
        </p:spPr>
      </p:pic>
      <p:pic>
        <p:nvPicPr>
          <p:cNvPr id="6" name="Picture 5" descr="A room with yellow chairs and a chess board&#10;&#10;Description automatically generated">
            <a:extLst>
              <a:ext uri="{FF2B5EF4-FFF2-40B4-BE49-F238E27FC236}">
                <a16:creationId xmlns:a16="http://schemas.microsoft.com/office/drawing/2014/main" id="{0818D9D4-982F-E5FA-1C0E-5295316B7F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1715" y="3544018"/>
            <a:ext cx="4296297" cy="3225061"/>
          </a:xfrm>
          <a:prstGeom prst="rect">
            <a:avLst/>
          </a:prstGeom>
        </p:spPr>
      </p:pic>
    </p:spTree>
    <p:extLst>
      <p:ext uri="{BB962C8B-B14F-4D97-AF65-F5344CB8AC3E}">
        <p14:creationId xmlns:p14="http://schemas.microsoft.com/office/powerpoint/2010/main" val="183270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8186857"/>
          </a:xfrm>
          <a:prstGeom prst="rect">
            <a:avLst/>
          </a:prstGeom>
          <a:noFill/>
        </p:spPr>
        <p:txBody>
          <a:bodyPr wrap="square" lIns="91440" tIns="45720" rIns="91440" bIns="45720" rtlCol="0" anchor="t">
            <a:spAutoFit/>
          </a:bodyPr>
          <a:lstStyle/>
          <a:p>
            <a:r>
              <a:rPr lang="en-GB" sz="4000" dirty="0">
                <a:solidFill>
                  <a:schemeClr val="bg1"/>
                </a:solidFill>
                <a:latin typeface="Times New Roman"/>
                <a:ea typeface="Calibri"/>
                <a:cs typeface="Calibri"/>
              </a:rPr>
              <a:t>Wellbeing Champions </a:t>
            </a: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i="1" dirty="0">
              <a:solidFill>
                <a:schemeClr val="bg1"/>
              </a:solidFill>
              <a:ea typeface="+mn-lt"/>
              <a:cs typeface="+mn-lt"/>
            </a:endParaRPr>
          </a:p>
          <a:p>
            <a:endParaRPr lang="en-GB" i="1" dirty="0">
              <a:solidFill>
                <a:schemeClr val="bg1"/>
              </a:solidFill>
              <a:ea typeface="+mn-lt"/>
              <a:cs typeface="+mn-lt"/>
            </a:endParaRPr>
          </a:p>
          <a:p>
            <a:endParaRPr lang="en-GB" i="1" dirty="0">
              <a:solidFill>
                <a:schemeClr val="bg1"/>
              </a:solidFill>
              <a:ea typeface="+mn-lt"/>
              <a:cs typeface="+mn-lt"/>
            </a:endParaRPr>
          </a:p>
          <a:p>
            <a:endParaRPr lang="en-GB" i="1" dirty="0">
              <a:solidFill>
                <a:schemeClr val="bg1"/>
              </a:solidFill>
              <a:ea typeface="+mn-lt"/>
              <a:cs typeface="+mn-lt"/>
            </a:endParaRPr>
          </a:p>
          <a:p>
            <a:r>
              <a:rPr lang="en-GB" i="1" dirty="0">
                <a:solidFill>
                  <a:schemeClr val="bg1"/>
                </a:solidFill>
                <a:ea typeface="+mn-lt"/>
                <a:cs typeface="+mn-lt"/>
              </a:rPr>
              <a:t>"The role of the Wellbeing Champion is an informal, voluntary role within Library Customer Support. The purpose of this sub-group is to help further strengthen our wellbeing provision to support both users and colleagues in the library environment, but still ensuring we remain within the boundaries of support that we can offer as frontline staff. The role is also to help colleagues understand the need to make an appropriate referral during wellbeing interactions, and to help ensure colleagues do not take on more than they should when helping students."</a:t>
            </a:r>
            <a:endParaRPr lang="en-GB" i="1">
              <a:solidFill>
                <a:schemeClr val="bg1"/>
              </a:solidFill>
              <a:ea typeface="Calibri"/>
              <a:cs typeface="Calibri"/>
            </a:endParaRPr>
          </a:p>
          <a:p>
            <a:endParaRPr lang="en-GB">
              <a:solidFill>
                <a:srgbClr val="1B1B1B"/>
              </a:solidFill>
              <a:ea typeface="Calibri"/>
              <a:cs typeface="Calibri"/>
            </a:endParaRPr>
          </a:p>
          <a:p>
            <a:endParaRPr lang="en-GB" dirty="0">
              <a:solidFill>
                <a:schemeClr val="bg1"/>
              </a:solidFill>
              <a:ea typeface="+mn-lt"/>
              <a:cs typeface="+mn-lt"/>
            </a:endParaRPr>
          </a:p>
          <a:p>
            <a:endParaRPr lang="en-GB">
              <a:ea typeface="Calibri" panose="020F0502020204030204"/>
              <a:cs typeface="Calibri" panose="020F0502020204030204"/>
            </a:endParaRPr>
          </a:p>
          <a:p>
            <a:endParaRPr lang="en-GB">
              <a:solidFill>
                <a:srgbClr val="1B1B1B"/>
              </a:solidFill>
              <a:ea typeface="Calibri"/>
              <a:cs typeface="Calibri"/>
            </a:endParaRPr>
          </a:p>
          <a:p>
            <a:endParaRPr lang="en-GB" dirty="0">
              <a:solidFill>
                <a:srgbClr val="FAFAFA"/>
              </a:solidFill>
              <a:ea typeface="Calibri"/>
              <a:cs typeface="Calibri"/>
            </a:endParaRPr>
          </a:p>
          <a:p>
            <a:endParaRPr lang="en-GB">
              <a:ea typeface="Calibri" panose="020F0502020204030204"/>
              <a:cs typeface="Calibri" panose="020F0502020204030204"/>
            </a:endParaRPr>
          </a:p>
          <a:p>
            <a:endParaRPr lang="en-GB">
              <a:ea typeface="Calibri" panose="020F0502020204030204"/>
              <a:cs typeface="Calibri" panose="020F0502020204030204"/>
            </a:endParaRPr>
          </a:p>
          <a:p>
            <a:endParaRPr lang="en-GB">
              <a:solidFill>
                <a:srgbClr val="1B1B1B"/>
              </a:solidFill>
              <a:ea typeface="Calibri"/>
              <a:cs typeface="Calibri"/>
            </a:endParaRPr>
          </a:p>
          <a:p>
            <a:endParaRPr lang="en-GB">
              <a:solidFill>
                <a:srgbClr val="1B1B1B"/>
              </a:solidFill>
              <a:ea typeface="+mn-lt"/>
              <a:cs typeface="+mn-lt"/>
            </a:endParaRPr>
          </a:p>
          <a:p>
            <a:r>
              <a:rPr lang="en-GB" dirty="0">
                <a:solidFill>
                  <a:schemeClr val="bg1"/>
                </a:solidFill>
                <a:ea typeface="+mn-lt"/>
                <a:cs typeface="+mn-lt"/>
              </a:rPr>
              <a:t>  </a:t>
            </a:r>
            <a:endParaRPr lang="en-GB"/>
          </a:p>
          <a:p>
            <a:endParaRPr lang="en-GB"/>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spTree>
    <p:extLst>
      <p:ext uri="{BB962C8B-B14F-4D97-AF65-F5344CB8AC3E}">
        <p14:creationId xmlns:p14="http://schemas.microsoft.com/office/powerpoint/2010/main" val="252563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5201424"/>
          </a:xfrm>
          <a:prstGeom prst="rect">
            <a:avLst/>
          </a:prstGeom>
          <a:noFill/>
        </p:spPr>
        <p:txBody>
          <a:bodyPr wrap="square" lIns="91440" tIns="45720" rIns="91440" bIns="45720" rtlCol="0" anchor="t">
            <a:spAutoFit/>
          </a:bodyPr>
          <a:lstStyle/>
          <a:p>
            <a:r>
              <a:rPr lang="en-GB" sz="4000" dirty="0">
                <a:solidFill>
                  <a:schemeClr val="bg1"/>
                </a:solidFill>
                <a:latin typeface="Times New Roman"/>
                <a:ea typeface="Calibri"/>
                <a:cs typeface="Calibri"/>
              </a:rPr>
              <a:t>Activities and Themed Events + Displays </a:t>
            </a: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p:txBody>
      </p:sp>
      <p:pic>
        <p:nvPicPr>
          <p:cNvPr id="3" name="Picture 2" descr="A poster board with qr code&#10;&#10;Description automatically generated">
            <a:extLst>
              <a:ext uri="{FF2B5EF4-FFF2-40B4-BE49-F238E27FC236}">
                <a16:creationId xmlns:a16="http://schemas.microsoft.com/office/drawing/2014/main" id="{B30E00C8-BA1A-D8F3-6894-4614C3D654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927" y="1684751"/>
            <a:ext cx="2670230" cy="3634636"/>
          </a:xfrm>
          <a:prstGeom prst="rect">
            <a:avLst/>
          </a:prstGeom>
        </p:spPr>
      </p:pic>
      <p:pic>
        <p:nvPicPr>
          <p:cNvPr id="4" name="Picture 3" descr="A poster on a wall&#10;&#10;Description automatically generated">
            <a:extLst>
              <a:ext uri="{FF2B5EF4-FFF2-40B4-BE49-F238E27FC236}">
                <a16:creationId xmlns:a16="http://schemas.microsoft.com/office/drawing/2014/main" id="{0E863B33-CD27-A81A-CE62-A8CECFC247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0351" y="1642997"/>
            <a:ext cx="3014696" cy="3979102"/>
          </a:xfrm>
          <a:prstGeom prst="rect">
            <a:avLst/>
          </a:prstGeom>
        </p:spPr>
      </p:pic>
      <p:pic>
        <p:nvPicPr>
          <p:cNvPr id="6" name="Picture 5" descr="A group of books on a table&#10;&#10;Description automatically generated">
            <a:extLst>
              <a:ext uri="{FF2B5EF4-FFF2-40B4-BE49-F238E27FC236}">
                <a16:creationId xmlns:a16="http://schemas.microsoft.com/office/drawing/2014/main" id="{E665F5D6-3A0A-0571-7006-CE1988EC63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7553977" y="3380986"/>
            <a:ext cx="2887773" cy="3885157"/>
          </a:xfrm>
          <a:prstGeom prst="rect">
            <a:avLst/>
          </a:prstGeom>
        </p:spPr>
      </p:pic>
      <p:pic>
        <p:nvPicPr>
          <p:cNvPr id="8" name="Picture 7" descr="A table with balloons and books&#10;&#10;Description automatically generated">
            <a:extLst>
              <a:ext uri="{FF2B5EF4-FFF2-40B4-BE49-F238E27FC236}">
                <a16:creationId xmlns:a16="http://schemas.microsoft.com/office/drawing/2014/main" id="{B95B3A26-E5E4-B51B-9FF1-D8FD003878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91403" y="265134"/>
            <a:ext cx="4682647" cy="3509376"/>
          </a:xfrm>
          <a:prstGeom prst="rect">
            <a:avLst/>
          </a:prstGeom>
        </p:spPr>
      </p:pic>
    </p:spTree>
    <p:extLst>
      <p:ext uri="{BB962C8B-B14F-4D97-AF65-F5344CB8AC3E}">
        <p14:creationId xmlns:p14="http://schemas.microsoft.com/office/powerpoint/2010/main" val="13622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pic>
        <p:nvPicPr>
          <p:cNvPr id="3" name="Picture 2" descr="A dog lying on the floor&#10;&#10;Description automatically generated">
            <a:extLst>
              <a:ext uri="{FF2B5EF4-FFF2-40B4-BE49-F238E27FC236}">
                <a16:creationId xmlns:a16="http://schemas.microsoft.com/office/drawing/2014/main" id="{99090F60-9AFC-2BC9-F2CE-CA576EF1EE53}"/>
              </a:ext>
            </a:extLst>
          </p:cNvPr>
          <p:cNvPicPr>
            <a:picLocks noChangeAspect="1"/>
          </p:cNvPicPr>
          <p:nvPr/>
        </p:nvPicPr>
        <p:blipFill>
          <a:blip r:embed="rId4"/>
          <a:stretch>
            <a:fillRect/>
          </a:stretch>
        </p:blipFill>
        <p:spPr>
          <a:xfrm>
            <a:off x="498301" y="236886"/>
            <a:ext cx="4013809" cy="5392586"/>
          </a:xfrm>
          <a:prstGeom prst="rect">
            <a:avLst/>
          </a:prstGeom>
        </p:spPr>
      </p:pic>
      <p:pic>
        <p:nvPicPr>
          <p:cNvPr id="4" name="Picture 3" descr="A dog lying on the floor&#10;&#10;Description automatically generated">
            <a:extLst>
              <a:ext uri="{FF2B5EF4-FFF2-40B4-BE49-F238E27FC236}">
                <a16:creationId xmlns:a16="http://schemas.microsoft.com/office/drawing/2014/main" id="{9680D914-D462-F8F7-7B3F-9633F321FA13}"/>
              </a:ext>
            </a:extLst>
          </p:cNvPr>
          <p:cNvPicPr>
            <a:picLocks noChangeAspect="1"/>
          </p:cNvPicPr>
          <p:nvPr/>
        </p:nvPicPr>
        <p:blipFill>
          <a:blip r:embed="rId5"/>
          <a:stretch>
            <a:fillRect/>
          </a:stretch>
        </p:blipFill>
        <p:spPr>
          <a:xfrm>
            <a:off x="6992198" y="300559"/>
            <a:ext cx="4136591" cy="5390499"/>
          </a:xfrm>
          <a:prstGeom prst="rect">
            <a:avLst/>
          </a:prstGeom>
        </p:spPr>
      </p:pic>
    </p:spTree>
    <p:extLst>
      <p:ext uri="{BB962C8B-B14F-4D97-AF65-F5344CB8AC3E}">
        <p14:creationId xmlns:p14="http://schemas.microsoft.com/office/powerpoint/2010/main" val="2382743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770084" y="2715661"/>
            <a:ext cx="8346332" cy="707886"/>
          </a:xfrm>
          <a:prstGeom prst="rect">
            <a:avLst/>
          </a:prstGeom>
          <a:noFill/>
        </p:spPr>
        <p:txBody>
          <a:bodyPr wrap="square" lIns="91440" tIns="45720" rIns="91440" bIns="45720" rtlCol="0" anchor="t">
            <a:spAutoFit/>
          </a:bodyPr>
          <a:lstStyle/>
          <a:p>
            <a:r>
              <a:rPr lang="en-GB" sz="4000" dirty="0">
                <a:solidFill>
                  <a:schemeClr val="bg1"/>
                </a:solidFill>
                <a:latin typeface="Times New Roman"/>
                <a:ea typeface="Calibri"/>
                <a:cs typeface="Calibri"/>
              </a:rPr>
              <a:t>How do we keep ourselves safe? </a:t>
            </a:r>
          </a:p>
        </p:txBody>
      </p:sp>
    </p:spTree>
    <p:extLst>
      <p:ext uri="{BB962C8B-B14F-4D97-AF65-F5344CB8AC3E}">
        <p14:creationId xmlns:p14="http://schemas.microsoft.com/office/powerpoint/2010/main" val="131859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369332"/>
          </a:xfrm>
          <a:prstGeom prst="rect">
            <a:avLst/>
          </a:prstGeom>
          <a:noFill/>
        </p:spPr>
        <p:txBody>
          <a:bodyPr wrap="square" lIns="91440" tIns="45720" rIns="91440" bIns="45720" rtlCol="0" anchor="t">
            <a:spAutoFit/>
          </a:bodyPr>
          <a:lstStyle/>
          <a:p>
            <a:endParaRPr lang="en-GB" dirty="0">
              <a:solidFill>
                <a:schemeClr val="bg1"/>
              </a:solidFill>
            </a:endParaRPr>
          </a:p>
        </p:txBody>
      </p:sp>
      <p:sp>
        <p:nvSpPr>
          <p:cNvPr id="3" name="TextBox 2">
            <a:extLst>
              <a:ext uri="{FF2B5EF4-FFF2-40B4-BE49-F238E27FC236}">
                <a16:creationId xmlns:a16="http://schemas.microsoft.com/office/drawing/2014/main" id="{6376F99E-C456-5BC9-B665-F0DB9D18A597}"/>
              </a:ext>
            </a:extLst>
          </p:cNvPr>
          <p:cNvSpPr txBox="1"/>
          <p:nvPr/>
        </p:nvSpPr>
        <p:spPr>
          <a:xfrm>
            <a:off x="330868" y="441158"/>
            <a:ext cx="1015665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AFAFA"/>
                </a:solidFill>
                <a:ea typeface="Calibri"/>
                <a:cs typeface="Calibri"/>
              </a:rPr>
              <a:t>What's next? </a:t>
            </a:r>
          </a:p>
          <a:p>
            <a:endParaRPr lang="en-US" sz="3200" dirty="0">
              <a:solidFill>
                <a:srgbClr val="FAFAFA"/>
              </a:solidFill>
              <a:ea typeface="Calibri"/>
              <a:cs typeface="Calibri"/>
            </a:endParaRPr>
          </a:p>
          <a:p>
            <a:pPr marL="285750" indent="-285750">
              <a:buFont typeface="Arial"/>
              <a:buChar char="•"/>
            </a:pPr>
            <a:r>
              <a:rPr lang="en-US" sz="3200" dirty="0">
                <a:solidFill>
                  <a:srgbClr val="FAFAFA"/>
                </a:solidFill>
                <a:ea typeface="Calibri"/>
                <a:cs typeface="Calibri"/>
              </a:rPr>
              <a:t>To continue listening to student voices, from undergraduates, postgraduates, distance learners and mature students </a:t>
            </a:r>
          </a:p>
          <a:p>
            <a:pPr marL="285750" indent="-285750">
              <a:buFont typeface="Arial"/>
              <a:buChar char="•"/>
            </a:pPr>
            <a:r>
              <a:rPr lang="en-US" sz="3200" dirty="0">
                <a:solidFill>
                  <a:srgbClr val="FAFAFA"/>
                </a:solidFill>
                <a:ea typeface="Calibri"/>
                <a:cs typeface="Calibri"/>
              </a:rPr>
              <a:t>Advocate for staff initiatives to prioritize staff mental health and wellbeing </a:t>
            </a:r>
          </a:p>
          <a:p>
            <a:pPr marL="285750" indent="-285750">
              <a:buFont typeface="Arial"/>
              <a:buChar char="•"/>
            </a:pPr>
            <a:r>
              <a:rPr lang="en-US" sz="3200" dirty="0">
                <a:solidFill>
                  <a:srgbClr val="FAFAFA"/>
                </a:solidFill>
                <a:ea typeface="Calibri"/>
                <a:cs typeface="Calibri"/>
              </a:rPr>
              <a:t>To maintain and improve our wellbeing spaces </a:t>
            </a:r>
          </a:p>
          <a:p>
            <a:pPr marL="285750" indent="-285750">
              <a:buFont typeface="Arial"/>
              <a:buChar char="•"/>
            </a:pPr>
            <a:r>
              <a:rPr lang="en-US" sz="3200" dirty="0">
                <a:solidFill>
                  <a:srgbClr val="FAFAFA"/>
                </a:solidFill>
                <a:ea typeface="Calibri"/>
                <a:cs typeface="Calibri"/>
              </a:rPr>
              <a:t>To make sure we deliver an inclusive events calendar and displays </a:t>
            </a:r>
          </a:p>
        </p:txBody>
      </p:sp>
    </p:spTree>
    <p:extLst>
      <p:ext uri="{BB962C8B-B14F-4D97-AF65-F5344CB8AC3E}">
        <p14:creationId xmlns:p14="http://schemas.microsoft.com/office/powerpoint/2010/main" val="210617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3" name="TextBox 2">
            <a:extLst>
              <a:ext uri="{FF2B5EF4-FFF2-40B4-BE49-F238E27FC236}">
                <a16:creationId xmlns:a16="http://schemas.microsoft.com/office/drawing/2014/main" id="{F06BA269-7742-1825-8C5F-D4AC5779711C}"/>
              </a:ext>
            </a:extLst>
          </p:cNvPr>
          <p:cNvSpPr txBox="1"/>
          <p:nvPr/>
        </p:nvSpPr>
        <p:spPr>
          <a:xfrm>
            <a:off x="1955259" y="1828800"/>
            <a:ext cx="7752945" cy="2862322"/>
          </a:xfrm>
          <a:prstGeom prst="rect">
            <a:avLst/>
          </a:prstGeom>
          <a:noFill/>
        </p:spPr>
        <p:txBody>
          <a:bodyPr wrap="square" rtlCol="0">
            <a:spAutoFit/>
          </a:bodyPr>
          <a:lstStyle/>
          <a:p>
            <a:pPr algn="ctr"/>
            <a:r>
              <a:rPr lang="en-GB" sz="6000" dirty="0">
                <a:solidFill>
                  <a:schemeClr val="bg1"/>
                </a:solidFill>
                <a:latin typeface="Times New Roman" panose="02020603050405020304" pitchFamily="18" charset="0"/>
                <a:cs typeface="Times New Roman" panose="02020603050405020304" pitchFamily="18" charset="0"/>
              </a:rPr>
              <a:t>What are you going to do today to look after yourself? </a:t>
            </a:r>
          </a:p>
        </p:txBody>
      </p:sp>
    </p:spTree>
    <p:extLst>
      <p:ext uri="{BB962C8B-B14F-4D97-AF65-F5344CB8AC3E}">
        <p14:creationId xmlns:p14="http://schemas.microsoft.com/office/powerpoint/2010/main" val="385229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pic>
        <p:nvPicPr>
          <p:cNvPr id="4" name="Picture 3">
            <a:extLst>
              <a:ext uri="{FF2B5EF4-FFF2-40B4-BE49-F238E27FC236}">
                <a16:creationId xmlns:a16="http://schemas.microsoft.com/office/drawing/2014/main" id="{077FDE11-53E2-4471-7283-47CD08278FFF}"/>
              </a:ext>
            </a:extLst>
          </p:cNvPr>
          <p:cNvPicPr>
            <a:picLocks noChangeAspect="1"/>
          </p:cNvPicPr>
          <p:nvPr/>
        </p:nvPicPr>
        <p:blipFill>
          <a:blip r:embed="rId4"/>
          <a:stretch>
            <a:fillRect/>
          </a:stretch>
        </p:blipFill>
        <p:spPr>
          <a:xfrm>
            <a:off x="3876863" y="927761"/>
            <a:ext cx="4438273" cy="4438273"/>
          </a:xfrm>
          <a:prstGeom prst="rect">
            <a:avLst/>
          </a:prstGeom>
        </p:spPr>
      </p:pic>
    </p:spTree>
    <p:extLst>
      <p:ext uri="{BB962C8B-B14F-4D97-AF65-F5344CB8AC3E}">
        <p14:creationId xmlns:p14="http://schemas.microsoft.com/office/powerpoint/2010/main" val="288922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23C0B845-82DE-704C-C320-2E84FA691C7B}"/>
              </a:ext>
            </a:extLst>
          </p:cNvPr>
          <p:cNvSpPr>
            <a:spLocks noGrp="1"/>
          </p:cNvSpPr>
          <p:nvPr>
            <p:ph type="ctrTitle"/>
          </p:nvPr>
        </p:nvSpPr>
        <p:spPr>
          <a:xfrm>
            <a:off x="457200" y="2332601"/>
            <a:ext cx="9144000" cy="2387600"/>
          </a:xfrm>
        </p:spPr>
        <p:txBody>
          <a:bodyPr/>
          <a:lstStyle/>
          <a:p>
            <a:r>
              <a:rPr lang="en-GB" dirty="0"/>
              <a:t>Thank you. </a:t>
            </a:r>
            <a:br>
              <a:rPr lang="en-GB" sz="3200" dirty="0"/>
            </a:br>
            <a:endParaRPr lang="en-US" sz="3200" dirty="0"/>
          </a:p>
        </p:txBody>
      </p:sp>
      <p:sp>
        <p:nvSpPr>
          <p:cNvPr id="5" name="Rectangle 4">
            <a:extLst>
              <a:ext uri="{FF2B5EF4-FFF2-40B4-BE49-F238E27FC236}">
                <a16:creationId xmlns:a16="http://schemas.microsoft.com/office/drawing/2014/main" id="{133F049F-EE87-4F28-017E-DDDC9C7DD92B}"/>
              </a:ext>
            </a:extLst>
          </p:cNvPr>
          <p:cNvSpPr/>
          <p:nvPr/>
        </p:nvSpPr>
        <p:spPr>
          <a:xfrm>
            <a:off x="214009" y="5593404"/>
            <a:ext cx="2607012" cy="101123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A black and white logo&#10;&#10;Description automatically generated">
            <a:extLst>
              <a:ext uri="{FF2B5EF4-FFF2-40B4-BE49-F238E27FC236}">
                <a16:creationId xmlns:a16="http://schemas.microsoft.com/office/drawing/2014/main" id="{D9B591A1-9025-4BC7-BD81-CD4E82402082}"/>
              </a:ext>
            </a:extLst>
          </p:cNvPr>
          <p:cNvPicPr>
            <a:picLocks noChangeAspect="1"/>
          </p:cNvPicPr>
          <p:nvPr/>
        </p:nvPicPr>
        <p:blipFill>
          <a:blip r:embed="rId3"/>
          <a:stretch>
            <a:fillRect/>
          </a:stretch>
        </p:blipFill>
        <p:spPr>
          <a:xfrm>
            <a:off x="214009" y="5593404"/>
            <a:ext cx="3621489" cy="1011236"/>
          </a:xfrm>
          <a:prstGeom prst="rect">
            <a:avLst/>
          </a:prstGeom>
        </p:spPr>
      </p:pic>
    </p:spTree>
    <p:extLst>
      <p:ext uri="{BB962C8B-B14F-4D97-AF65-F5344CB8AC3E}">
        <p14:creationId xmlns:p14="http://schemas.microsoft.com/office/powerpoint/2010/main" val="30000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23C0B845-82DE-704C-C320-2E84FA691C7B}"/>
              </a:ext>
            </a:extLst>
          </p:cNvPr>
          <p:cNvSpPr>
            <a:spLocks noGrp="1"/>
          </p:cNvSpPr>
          <p:nvPr>
            <p:ph type="ctrTitle"/>
          </p:nvPr>
        </p:nvSpPr>
        <p:spPr>
          <a:xfrm>
            <a:off x="457200" y="2371511"/>
            <a:ext cx="9144000" cy="2387600"/>
          </a:xfrm>
        </p:spPr>
        <p:txBody>
          <a:bodyPr/>
          <a:lstStyle/>
          <a:p>
            <a:r>
              <a:rPr lang="en-GB" sz="2800" dirty="0">
                <a:latin typeface="Arial" panose="020B0604020202020204" pitchFamily="34" charset="0"/>
                <a:cs typeface="Arial" panose="020B0604020202020204" pitchFamily="34" charset="0"/>
              </a:rPr>
              <a:t>Please be aware that this presentation contains references to mental health disorders, mental health crises, and mentions of suicide. If anyone feels uncomfortable at any point, please do leave the room. </a:t>
            </a:r>
            <a:br>
              <a:rPr lang="en-GB"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33F049F-EE87-4F28-017E-DDDC9C7DD92B}"/>
              </a:ext>
            </a:extLst>
          </p:cNvPr>
          <p:cNvSpPr/>
          <p:nvPr/>
        </p:nvSpPr>
        <p:spPr>
          <a:xfrm>
            <a:off x="214009" y="5593404"/>
            <a:ext cx="2607012" cy="101123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A black and white logo&#10;&#10;Description automatically generated">
            <a:extLst>
              <a:ext uri="{FF2B5EF4-FFF2-40B4-BE49-F238E27FC236}">
                <a16:creationId xmlns:a16="http://schemas.microsoft.com/office/drawing/2014/main" id="{D9B591A1-9025-4BC7-BD81-CD4E82402082}"/>
              </a:ext>
            </a:extLst>
          </p:cNvPr>
          <p:cNvPicPr>
            <a:picLocks noChangeAspect="1"/>
          </p:cNvPicPr>
          <p:nvPr/>
        </p:nvPicPr>
        <p:blipFill>
          <a:blip r:embed="rId3"/>
          <a:stretch>
            <a:fillRect/>
          </a:stretch>
        </p:blipFill>
        <p:spPr>
          <a:xfrm>
            <a:off x="214009" y="5593404"/>
            <a:ext cx="3621489" cy="1011236"/>
          </a:xfrm>
          <a:prstGeom prst="rect">
            <a:avLst/>
          </a:prstGeom>
        </p:spPr>
      </p:pic>
    </p:spTree>
    <p:extLst>
      <p:ext uri="{BB962C8B-B14F-4D97-AF65-F5344CB8AC3E}">
        <p14:creationId xmlns:p14="http://schemas.microsoft.com/office/powerpoint/2010/main" val="410564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itle Placeholder">
            <a:extLst>
              <a:ext uri="{FF2B5EF4-FFF2-40B4-BE49-F238E27FC236}">
                <a16:creationId xmlns:a16="http://schemas.microsoft.com/office/drawing/2014/main" id="{23C0B845-82DE-704C-C320-2E84FA691C7B}"/>
              </a:ext>
            </a:extLst>
          </p:cNvPr>
          <p:cNvSpPr>
            <a:spLocks noGrp="1"/>
          </p:cNvSpPr>
          <p:nvPr>
            <p:ph type="ctrTitle"/>
          </p:nvPr>
        </p:nvSpPr>
        <p:spPr>
          <a:xfrm>
            <a:off x="457200" y="3013537"/>
            <a:ext cx="9144000" cy="2387600"/>
          </a:xfrm>
        </p:spPr>
        <p:txBody>
          <a:bodyPr/>
          <a:lstStyle/>
          <a:p>
            <a:br>
              <a:rPr lang="en-GB" sz="3200" dirty="0"/>
            </a:br>
            <a:endParaRPr lang="en-US" sz="3200" dirty="0"/>
          </a:p>
        </p:txBody>
      </p:sp>
      <p:sp>
        <p:nvSpPr>
          <p:cNvPr id="5" name="Rectangle 4">
            <a:extLst>
              <a:ext uri="{FF2B5EF4-FFF2-40B4-BE49-F238E27FC236}">
                <a16:creationId xmlns:a16="http://schemas.microsoft.com/office/drawing/2014/main" id="{133F049F-EE87-4F28-017E-DDDC9C7DD92B}"/>
              </a:ext>
            </a:extLst>
          </p:cNvPr>
          <p:cNvSpPr/>
          <p:nvPr/>
        </p:nvSpPr>
        <p:spPr>
          <a:xfrm>
            <a:off x="214009" y="5593404"/>
            <a:ext cx="2607012" cy="1011236"/>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 name="Picture 3" descr="A black and white logo&#10;&#10;Description automatically generated">
            <a:extLst>
              <a:ext uri="{FF2B5EF4-FFF2-40B4-BE49-F238E27FC236}">
                <a16:creationId xmlns:a16="http://schemas.microsoft.com/office/drawing/2014/main" id="{D9B591A1-9025-4BC7-BD81-CD4E82402082}"/>
              </a:ext>
            </a:extLst>
          </p:cNvPr>
          <p:cNvPicPr>
            <a:picLocks noChangeAspect="1"/>
          </p:cNvPicPr>
          <p:nvPr/>
        </p:nvPicPr>
        <p:blipFill>
          <a:blip r:embed="rId3"/>
          <a:stretch>
            <a:fillRect/>
          </a:stretch>
        </p:blipFill>
        <p:spPr>
          <a:xfrm>
            <a:off x="214009" y="5593404"/>
            <a:ext cx="3621489" cy="1011236"/>
          </a:xfrm>
          <a:prstGeom prst="rect">
            <a:avLst/>
          </a:prstGeom>
        </p:spPr>
      </p:pic>
      <p:sp>
        <p:nvSpPr>
          <p:cNvPr id="3" name="TextBox 2">
            <a:extLst>
              <a:ext uri="{FF2B5EF4-FFF2-40B4-BE49-F238E27FC236}">
                <a16:creationId xmlns:a16="http://schemas.microsoft.com/office/drawing/2014/main" id="{312660F5-8E99-52EB-2BEA-E5CF682F17ED}"/>
              </a:ext>
            </a:extLst>
          </p:cNvPr>
          <p:cNvSpPr txBox="1"/>
          <p:nvPr/>
        </p:nvSpPr>
        <p:spPr>
          <a:xfrm>
            <a:off x="214009" y="592248"/>
            <a:ext cx="9289914" cy="8710077"/>
          </a:xfrm>
          <a:prstGeom prst="rect">
            <a:avLst/>
          </a:prstGeom>
          <a:noFill/>
        </p:spPr>
        <p:txBody>
          <a:bodyPr wrap="square" lIns="91440" tIns="45720" rIns="91440" bIns="45720" rtlCol="0" anchor="t">
            <a:spAutoFit/>
          </a:bodyPr>
          <a:lstStyle/>
          <a:p>
            <a:r>
              <a:rPr lang="en-GB" sz="6000" dirty="0">
                <a:solidFill>
                  <a:schemeClr val="bg1"/>
                </a:solidFill>
                <a:latin typeface="Times New Roman"/>
                <a:cs typeface="Times New Roman"/>
              </a:rPr>
              <a:t>Hello!</a:t>
            </a:r>
          </a:p>
          <a:p>
            <a:endParaRPr lang="en-GB" sz="2800" dirty="0">
              <a:solidFill>
                <a:schemeClr val="bg1"/>
              </a:solidFill>
              <a:latin typeface="Arial" panose="020B0604020202020204" pitchFamily="34" charset="0"/>
              <a:cs typeface="Arial" panose="020B0604020202020204" pitchFamily="34" charset="0"/>
            </a:endParaRPr>
          </a:p>
          <a:p>
            <a:endParaRPr lang="en-GB"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bg1"/>
                </a:solidFill>
                <a:latin typeface="Arial"/>
                <a:cs typeface="Arial"/>
              </a:rPr>
              <a:t>Senior Library Assistant in Front of House team.</a:t>
            </a:r>
          </a:p>
          <a:p>
            <a:pPr marL="285750" indent="-285750">
              <a:buFont typeface="Arial" panose="020B0604020202020204" pitchFamily="34" charset="0"/>
              <a:buChar char="•"/>
            </a:pPr>
            <a:r>
              <a:rPr lang="en-GB" sz="2000" dirty="0">
                <a:solidFill>
                  <a:schemeClr val="bg1"/>
                </a:solidFill>
                <a:latin typeface="Arial"/>
                <a:cs typeface="Arial"/>
              </a:rPr>
              <a:t>Service Improvement Group for Wellbeing and Community</a:t>
            </a:r>
            <a:endParaRPr lang="en-GB"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bg1"/>
                </a:solidFill>
                <a:latin typeface="Arial"/>
                <a:cs typeface="Arial"/>
              </a:rPr>
              <a:t>Previously worked as an HCA (Healthcare Assistant) in mental health wards, working with patients with personality disorders and co-morbidities </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An undergraduate and postgraduate of </a:t>
            </a:r>
            <a:r>
              <a:rPr lang="en-GB" sz="2000" dirty="0" err="1">
                <a:solidFill>
                  <a:schemeClr val="bg1"/>
                </a:solidFill>
                <a:latin typeface="Arial" panose="020B0604020202020204" pitchFamily="34" charset="0"/>
                <a:cs typeface="Arial" panose="020B0604020202020204" pitchFamily="34" charset="0"/>
              </a:rPr>
              <a:t>UoB</a:t>
            </a:r>
            <a:endParaRPr lang="en-GB"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solidFill>
                  <a:schemeClr val="bg1"/>
                </a:solidFill>
                <a:latin typeface="Arial"/>
                <a:cs typeface="Arial"/>
              </a:rPr>
              <a:t>Achieved Level 2 in Counselling Skills </a:t>
            </a:r>
            <a:endParaRPr lang="en-GB"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a:p>
            <a:endParaRPr lang="en-GB"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645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8433078"/>
          </a:xfrm>
          <a:prstGeom prst="rect">
            <a:avLst/>
          </a:prstGeom>
          <a:noFill/>
        </p:spPr>
        <p:txBody>
          <a:bodyPr wrap="square" lIns="91440" tIns="45720" rIns="91440" bIns="45720" rtlCol="0" anchor="t">
            <a:spAutoFit/>
          </a:bodyPr>
          <a:lstStyle/>
          <a:p>
            <a:endParaRPr lang="en-GB" sz="4000" dirty="0">
              <a:solidFill>
                <a:schemeClr val="bg1"/>
              </a:solidFill>
              <a:latin typeface="Times New Roman"/>
              <a:cs typeface="Times New Roman"/>
            </a:endParaRPr>
          </a:p>
          <a:p>
            <a:endParaRPr lang="en-GB" sz="4000" dirty="0">
              <a:solidFill>
                <a:schemeClr val="bg1"/>
              </a:solidFill>
              <a:latin typeface="Times New Roman"/>
              <a:cs typeface="Times New Roman"/>
            </a:endParaRPr>
          </a:p>
          <a:p>
            <a:endParaRPr lang="en-GB" sz="4000" dirty="0">
              <a:solidFill>
                <a:schemeClr val="bg1"/>
              </a:solidFill>
              <a:latin typeface="Times New Roman"/>
              <a:cs typeface="Times New Roman"/>
            </a:endParaRPr>
          </a:p>
          <a:p>
            <a:r>
              <a:rPr lang="en-GB" sz="4000" dirty="0">
                <a:solidFill>
                  <a:schemeClr val="bg1"/>
                </a:solidFill>
                <a:latin typeface="Times New Roman"/>
                <a:cs typeface="Times New Roman"/>
              </a:rPr>
              <a:t>What role can academic libraries play in mental health and wellbeing?</a:t>
            </a:r>
          </a:p>
          <a:p>
            <a:endParaRPr lang="en-GB" dirty="0">
              <a:solidFill>
                <a:schemeClr val="bg1"/>
              </a:solidFill>
            </a:endParaRPr>
          </a:p>
          <a:p>
            <a:endParaRPr lang="en-GB" dirty="0">
              <a:solidFill>
                <a:schemeClr val="bg1"/>
              </a:solidFill>
              <a:latin typeface="Arial" panose="020B0604020202020204" pitchFamily="34" charset="0"/>
              <a:cs typeface="Arial" panose="020B0604020202020204" pitchFamily="34" charset="0"/>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endParaRPr lang="en-GB" dirty="0">
              <a:solidFill>
                <a:schemeClr val="bg1"/>
              </a:solidFill>
            </a:endParaRPr>
          </a:p>
          <a:p>
            <a:r>
              <a:rPr lang="en-GB" dirty="0">
                <a:solidFill>
                  <a:schemeClr val="bg1"/>
                </a:solidFill>
              </a:rPr>
              <a:t> </a:t>
            </a:r>
          </a:p>
        </p:txBody>
      </p:sp>
    </p:spTree>
    <p:extLst>
      <p:ext uri="{BB962C8B-B14F-4D97-AF65-F5344CB8AC3E}">
        <p14:creationId xmlns:p14="http://schemas.microsoft.com/office/powerpoint/2010/main" val="94523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14355"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1323439"/>
          </a:xfrm>
          <a:prstGeom prst="rect">
            <a:avLst/>
          </a:prstGeom>
          <a:noFill/>
        </p:spPr>
        <p:txBody>
          <a:bodyPr wrap="square" lIns="91440" tIns="45720" rIns="91440" bIns="45720" rtlCol="0" anchor="t">
            <a:spAutoFit/>
          </a:bodyPr>
          <a:lstStyle/>
          <a:p>
            <a:r>
              <a:rPr lang="en-GB" sz="4000" dirty="0">
                <a:solidFill>
                  <a:schemeClr val="bg1"/>
                </a:solidFill>
                <a:latin typeface="Times New Roman"/>
                <a:cs typeface="Times New Roman"/>
              </a:rPr>
              <a:t>Factors that contribute to mental health issues amongst university users </a:t>
            </a:r>
            <a:endParaRPr lang="en-GB" sz="4000" dirty="0">
              <a:solidFill>
                <a:schemeClr val="bg1"/>
              </a:solidFill>
              <a:latin typeface="Times New Roman"/>
              <a:ea typeface="Calibri"/>
              <a:cs typeface="Times New Roman"/>
            </a:endParaRPr>
          </a:p>
        </p:txBody>
      </p:sp>
      <p:sp>
        <p:nvSpPr>
          <p:cNvPr id="3" name="TextBox 2">
            <a:extLst>
              <a:ext uri="{FF2B5EF4-FFF2-40B4-BE49-F238E27FC236}">
                <a16:creationId xmlns:a16="http://schemas.microsoft.com/office/drawing/2014/main" id="{9FF3E250-1A36-6287-779E-0462E8AC893F}"/>
              </a:ext>
            </a:extLst>
          </p:cNvPr>
          <p:cNvSpPr txBox="1"/>
          <p:nvPr/>
        </p:nvSpPr>
        <p:spPr>
          <a:xfrm>
            <a:off x="380153" y="2285999"/>
            <a:ext cx="790291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chemeClr val="bg1"/>
                </a:solidFill>
                <a:ea typeface="Calibri" panose="020F0502020204030204"/>
                <a:cs typeface="Calibri" panose="020F0502020204030204"/>
              </a:rPr>
              <a:t>Moving away from home </a:t>
            </a:r>
          </a:p>
          <a:p>
            <a:pPr marL="285750" indent="-285750">
              <a:buFont typeface="Arial"/>
              <a:buChar char="•"/>
            </a:pPr>
            <a:r>
              <a:rPr lang="en-US" dirty="0">
                <a:solidFill>
                  <a:schemeClr val="bg1"/>
                </a:solidFill>
                <a:ea typeface="Calibri" panose="020F0502020204030204"/>
                <a:cs typeface="Calibri" panose="020F0502020204030204"/>
              </a:rPr>
              <a:t>Developing a new social identity </a:t>
            </a:r>
          </a:p>
          <a:p>
            <a:pPr marL="285750" indent="-285750">
              <a:buFont typeface="Arial"/>
              <a:buChar char="•"/>
            </a:pPr>
            <a:r>
              <a:rPr lang="en-US" dirty="0">
                <a:solidFill>
                  <a:schemeClr val="bg1"/>
                </a:solidFill>
                <a:ea typeface="Calibri" panose="020F0502020204030204"/>
                <a:cs typeface="Calibri" panose="020F0502020204030204"/>
              </a:rPr>
              <a:t>Workload pressures </a:t>
            </a:r>
          </a:p>
          <a:p>
            <a:pPr marL="285750" indent="-285750">
              <a:buFont typeface="Arial"/>
              <a:buChar char="•"/>
            </a:pPr>
            <a:r>
              <a:rPr lang="en-US" dirty="0">
                <a:solidFill>
                  <a:schemeClr val="bg1"/>
                </a:solidFill>
                <a:ea typeface="Calibri" panose="020F0502020204030204"/>
                <a:cs typeface="Calibri" panose="020F0502020204030204"/>
              </a:rPr>
              <a:t>Financial pressures</a:t>
            </a:r>
          </a:p>
          <a:p>
            <a:pPr marL="285750" indent="-285750">
              <a:buFont typeface="Arial"/>
              <a:buChar char="•"/>
            </a:pPr>
            <a:r>
              <a:rPr lang="en-US" dirty="0">
                <a:solidFill>
                  <a:schemeClr val="bg1"/>
                </a:solidFill>
                <a:ea typeface="Calibri" panose="020F0502020204030204"/>
                <a:cs typeface="Calibri" panose="020F0502020204030204"/>
              </a:rPr>
              <a:t>Chronic physical health problems </a:t>
            </a:r>
          </a:p>
          <a:p>
            <a:pPr marL="285750" indent="-285750">
              <a:buFont typeface="Arial"/>
              <a:buChar char="•"/>
            </a:pPr>
            <a:r>
              <a:rPr lang="en-US" dirty="0">
                <a:solidFill>
                  <a:schemeClr val="bg1"/>
                </a:solidFill>
                <a:ea typeface="Calibri" panose="020F0502020204030204"/>
                <a:cs typeface="Calibri" panose="020F0502020204030204"/>
              </a:rPr>
              <a:t>Social Deprivation </a:t>
            </a:r>
          </a:p>
          <a:p>
            <a:pPr marL="285750" indent="-285750">
              <a:buFont typeface="Arial"/>
              <a:buChar char="•"/>
            </a:pPr>
            <a:r>
              <a:rPr lang="en-US" dirty="0">
                <a:solidFill>
                  <a:schemeClr val="bg1"/>
                </a:solidFill>
                <a:ea typeface="Calibri" panose="020F0502020204030204"/>
                <a:cs typeface="Calibri" panose="020F0502020204030204"/>
              </a:rPr>
              <a:t>International students </a:t>
            </a:r>
          </a:p>
          <a:p>
            <a:pPr marL="285750" indent="-285750">
              <a:buFont typeface="Arial"/>
              <a:buChar char="•"/>
            </a:pPr>
            <a:r>
              <a:rPr lang="en-US" dirty="0">
                <a:solidFill>
                  <a:schemeClr val="bg1"/>
                </a:solidFill>
                <a:ea typeface="Calibri" panose="020F0502020204030204"/>
                <a:cs typeface="Calibri" panose="020F0502020204030204"/>
              </a:rPr>
              <a:t>Non-binary and other gender </a:t>
            </a:r>
          </a:p>
          <a:p>
            <a:pPr marL="285750" indent="-285750">
              <a:buFont typeface="Arial"/>
              <a:buChar char="•"/>
            </a:pPr>
            <a:r>
              <a:rPr lang="en-US" dirty="0">
                <a:solidFill>
                  <a:schemeClr val="bg1"/>
                </a:solidFill>
                <a:ea typeface="Calibri" panose="020F0502020204030204"/>
                <a:cs typeface="Calibri" panose="020F0502020204030204"/>
              </a:rPr>
              <a:t>LGBTQ+ </a:t>
            </a:r>
          </a:p>
          <a:p>
            <a:pPr marL="285750" indent="-285750">
              <a:buFont typeface="Arial"/>
              <a:buChar char="•"/>
            </a:pPr>
            <a:r>
              <a:rPr lang="en-US" dirty="0">
                <a:solidFill>
                  <a:schemeClr val="bg1"/>
                </a:solidFill>
                <a:ea typeface="Calibri" panose="020F0502020204030204"/>
                <a:cs typeface="Calibri" panose="020F0502020204030204"/>
              </a:rPr>
              <a:t>BAME </a:t>
            </a:r>
          </a:p>
          <a:p>
            <a:pPr marL="285750" indent="-285750">
              <a:buFont typeface="Arial"/>
              <a:buChar char="•"/>
            </a:pPr>
            <a:endParaRPr lang="en-US" dirty="0">
              <a:solidFill>
                <a:schemeClr val="bg1"/>
              </a:solidFill>
              <a:ea typeface="Calibri" panose="020F0502020204030204"/>
              <a:cs typeface="Calibri" panose="020F0502020204030204"/>
            </a:endParaRPr>
          </a:p>
          <a:p>
            <a:pPr algn="r"/>
            <a:r>
              <a:rPr lang="en-US" i="1" dirty="0">
                <a:solidFill>
                  <a:schemeClr val="bg1"/>
                </a:solidFill>
                <a:ea typeface="+mn-lt"/>
                <a:cs typeface="+mn-lt"/>
              </a:rPr>
              <a:t>Institute for Employment Studies and REAP, 2015; Expert Review Comment, 2020; Hubble, 2020; The Insight Network, 2020, as reported by NICE</a:t>
            </a:r>
            <a:endParaRPr lang="en-US" i="1" dirty="0">
              <a:solidFill>
                <a:schemeClr val="bg1"/>
              </a:solidFill>
              <a:ea typeface="Calibri"/>
              <a:cs typeface="Calibri"/>
            </a:endParaRPr>
          </a:p>
        </p:txBody>
      </p:sp>
    </p:spTree>
    <p:extLst>
      <p:ext uri="{BB962C8B-B14F-4D97-AF65-F5344CB8AC3E}">
        <p14:creationId xmlns:p14="http://schemas.microsoft.com/office/powerpoint/2010/main" val="266562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4"/>
          <a:stretch>
            <a:fillRect/>
          </a:stretch>
        </p:blipFill>
        <p:spPr>
          <a:xfrm>
            <a:off x="384539" y="5625461"/>
            <a:ext cx="3621338" cy="1005927"/>
          </a:xfrm>
          <a:prstGeom prst="rect">
            <a:avLst/>
          </a:prstGeom>
        </p:spPr>
      </p:pic>
      <p:sp>
        <p:nvSpPr>
          <p:cNvPr id="3" name="TextBox 2">
            <a:extLst>
              <a:ext uri="{FF2B5EF4-FFF2-40B4-BE49-F238E27FC236}">
                <a16:creationId xmlns:a16="http://schemas.microsoft.com/office/drawing/2014/main" id="{176E7972-4703-A309-B4B7-EFB15DBE0F63}"/>
              </a:ext>
            </a:extLst>
          </p:cNvPr>
          <p:cNvSpPr txBox="1"/>
          <p:nvPr/>
        </p:nvSpPr>
        <p:spPr>
          <a:xfrm>
            <a:off x="176366" y="263220"/>
            <a:ext cx="10782396"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chemeClr val="bg1"/>
              </a:solidFill>
              <a:latin typeface="Arial"/>
              <a:ea typeface="+mn-lt"/>
              <a:cs typeface="+mn-lt"/>
            </a:endParaRPr>
          </a:p>
          <a:p>
            <a:endParaRPr lang="en-US" dirty="0">
              <a:solidFill>
                <a:schemeClr val="bg1"/>
              </a:solidFill>
              <a:latin typeface="Arial"/>
              <a:ea typeface="+mn-lt"/>
              <a:cs typeface="+mn-lt"/>
            </a:endParaRPr>
          </a:p>
          <a:p>
            <a:endParaRPr lang="en-US" dirty="0">
              <a:solidFill>
                <a:schemeClr val="bg1"/>
              </a:solidFill>
              <a:latin typeface="Arial"/>
              <a:ea typeface="+mn-lt"/>
              <a:cs typeface="+mn-lt"/>
            </a:endParaRPr>
          </a:p>
          <a:p>
            <a:endParaRPr lang="en-US" dirty="0">
              <a:solidFill>
                <a:schemeClr val="bg1"/>
              </a:solidFill>
              <a:latin typeface="Arial"/>
              <a:ea typeface="+mn-lt"/>
              <a:cs typeface="+mn-lt"/>
            </a:endParaRPr>
          </a:p>
          <a:p>
            <a:endParaRPr lang="en-US" dirty="0">
              <a:solidFill>
                <a:schemeClr val="bg1"/>
              </a:solidFill>
              <a:latin typeface="Arial"/>
              <a:ea typeface="+mn-lt"/>
              <a:cs typeface="+mn-lt"/>
            </a:endParaRPr>
          </a:p>
          <a:p>
            <a:endParaRPr lang="en-US" dirty="0">
              <a:solidFill>
                <a:schemeClr val="bg1"/>
              </a:solidFill>
              <a:latin typeface="Calibri"/>
              <a:ea typeface="+mn-lt"/>
              <a:cs typeface="+mn-lt"/>
            </a:endParaRPr>
          </a:p>
          <a:p>
            <a:r>
              <a:rPr lang="en-US" sz="2000" dirty="0">
                <a:solidFill>
                  <a:schemeClr val="bg1"/>
                </a:solidFill>
                <a:latin typeface="Calibri"/>
                <a:ea typeface="+mn-lt"/>
                <a:cs typeface="+mn-lt"/>
              </a:rPr>
              <a:t>In 2022, there were 5,642 suicides registered in England and Wales (10.7 deaths per 100,000 people); this is consistent with 2021 (5,583 deaths; 10.7 per 100,000). </a:t>
            </a:r>
            <a:endParaRPr lang="en-US" sz="2000" dirty="0">
              <a:solidFill>
                <a:schemeClr val="bg1"/>
              </a:solidFill>
              <a:latin typeface="Calibri"/>
              <a:ea typeface="Calibri"/>
              <a:cs typeface="Calibri"/>
            </a:endParaRPr>
          </a:p>
          <a:p>
            <a:endParaRPr lang="en-US" sz="2000" dirty="0">
              <a:solidFill>
                <a:schemeClr val="bg1"/>
              </a:solidFill>
              <a:latin typeface="Calibri"/>
              <a:ea typeface="Calibri"/>
              <a:cs typeface="Calibri"/>
            </a:endParaRPr>
          </a:p>
          <a:p>
            <a:r>
              <a:rPr lang="en-US" sz="2000" dirty="0">
                <a:solidFill>
                  <a:schemeClr val="bg1"/>
                </a:solidFill>
                <a:latin typeface="Calibri"/>
                <a:ea typeface="+mn-lt"/>
                <a:cs typeface="+mn-lt"/>
              </a:rPr>
              <a:t>The suicide rate for higher education students in the academic year ending 2020 in England and Wales was 3.0 deaths per 100,000 students (64 suicide deaths); this is the lowest rate observed over the last four years, although the small numbers per year make it difficult to identify statistically significant differences.</a:t>
            </a:r>
          </a:p>
          <a:p>
            <a:endParaRPr lang="en-US" sz="2000" dirty="0">
              <a:solidFill>
                <a:schemeClr val="bg1"/>
              </a:solidFill>
              <a:latin typeface="Calibri"/>
              <a:ea typeface="Calibri"/>
              <a:cs typeface="Calibri"/>
            </a:endParaRPr>
          </a:p>
          <a:p>
            <a:endParaRPr lang="en-US" sz="2000" dirty="0">
              <a:solidFill>
                <a:schemeClr val="bg1"/>
              </a:solidFill>
              <a:latin typeface="Calibri"/>
              <a:ea typeface="Calibri"/>
              <a:cs typeface="Calibri"/>
            </a:endParaRPr>
          </a:p>
          <a:p>
            <a:pPr algn="r"/>
            <a:r>
              <a:rPr lang="en-US" sz="2000" i="1" dirty="0">
                <a:solidFill>
                  <a:schemeClr val="bg1"/>
                </a:solidFill>
                <a:latin typeface="Calibri"/>
                <a:ea typeface="Calibri"/>
                <a:cs typeface="Calibri"/>
              </a:rPr>
              <a:t>(These statistics have been reported in line with Samaritans advice. Samaritans is a listening service that can be accessed 24/7 by calling </a:t>
            </a:r>
            <a:r>
              <a:rPr lang="en-US" sz="2000" i="1" dirty="0">
                <a:solidFill>
                  <a:schemeClr val="bg1"/>
                </a:solidFill>
                <a:ea typeface="+mn-lt"/>
                <a:cs typeface="+mn-lt"/>
              </a:rPr>
              <a:t>116 123)</a:t>
            </a:r>
            <a:endParaRPr lang="en-US" sz="2000" i="1" dirty="0">
              <a:solidFill>
                <a:schemeClr val="bg1"/>
              </a:solidFill>
              <a:latin typeface="Calibri"/>
              <a:ea typeface="Calibri"/>
              <a:cs typeface="Calibri"/>
            </a:endParaRPr>
          </a:p>
        </p:txBody>
      </p:sp>
    </p:spTree>
    <p:extLst>
      <p:ext uri="{BB962C8B-B14F-4D97-AF65-F5344CB8AC3E}">
        <p14:creationId xmlns:p14="http://schemas.microsoft.com/office/powerpoint/2010/main" val="130127261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173980" y="5542135"/>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4"/>
          <a:stretch>
            <a:fillRect/>
          </a:stretch>
        </p:blipFill>
        <p:spPr>
          <a:xfrm>
            <a:off x="292200" y="5537939"/>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369332"/>
          </a:xfrm>
          <a:prstGeom prst="rect">
            <a:avLst/>
          </a:prstGeom>
          <a:noFill/>
        </p:spPr>
        <p:txBody>
          <a:bodyPr wrap="square" lIns="91440" tIns="45720" rIns="91440" bIns="45720" rtlCol="0" anchor="t">
            <a:spAutoFit/>
          </a:bodyPr>
          <a:lstStyle/>
          <a:p>
            <a:endParaRPr lang="en-GB" dirty="0">
              <a:solidFill>
                <a:schemeClr val="bg1"/>
              </a:solidFill>
            </a:endParaRPr>
          </a:p>
        </p:txBody>
      </p:sp>
      <p:pic>
        <p:nvPicPr>
          <p:cNvPr id="3" name="Picture 2" descr="A collage of people and buildings&#10;&#10;Description automatically generated">
            <a:extLst>
              <a:ext uri="{FF2B5EF4-FFF2-40B4-BE49-F238E27FC236}">
                <a16:creationId xmlns:a16="http://schemas.microsoft.com/office/drawing/2014/main" id="{74A7B60F-BA4C-5904-B2BC-DAFB4E3A91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2789" y="440376"/>
            <a:ext cx="4114800" cy="4114800"/>
          </a:xfrm>
          <a:prstGeom prst="rect">
            <a:avLst/>
          </a:prstGeom>
        </p:spPr>
      </p:pic>
      <p:sp>
        <p:nvSpPr>
          <p:cNvPr id="6" name="TextBox 5">
            <a:extLst>
              <a:ext uri="{FF2B5EF4-FFF2-40B4-BE49-F238E27FC236}">
                <a16:creationId xmlns:a16="http://schemas.microsoft.com/office/drawing/2014/main" id="{ABE8AAE7-A07E-E80C-6E37-A0500A8DB88D}"/>
              </a:ext>
            </a:extLst>
          </p:cNvPr>
          <p:cNvSpPr txBox="1"/>
          <p:nvPr/>
        </p:nvSpPr>
        <p:spPr>
          <a:xfrm>
            <a:off x="-668698" y="4623870"/>
            <a:ext cx="52162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i="1" err="1">
                <a:solidFill>
                  <a:schemeClr val="bg1"/>
                </a:solidFill>
                <a:ea typeface="Calibri"/>
                <a:cs typeface="Calibri"/>
              </a:rPr>
              <a:t>Stepchange</a:t>
            </a:r>
            <a:r>
              <a:rPr lang="en-US" i="1" dirty="0">
                <a:solidFill>
                  <a:schemeClr val="bg1"/>
                </a:solidFill>
                <a:ea typeface="Calibri"/>
                <a:cs typeface="Calibri"/>
              </a:rPr>
              <a:t>: Mentally Healthy Universities, by Universities UK</a:t>
            </a:r>
            <a:r>
              <a:rPr lang="en-US" dirty="0">
                <a:solidFill>
                  <a:schemeClr val="bg1"/>
                </a:solidFill>
                <a:ea typeface="Calibri"/>
                <a:cs typeface="Calibri"/>
              </a:rPr>
              <a:t> </a:t>
            </a:r>
          </a:p>
        </p:txBody>
      </p:sp>
      <p:sp>
        <p:nvSpPr>
          <p:cNvPr id="8" name="TextBox 7">
            <a:extLst>
              <a:ext uri="{FF2B5EF4-FFF2-40B4-BE49-F238E27FC236}">
                <a16:creationId xmlns:a16="http://schemas.microsoft.com/office/drawing/2014/main" id="{A211312D-63AE-FD82-7809-84027DE38523}"/>
              </a:ext>
            </a:extLst>
          </p:cNvPr>
          <p:cNvSpPr txBox="1"/>
          <p:nvPr/>
        </p:nvSpPr>
        <p:spPr>
          <a:xfrm>
            <a:off x="5485114" y="3939275"/>
            <a:ext cx="592015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Calibri"/>
                <a:cs typeface="Calibri"/>
              </a:rPr>
              <a:t>"In the context of the whole university approach, it [the library] represents an interesting case study"</a:t>
            </a:r>
          </a:p>
          <a:p>
            <a:endParaRPr lang="en-US" dirty="0">
              <a:solidFill>
                <a:schemeClr val="bg1"/>
              </a:solidFill>
              <a:ea typeface="Calibri"/>
              <a:cs typeface="Calibri"/>
            </a:endParaRPr>
          </a:p>
          <a:p>
            <a:pPr algn="r"/>
            <a:r>
              <a:rPr lang="en-US" dirty="0">
                <a:solidFill>
                  <a:schemeClr val="bg1"/>
                </a:solidFill>
                <a:ea typeface="Calibri"/>
                <a:cs typeface="Calibri"/>
              </a:rPr>
              <a:t>Andrew Cox and Liz Brewster, </a:t>
            </a:r>
            <a:r>
              <a:rPr lang="en-US" i="1" dirty="0">
                <a:solidFill>
                  <a:schemeClr val="bg1"/>
                </a:solidFill>
                <a:ea typeface="Calibri"/>
                <a:cs typeface="Calibri"/>
              </a:rPr>
              <a:t>'</a:t>
            </a:r>
            <a:r>
              <a:rPr lang="en-US" i="1" dirty="0">
                <a:solidFill>
                  <a:schemeClr val="bg1"/>
                </a:solidFill>
                <a:ea typeface="+mn-lt"/>
                <a:cs typeface="+mn-lt"/>
              </a:rPr>
              <a:t>Taking a ‘whole-university’ approach to student mental health: the contribution of academic libraries'</a:t>
            </a:r>
            <a:r>
              <a:rPr lang="en-US" dirty="0">
                <a:solidFill>
                  <a:schemeClr val="bg1"/>
                </a:solidFill>
                <a:ea typeface="+mn-lt"/>
                <a:cs typeface="+mn-lt"/>
              </a:rPr>
              <a:t>, 2022</a:t>
            </a:r>
            <a:endParaRPr lang="en-US" dirty="0">
              <a:solidFill>
                <a:schemeClr val="bg1"/>
              </a:solidFill>
            </a:endParaRPr>
          </a:p>
          <a:p>
            <a:pPr algn="r"/>
            <a:endParaRPr lang="en-US" dirty="0">
              <a:solidFill>
                <a:schemeClr val="bg1"/>
              </a:solidFill>
              <a:ea typeface="Calibri"/>
              <a:cs typeface="Calibri"/>
            </a:endParaRPr>
          </a:p>
        </p:txBody>
      </p:sp>
      <p:sp>
        <p:nvSpPr>
          <p:cNvPr id="9" name="TextBox 8">
            <a:extLst>
              <a:ext uri="{FF2B5EF4-FFF2-40B4-BE49-F238E27FC236}">
                <a16:creationId xmlns:a16="http://schemas.microsoft.com/office/drawing/2014/main" id="{96812419-FE44-B84E-1994-F9403F0E5BF8}"/>
              </a:ext>
            </a:extLst>
          </p:cNvPr>
          <p:cNvSpPr txBox="1"/>
          <p:nvPr/>
        </p:nvSpPr>
        <p:spPr>
          <a:xfrm>
            <a:off x="5481903" y="890471"/>
            <a:ext cx="627184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ea typeface="+mn-lt"/>
                <a:cs typeface="+mn-lt"/>
              </a:rPr>
              <a:t>"A whole university approach recommends that all aspects of university life promote and support student and staff mental health. Good mental health enables learning, work and community. It is fundamental to the core mission of universities." </a:t>
            </a:r>
          </a:p>
          <a:p>
            <a:endParaRPr lang="en-US" sz="2000" dirty="0">
              <a:solidFill>
                <a:schemeClr val="bg1"/>
              </a:solidFill>
              <a:ea typeface="Calibri"/>
              <a:cs typeface="Calibri"/>
            </a:endParaRPr>
          </a:p>
          <a:p>
            <a:pPr algn="r"/>
            <a:r>
              <a:rPr lang="en-US" sz="2000" i="1" dirty="0">
                <a:solidFill>
                  <a:schemeClr val="bg1"/>
                </a:solidFill>
                <a:ea typeface="Calibri"/>
                <a:cs typeface="Calibri"/>
              </a:rPr>
              <a:t>Universities UK </a:t>
            </a:r>
          </a:p>
          <a:p>
            <a:endParaRPr lang="en-US" sz="2000" dirty="0">
              <a:solidFill>
                <a:schemeClr val="bg1"/>
              </a:solidFill>
              <a:ea typeface="Calibri"/>
              <a:cs typeface="Calibri"/>
            </a:endParaRPr>
          </a:p>
        </p:txBody>
      </p:sp>
    </p:spTree>
    <p:extLst>
      <p:ext uri="{BB962C8B-B14F-4D97-AF65-F5344CB8AC3E}">
        <p14:creationId xmlns:p14="http://schemas.microsoft.com/office/powerpoint/2010/main" val="2089493162"/>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4"/>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369332"/>
          </a:xfrm>
          <a:prstGeom prst="rect">
            <a:avLst/>
          </a:prstGeom>
          <a:noFill/>
        </p:spPr>
        <p:txBody>
          <a:bodyPr wrap="square" lIns="91440" tIns="45720" rIns="91440" bIns="45720" rtlCol="0" anchor="t">
            <a:spAutoFit/>
          </a:bodyPr>
          <a:lstStyle/>
          <a:p>
            <a:endParaRPr lang="en-GB" dirty="0">
              <a:solidFill>
                <a:schemeClr val="bg1"/>
              </a:solidFill>
            </a:endParaRPr>
          </a:p>
        </p:txBody>
      </p:sp>
      <p:sp>
        <p:nvSpPr>
          <p:cNvPr id="3" name="TextBox 2">
            <a:extLst>
              <a:ext uri="{FF2B5EF4-FFF2-40B4-BE49-F238E27FC236}">
                <a16:creationId xmlns:a16="http://schemas.microsoft.com/office/drawing/2014/main" id="{E9CFF442-364B-B91A-AA02-22D6CAE53EF4}"/>
              </a:ext>
            </a:extLst>
          </p:cNvPr>
          <p:cNvSpPr txBox="1"/>
          <p:nvPr/>
        </p:nvSpPr>
        <p:spPr>
          <a:xfrm>
            <a:off x="601578" y="1082841"/>
            <a:ext cx="99060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AFAFA"/>
                </a:solidFill>
                <a:ea typeface="Calibri"/>
                <a:cs typeface="Calibri"/>
              </a:rPr>
              <a:t>"</a:t>
            </a:r>
            <a:r>
              <a:rPr lang="en-US" sz="2000" dirty="0">
                <a:solidFill>
                  <a:srgbClr val="FAFAFA"/>
                </a:solidFill>
                <a:ea typeface="+mn-lt"/>
                <a:cs typeface="+mn-lt"/>
              </a:rPr>
              <a:t>The significant development of our Wellbeing offer has happened over the last 6 years. We obviously looked after our users before that, but for most staff, wellbeing would not have been something that they felt was part of their core role.</a:t>
            </a:r>
            <a:endParaRPr lang="en-US" dirty="0"/>
          </a:p>
          <a:p>
            <a:endParaRPr lang="en-US" dirty="0"/>
          </a:p>
          <a:p>
            <a:r>
              <a:rPr lang="en-US" sz="2000" dirty="0">
                <a:solidFill>
                  <a:srgbClr val="FAFAFA"/>
                </a:solidFill>
                <a:ea typeface="+mn-lt"/>
                <a:cs typeface="+mn-lt"/>
              </a:rPr>
              <a:t>We began by responding to student feedback. They saw wellbeing as a key issue across the University. It was beginning to be a higher profile nationally and a lot of development work was being done by many institutions.</a:t>
            </a:r>
            <a:endParaRPr lang="en-US" dirty="0">
              <a:solidFill>
                <a:srgbClr val="1B1B1B"/>
              </a:solidFill>
              <a:ea typeface="Calibri"/>
              <a:cs typeface="Calibri"/>
            </a:endParaRPr>
          </a:p>
          <a:p>
            <a:endParaRPr lang="en-US" sz="2000" dirty="0">
              <a:solidFill>
                <a:srgbClr val="FAFAFA"/>
              </a:solidFill>
              <a:ea typeface="Calibri"/>
              <a:cs typeface="Calibri"/>
            </a:endParaRPr>
          </a:p>
          <a:p>
            <a:r>
              <a:rPr lang="en-US" sz="2000" dirty="0">
                <a:solidFill>
                  <a:srgbClr val="FAFAFA"/>
                </a:solidFill>
                <a:ea typeface="Calibri"/>
                <a:cs typeface="Calibri"/>
              </a:rPr>
              <a:t>We also knew from our own service delivery experience/data that we were having many more requests for help from vulnerable and distressed students..." </a:t>
            </a:r>
            <a:endParaRPr lang="en-US" dirty="0">
              <a:ea typeface="Calibri"/>
              <a:cs typeface="Calibri"/>
            </a:endParaRPr>
          </a:p>
          <a:p>
            <a:endParaRPr lang="en-US" dirty="0">
              <a:solidFill>
                <a:srgbClr val="FAFAFA"/>
              </a:solidFill>
              <a:ea typeface="Calibri"/>
              <a:cs typeface="Calibri"/>
            </a:endParaRPr>
          </a:p>
          <a:p>
            <a:pPr algn="r"/>
            <a:r>
              <a:rPr lang="en-US" i="1" dirty="0">
                <a:solidFill>
                  <a:srgbClr val="FAFAFA"/>
                </a:solidFill>
                <a:ea typeface="Calibri"/>
                <a:cs typeface="Calibri"/>
              </a:rPr>
              <a:t>Teresa Jordan, Head of Library Service Delivery, </a:t>
            </a:r>
            <a:r>
              <a:rPr lang="en-US" i="1" dirty="0" err="1">
                <a:solidFill>
                  <a:srgbClr val="FAFAFA"/>
                </a:solidFill>
                <a:ea typeface="Calibri"/>
                <a:cs typeface="Calibri"/>
              </a:rPr>
              <a:t>UoB</a:t>
            </a:r>
            <a:r>
              <a:rPr lang="en-US" i="1" dirty="0">
                <a:solidFill>
                  <a:srgbClr val="FAFAFA"/>
                </a:solidFill>
                <a:ea typeface="Calibri"/>
                <a:cs typeface="Calibri"/>
              </a:rPr>
              <a:t> Libraries and Learning Resources</a:t>
            </a:r>
            <a:r>
              <a:rPr lang="en-US" dirty="0">
                <a:solidFill>
                  <a:srgbClr val="FAFAFA"/>
                </a:solidFill>
                <a:ea typeface="Calibri"/>
                <a:cs typeface="Calibri"/>
              </a:rPr>
              <a:t> </a:t>
            </a:r>
          </a:p>
          <a:p>
            <a:pPr algn="r"/>
            <a:endParaRPr lang="en-US" dirty="0">
              <a:solidFill>
                <a:srgbClr val="FAFAFA"/>
              </a:solidFill>
              <a:ea typeface="Calibri"/>
              <a:cs typeface="Calibri"/>
            </a:endParaRPr>
          </a:p>
          <a:p>
            <a:pPr algn="r"/>
            <a:endParaRPr lang="en-US" dirty="0">
              <a:solidFill>
                <a:srgbClr val="FAFAFA"/>
              </a:solidFill>
              <a:ea typeface="Calibri"/>
              <a:cs typeface="Calibri"/>
            </a:endParaRPr>
          </a:p>
          <a:p>
            <a:pPr algn="r"/>
            <a:endParaRPr lang="en-US" dirty="0">
              <a:solidFill>
                <a:srgbClr val="FAFAFA"/>
              </a:solidFill>
              <a:ea typeface="Calibri"/>
              <a:cs typeface="Calibri"/>
            </a:endParaRPr>
          </a:p>
          <a:p>
            <a:endParaRPr lang="en-US" dirty="0">
              <a:solidFill>
                <a:srgbClr val="FAFAFA"/>
              </a:solidFill>
              <a:ea typeface="Calibri"/>
              <a:cs typeface="Calibri"/>
            </a:endParaRPr>
          </a:p>
          <a:p>
            <a:endParaRPr lang="en-US" dirty="0">
              <a:solidFill>
                <a:srgbClr val="FAFAFA"/>
              </a:solidFill>
              <a:ea typeface="Calibri"/>
              <a:cs typeface="Calibri"/>
            </a:endParaRPr>
          </a:p>
        </p:txBody>
      </p:sp>
    </p:spTree>
    <p:extLst>
      <p:ext uri="{BB962C8B-B14F-4D97-AF65-F5344CB8AC3E}">
        <p14:creationId xmlns:p14="http://schemas.microsoft.com/office/powerpoint/2010/main" val="379215571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083A9D-FDF1-6362-1D24-7B8F7782EE98}"/>
              </a:ext>
            </a:extLst>
          </p:cNvPr>
          <p:cNvSpPr/>
          <p:nvPr/>
        </p:nvSpPr>
        <p:spPr>
          <a:xfrm>
            <a:off x="311285" y="5690681"/>
            <a:ext cx="2441643" cy="875489"/>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86324D7-EEE1-AB66-9BF7-7E021F1006BC}"/>
              </a:ext>
            </a:extLst>
          </p:cNvPr>
          <p:cNvPicPr>
            <a:picLocks noChangeAspect="1"/>
          </p:cNvPicPr>
          <p:nvPr/>
        </p:nvPicPr>
        <p:blipFill>
          <a:blip r:embed="rId3"/>
          <a:stretch>
            <a:fillRect/>
          </a:stretch>
        </p:blipFill>
        <p:spPr>
          <a:xfrm>
            <a:off x="384539" y="5625461"/>
            <a:ext cx="3621338" cy="1005927"/>
          </a:xfrm>
          <a:prstGeom prst="rect">
            <a:avLst/>
          </a:prstGeom>
        </p:spPr>
      </p:pic>
      <p:sp>
        <p:nvSpPr>
          <p:cNvPr id="7" name="TextBox 6">
            <a:extLst>
              <a:ext uri="{FF2B5EF4-FFF2-40B4-BE49-F238E27FC236}">
                <a16:creationId xmlns:a16="http://schemas.microsoft.com/office/drawing/2014/main" id="{05E4BA3D-B72A-BEAB-0C70-F2958A9B74CB}"/>
              </a:ext>
            </a:extLst>
          </p:cNvPr>
          <p:cNvSpPr txBox="1"/>
          <p:nvPr/>
        </p:nvSpPr>
        <p:spPr>
          <a:xfrm>
            <a:off x="175098" y="262647"/>
            <a:ext cx="8346332" cy="4462760"/>
          </a:xfrm>
          <a:prstGeom prst="rect">
            <a:avLst/>
          </a:prstGeom>
          <a:noFill/>
        </p:spPr>
        <p:txBody>
          <a:bodyPr wrap="square" lIns="91440" tIns="45720" rIns="91440" bIns="45720" rtlCol="0" anchor="t">
            <a:spAutoFit/>
          </a:bodyPr>
          <a:lstStyle/>
          <a:p>
            <a:r>
              <a:rPr lang="en-GB" sz="4000" dirty="0">
                <a:solidFill>
                  <a:schemeClr val="bg1"/>
                </a:solidFill>
                <a:latin typeface="Times New Roman"/>
                <a:ea typeface="Calibri"/>
                <a:cs typeface="Calibri"/>
              </a:rPr>
              <a:t>What do we do now at </a:t>
            </a:r>
            <a:r>
              <a:rPr lang="en-GB" sz="4000" err="1">
                <a:solidFill>
                  <a:schemeClr val="bg1"/>
                </a:solidFill>
                <a:latin typeface="Times New Roman"/>
                <a:ea typeface="Calibri"/>
                <a:cs typeface="Calibri"/>
              </a:rPr>
              <a:t>UoB</a:t>
            </a:r>
            <a:r>
              <a:rPr lang="en-GB" sz="4000" dirty="0">
                <a:solidFill>
                  <a:schemeClr val="bg1"/>
                </a:solidFill>
                <a:latin typeface="Times New Roman"/>
                <a:ea typeface="Calibri"/>
                <a:cs typeface="Calibri"/>
              </a:rPr>
              <a:t> Libraries and Learning Resources? </a:t>
            </a: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endParaRPr lang="en-GB" dirty="0">
              <a:solidFill>
                <a:schemeClr val="bg1"/>
              </a:solidFill>
              <a:ea typeface="Calibri"/>
              <a:cs typeface="Calibri"/>
            </a:endParaRPr>
          </a:p>
          <a:p>
            <a:pPr marL="285750" indent="-285750">
              <a:buFont typeface="Arial"/>
              <a:buChar char="•"/>
            </a:pPr>
            <a:r>
              <a:rPr lang="en-GB" sz="2400" dirty="0">
                <a:solidFill>
                  <a:schemeClr val="bg1"/>
                </a:solidFill>
                <a:ea typeface="Calibri"/>
                <a:cs typeface="Calibri"/>
              </a:rPr>
              <a:t>Soft Interventions</a:t>
            </a:r>
          </a:p>
          <a:p>
            <a:pPr marL="285750" indent="-285750">
              <a:buFont typeface="Arial"/>
              <a:buChar char="•"/>
            </a:pPr>
            <a:r>
              <a:rPr lang="en-GB" sz="2400" dirty="0">
                <a:solidFill>
                  <a:schemeClr val="bg1"/>
                </a:solidFill>
                <a:ea typeface="Calibri"/>
                <a:cs typeface="Calibri"/>
              </a:rPr>
              <a:t>Wellbeing Spaces </a:t>
            </a:r>
          </a:p>
          <a:p>
            <a:pPr marL="285750" indent="-285750">
              <a:buFont typeface="Arial"/>
              <a:buChar char="•"/>
            </a:pPr>
            <a:r>
              <a:rPr lang="en-GB" sz="2400" dirty="0">
                <a:solidFill>
                  <a:schemeClr val="bg1"/>
                </a:solidFill>
                <a:ea typeface="Calibri"/>
                <a:cs typeface="Calibri"/>
              </a:rPr>
              <a:t>Wellbeing champions </a:t>
            </a:r>
          </a:p>
          <a:p>
            <a:pPr marL="285750" indent="-285750">
              <a:buFont typeface="Arial"/>
              <a:buChar char="•"/>
            </a:pPr>
            <a:r>
              <a:rPr lang="en-GB" sz="2400" dirty="0">
                <a:solidFill>
                  <a:schemeClr val="bg1"/>
                </a:solidFill>
                <a:ea typeface="Calibri"/>
                <a:cs typeface="Calibri"/>
              </a:rPr>
              <a:t>Activities and themed events and displays </a:t>
            </a:r>
          </a:p>
          <a:p>
            <a:pPr marL="285750" indent="-285750">
              <a:buFont typeface="Arial"/>
              <a:buChar char="•"/>
            </a:pPr>
            <a:endParaRPr lang="en-GB" dirty="0">
              <a:solidFill>
                <a:schemeClr val="bg1"/>
              </a:solidFill>
              <a:ea typeface="Calibri"/>
              <a:cs typeface="Calibri"/>
            </a:endParaRPr>
          </a:p>
          <a:p>
            <a:pPr marL="285750" indent="-285750">
              <a:buFont typeface="Arial"/>
              <a:buChar char="•"/>
            </a:pPr>
            <a:endParaRPr lang="en-GB" dirty="0">
              <a:solidFill>
                <a:schemeClr val="bg1"/>
              </a:solidFill>
              <a:ea typeface="Calibri"/>
              <a:cs typeface="Calibri"/>
            </a:endParaRPr>
          </a:p>
        </p:txBody>
      </p:sp>
    </p:spTree>
    <p:extLst>
      <p:ext uri="{BB962C8B-B14F-4D97-AF65-F5344CB8AC3E}">
        <p14:creationId xmlns:p14="http://schemas.microsoft.com/office/powerpoint/2010/main" val="1460413564"/>
      </p:ext>
    </p:extLst>
  </p:cSld>
  <p:clrMapOvr>
    <a:masterClrMapping/>
  </p:clrMapOvr>
</p:sld>
</file>

<file path=ppt/theme/theme1.xml><?xml version="1.0" encoding="utf-8"?>
<a:theme xmlns:a="http://schemas.openxmlformats.org/drawingml/2006/main" name="Light Theme">
  <a:themeElements>
    <a:clrScheme name="Custom 7">
      <a:dk1>
        <a:srgbClr val="1B1B1B"/>
      </a:dk1>
      <a:lt1>
        <a:srgbClr val="FAFAFA"/>
      </a:lt1>
      <a:dk2>
        <a:srgbClr val="C59A00"/>
      </a:dk2>
      <a:lt2>
        <a:srgbClr val="C20019"/>
      </a:lt2>
      <a:accent1>
        <a:srgbClr val="007838"/>
      </a:accent1>
      <a:accent2>
        <a:srgbClr val="00788E"/>
      </a:accent2>
      <a:accent3>
        <a:srgbClr val="0057BF"/>
      </a:accent3>
      <a:accent4>
        <a:srgbClr val="501D83"/>
      </a:accent4>
      <a:accent5>
        <a:srgbClr val="DB0061"/>
      </a:accent5>
      <a:accent6>
        <a:srgbClr val="CF4527"/>
      </a:accent6>
      <a:hlink>
        <a:srgbClr val="007838"/>
      </a:hlink>
      <a:folHlink>
        <a:srgbClr val="C59A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563E0E-0D7E-AA4D-BFBE-8EE264B25B57}" vid="{0C11D688-98AA-9440-97F5-5528AEA15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37B6BDC94AB4384CE2C41D0C4940A" ma:contentTypeVersion="11" ma:contentTypeDescription="Create a new document." ma:contentTypeScope="" ma:versionID="4a33132ffba9498bc52f4c0230868184">
  <xsd:schema xmlns:xsd="http://www.w3.org/2001/XMLSchema" xmlns:xs="http://www.w3.org/2001/XMLSchema" xmlns:p="http://schemas.microsoft.com/office/2006/metadata/properties" xmlns:ns2="7d9b4117-c56a-4e9e-b03f-95a6b3449b64" xmlns:ns3="651c1b62-e9b6-4167-8268-efda189fc083" targetNamespace="http://schemas.microsoft.com/office/2006/metadata/properties" ma:root="true" ma:fieldsID="d645ba118ea03ddf336c14b962c238da" ns2:_="" ns3:_="">
    <xsd:import namespace="7d9b4117-c56a-4e9e-b03f-95a6b3449b64"/>
    <xsd:import namespace="651c1b62-e9b6-4167-8268-efda189fc08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b4117-c56a-4e9e-b03f-95a6b3449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3b4e7a9-4921-4884-8ec2-23d386fa8e1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c1b62-e9b6-4167-8268-efda189fc08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9b4117-c56a-4e9e-b03f-95a6b3449b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BC009-AC15-4C65-B091-937EFD4465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b4117-c56a-4e9e-b03f-95a6b3449b64"/>
    <ds:schemaRef ds:uri="651c1b62-e9b6-4167-8268-efda189fc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7BEDFE-5FA6-4B83-93B9-39AC9242521D}">
  <ds:schemaRefs>
    <ds:schemaRef ds:uri="http://purl.org/dc/dcmitype/"/>
    <ds:schemaRef ds:uri="http://schemas.microsoft.com/office/2006/metadata/properties"/>
    <ds:schemaRef ds:uri="651c1b62-e9b6-4167-8268-efda189fc083"/>
    <ds:schemaRef ds:uri="http://www.w3.org/XML/1998/namespace"/>
    <ds:schemaRef ds:uri="http://schemas.microsoft.com/office/2006/documentManagement/types"/>
    <ds:schemaRef ds:uri="http://purl.org/dc/terms/"/>
    <ds:schemaRef ds:uri="7d9b4117-c56a-4e9e-b03f-95a6b3449b64"/>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FEB96AD-99A0-45ED-B827-BCC3E4FCF4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Dark Theme</Template>
  <TotalTime>750</TotalTime>
  <Words>877</Words>
  <Application>Microsoft Office PowerPoint</Application>
  <PresentationFormat>Widescreen</PresentationFormat>
  <Paragraphs>190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Arial</vt:lpstr>
      <vt:lpstr>Helvetica</vt:lpstr>
      <vt:lpstr>Calibri</vt:lpstr>
      <vt:lpstr>Light Theme</vt:lpstr>
      <vt:lpstr>Wellbeing Support from Libraries and Learning Resources</vt:lpstr>
      <vt:lpstr>Please be aware that this presentation contains references to mental health disorders, mental health crises, and mentions of suicide. If anyone feels uncomfortable at any point, please do leave the room.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UoB PowerPoint Template</dc:title>
  <dc:creator>Jennifer Curry Jahnke (Application Services)</dc:creator>
  <cp:lastModifiedBy>Neal Harper</cp:lastModifiedBy>
  <cp:revision>372</cp:revision>
  <dcterms:created xsi:type="dcterms:W3CDTF">2023-08-23T12:07:50Z</dcterms:created>
  <dcterms:modified xsi:type="dcterms:W3CDTF">2024-04-26T08:43:05Z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0x010100305445A33AFAEC419A41B44D69E6129F</vt:lpwstr>
  </property>
  <property fmtid="{D5CDD505-2E9C-101B-9397-08002B2CF9AE}" pid="3" name="MediaServiceImageTags">
    <vt:lpwstr/>
  </property>
</Properties>
</file>