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84" r:id="rId3"/>
    <p:sldId id="266" r:id="rId4"/>
    <p:sldId id="285" r:id="rId5"/>
    <p:sldId id="297" r:id="rId6"/>
    <p:sldId id="271" r:id="rId7"/>
    <p:sldId id="300" r:id="rId8"/>
    <p:sldId id="260" r:id="rId9"/>
    <p:sldId id="261" r:id="rId10"/>
    <p:sldId id="273" r:id="rId11"/>
    <p:sldId id="282" r:id="rId12"/>
    <p:sldId id="281" r:id="rId13"/>
    <p:sldId id="275" r:id="rId14"/>
    <p:sldId id="262" r:id="rId15"/>
    <p:sldId id="295" r:id="rId16"/>
    <p:sldId id="264" r:id="rId17"/>
    <p:sldId id="276" r:id="rId18"/>
    <p:sldId id="265" r:id="rId19"/>
    <p:sldId id="267" r:id="rId20"/>
    <p:sldId id="277" r:id="rId21"/>
    <p:sldId id="293"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varScale="1">
        <p:scale>
          <a:sx n="80" d="100"/>
          <a:sy n="80" d="100"/>
        </p:scale>
        <p:origin x="120" y="600"/>
      </p:cViewPr>
      <p:guideLst>
        <p:guide orient="horz" pos="2160"/>
        <p:guide pos="3840"/>
      </p:guideLst>
    </p:cSldViewPr>
  </p:slideViewPr>
  <p:outlineViewPr>
    <p:cViewPr>
      <p:scale>
        <a:sx n="33" d="100"/>
        <a:sy n="33" d="100"/>
      </p:scale>
      <p:origin x="0" y="-13392"/>
    </p:cViewPr>
  </p:outlineViewPr>
  <p:notesTextViewPr>
    <p:cViewPr>
      <p:scale>
        <a:sx n="1" d="1"/>
        <a:sy n="1" d="1"/>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D8BF48-217A-4334-8329-ADD5F0232351}" type="datetimeFigureOut">
              <a:rPr lang="en-GB" smtClean="0"/>
              <a:t>01/07/2019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AD2358B-A86F-4740-83F1-9ED25F7045C5}" type="slidenum">
              <a:rPr lang="en-GB" smtClean="0"/>
              <a:t>‹#›</a:t>
            </a:fld>
            <a:endParaRPr lang="en-GB"/>
          </a:p>
        </p:txBody>
      </p:sp>
    </p:spTree>
    <p:extLst>
      <p:ext uri="{BB962C8B-B14F-4D97-AF65-F5344CB8AC3E}">
        <p14:creationId xmlns:p14="http://schemas.microsoft.com/office/powerpoint/2010/main" val="245649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ritish-sign.co.uk/fingerspelling-alphabet-char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My name’s Gemma Price, from the University of Sussex library. I’m here to tell you about customer service workshops that I devised and ran for colleagues across our library. </a:t>
            </a:r>
          </a:p>
          <a:p>
            <a:r>
              <a:rPr lang="en-GB" baseline="0" dirty="0" smtClean="0"/>
              <a:t>I’m going to tell you about why the workshops were run, what was covered and show you some of the slides I used in the workshops and about the ideas and comments that were raised by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were happy for people to contribute to the session and give opinions about anything covered.</a:t>
            </a:r>
          </a:p>
          <a:p>
            <a:endParaRPr lang="en-GB" baseline="0" dirty="0" smtClean="0"/>
          </a:p>
          <a:p>
            <a:r>
              <a:rPr lang="en-GB" baseline="0" dirty="0" smtClean="0"/>
              <a:t>There will be a copy of these slides available online for you to look at afterwards.</a:t>
            </a:r>
          </a:p>
        </p:txBody>
      </p:sp>
      <p:sp>
        <p:nvSpPr>
          <p:cNvPr id="4" name="Slide Number Placeholder 3"/>
          <p:cNvSpPr>
            <a:spLocks noGrp="1"/>
          </p:cNvSpPr>
          <p:nvPr>
            <p:ph type="sldNum" sz="quarter" idx="10"/>
          </p:nvPr>
        </p:nvSpPr>
        <p:spPr/>
        <p:txBody>
          <a:bodyPr/>
          <a:lstStyle/>
          <a:p>
            <a:fld id="{3D81DCDE-1430-4085-9E1E-20E825768C21}" type="slidenum">
              <a:rPr lang="en-GB" smtClean="0"/>
              <a:t>1</a:t>
            </a:fld>
            <a:endParaRPr lang="en-GB"/>
          </a:p>
        </p:txBody>
      </p:sp>
    </p:spTree>
    <p:extLst>
      <p:ext uri="{BB962C8B-B14F-4D97-AF65-F5344CB8AC3E}">
        <p14:creationId xmlns:p14="http://schemas.microsoft.com/office/powerpoint/2010/main" val="260209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Library users and staff are individuals with different needs and ways of communicating.</a:t>
            </a:r>
          </a:p>
          <a:p>
            <a:pPr marL="0" indent="0">
              <a:buNone/>
            </a:pPr>
            <a:endParaRPr lang="en-GB" dirty="0" smtClean="0"/>
          </a:p>
          <a:p>
            <a:r>
              <a:rPr lang="en-GB" dirty="0" smtClean="0"/>
              <a:t>It is about not allowing differences to be a barrier to equal treatment.</a:t>
            </a:r>
          </a:p>
          <a:p>
            <a:endParaRPr lang="en-GB" dirty="0" smtClean="0"/>
          </a:p>
          <a:p>
            <a:r>
              <a:rPr lang="en-GB" dirty="0" smtClean="0"/>
              <a:t>Pitching your communication to be as inclusive as possible will be beneficial to everyone and enable all users to engage with the service.</a:t>
            </a:r>
          </a:p>
        </p:txBody>
      </p:sp>
      <p:sp>
        <p:nvSpPr>
          <p:cNvPr id="4" name="Slide Number Placeholder 3"/>
          <p:cNvSpPr>
            <a:spLocks noGrp="1"/>
          </p:cNvSpPr>
          <p:nvPr>
            <p:ph type="sldNum" sz="quarter" idx="10"/>
          </p:nvPr>
        </p:nvSpPr>
        <p:spPr/>
        <p:txBody>
          <a:bodyPr/>
          <a:lstStyle/>
          <a:p>
            <a:fld id="{3D81DCDE-1430-4085-9E1E-20E825768C21}" type="slidenum">
              <a:rPr lang="en-GB" smtClean="0"/>
              <a:t>10</a:t>
            </a:fld>
            <a:endParaRPr lang="en-GB"/>
          </a:p>
        </p:txBody>
      </p:sp>
    </p:spTree>
    <p:extLst>
      <p:ext uri="{BB962C8B-B14F-4D97-AF65-F5344CB8AC3E}">
        <p14:creationId xmlns:p14="http://schemas.microsoft.com/office/powerpoint/2010/main" val="192748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 take people directly to places, or show them information</a:t>
            </a:r>
            <a:r>
              <a:rPr lang="en-GB" baseline="0" dirty="0" smtClean="0"/>
              <a:t> s</a:t>
            </a:r>
            <a:r>
              <a:rPr lang="en-GB" dirty="0" smtClean="0"/>
              <a:t>tep-by-step online.</a:t>
            </a:r>
          </a:p>
          <a:p>
            <a:r>
              <a:rPr lang="en-GB" dirty="0" smtClean="0"/>
              <a:t>Go to quieter more spacious areas if needed-</a:t>
            </a:r>
            <a:r>
              <a:rPr lang="en-GB" baseline="0" dirty="0" smtClean="0"/>
              <a:t> useful if </a:t>
            </a:r>
            <a:r>
              <a:rPr lang="en-GB" dirty="0" smtClean="0"/>
              <a:t>a person is lip reading, or has anxiety. </a:t>
            </a:r>
          </a:p>
          <a:p>
            <a:r>
              <a:rPr lang="en-GB" dirty="0" smtClean="0"/>
              <a:t>Not all students will say if they do not understand. -So it helps to offer to explain or demonstrate things.</a:t>
            </a:r>
          </a:p>
        </p:txBody>
      </p:sp>
      <p:sp>
        <p:nvSpPr>
          <p:cNvPr id="4" name="Slide Number Placeholder 3"/>
          <p:cNvSpPr>
            <a:spLocks noGrp="1"/>
          </p:cNvSpPr>
          <p:nvPr>
            <p:ph type="sldNum" sz="quarter" idx="10"/>
          </p:nvPr>
        </p:nvSpPr>
        <p:spPr/>
        <p:txBody>
          <a:bodyPr/>
          <a:lstStyle/>
          <a:p>
            <a:fld id="{4AD2358B-A86F-4740-83F1-9ED25F7045C5}" type="slidenum">
              <a:rPr lang="en-GB" smtClean="0"/>
              <a:t>11</a:t>
            </a:fld>
            <a:endParaRPr lang="en-GB"/>
          </a:p>
        </p:txBody>
      </p:sp>
    </p:spTree>
    <p:extLst>
      <p:ext uri="{BB962C8B-B14F-4D97-AF65-F5344CB8AC3E}">
        <p14:creationId xmlns:p14="http://schemas.microsoft.com/office/powerpoint/2010/main" val="1529650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D2358B-A86F-4740-83F1-9ED25F7045C5}" type="slidenum">
              <a:rPr lang="en-GB" smtClean="0"/>
              <a:t>12</a:t>
            </a:fld>
            <a:endParaRPr lang="en-GB"/>
          </a:p>
        </p:txBody>
      </p:sp>
    </p:spTree>
    <p:extLst>
      <p:ext uri="{BB962C8B-B14F-4D97-AF65-F5344CB8AC3E}">
        <p14:creationId xmlns:p14="http://schemas.microsoft.com/office/powerpoint/2010/main" val="323188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People on the autistic spectrum are all different and will vary in how they communicate, behave and perceive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We do quiet routes tours, led by</a:t>
            </a:r>
            <a:r>
              <a:rPr lang="en-GB" sz="1200" b="1" baseline="0" dirty="0" smtClean="0"/>
              <a:t> the membership team in the Library. These are for current students with autism, or anxiety or other conditions where being in a loud and busy environment is uncomfortable. We show them a walking route in the Library where they can use quieter enclosed staircases and walk through silent study areas, to pass through areas with minimal people and noise.</a:t>
            </a:r>
          </a:p>
        </p:txBody>
      </p:sp>
      <p:sp>
        <p:nvSpPr>
          <p:cNvPr id="4" name="Slide Number Placeholder 3"/>
          <p:cNvSpPr>
            <a:spLocks noGrp="1"/>
          </p:cNvSpPr>
          <p:nvPr>
            <p:ph type="sldNum" sz="quarter" idx="10"/>
          </p:nvPr>
        </p:nvSpPr>
        <p:spPr/>
        <p:txBody>
          <a:bodyPr/>
          <a:lstStyle/>
          <a:p>
            <a:fld id="{4AD2358B-A86F-4740-83F1-9ED25F7045C5}" type="slidenum">
              <a:rPr lang="en-GB" smtClean="0"/>
              <a:t>13</a:t>
            </a:fld>
            <a:endParaRPr lang="en-GB"/>
          </a:p>
        </p:txBody>
      </p:sp>
    </p:spTree>
    <p:extLst>
      <p:ext uri="{BB962C8B-B14F-4D97-AF65-F5344CB8AC3E}">
        <p14:creationId xmlns:p14="http://schemas.microsoft.com/office/powerpoint/2010/main" val="318096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Part of my work background is British Sign language and communication support work.</a:t>
            </a:r>
            <a:endParaRPr lang="en-GB" b="0" u="sng" baseline="0" dirty="0" smtClean="0"/>
          </a:p>
          <a:p>
            <a:endParaRPr lang="en-GB" b="0" dirty="0" smtClean="0"/>
          </a:p>
          <a:p>
            <a:r>
              <a:rPr lang="en-GB" b="0" dirty="0" smtClean="0"/>
              <a:t>Hearing loss is not always obvious and a person may not let you know</a:t>
            </a:r>
            <a:r>
              <a:rPr lang="en-GB" b="0" baseline="0" dirty="0" smtClean="0"/>
              <a:t> and may be </a:t>
            </a:r>
            <a:r>
              <a:rPr lang="en-GB" b="0" dirty="0" smtClean="0"/>
              <a:t>lip-reading.</a:t>
            </a:r>
          </a:p>
          <a:p>
            <a:r>
              <a:rPr lang="en-GB" b="0" dirty="0" smtClean="0"/>
              <a:t>Try and communicate face-to-face and look at people</a:t>
            </a:r>
            <a:r>
              <a:rPr lang="en-GB" b="0" baseline="0" dirty="0" smtClean="0"/>
              <a:t> and </a:t>
            </a:r>
            <a:r>
              <a:rPr lang="en-GB" b="0" dirty="0" smtClean="0"/>
              <a:t>clarify they have understood. </a:t>
            </a:r>
          </a:p>
          <a:p>
            <a:r>
              <a:rPr lang="en-GB" b="0" dirty="0" smtClean="0"/>
              <a:t>British Sign Language has different grammar.</a:t>
            </a:r>
          </a:p>
          <a:p>
            <a:r>
              <a:rPr lang="en-GB" b="0" dirty="0" smtClean="0"/>
              <a:t>Keep spoken and written language simple and clear – this also good for students with dyslexia or English as a second language.</a:t>
            </a:r>
          </a:p>
        </p:txBody>
      </p:sp>
      <p:sp>
        <p:nvSpPr>
          <p:cNvPr id="4" name="Slide Number Placeholder 3"/>
          <p:cNvSpPr>
            <a:spLocks noGrp="1"/>
          </p:cNvSpPr>
          <p:nvPr>
            <p:ph type="sldNum" sz="quarter" idx="10"/>
          </p:nvPr>
        </p:nvSpPr>
        <p:spPr/>
        <p:txBody>
          <a:bodyPr/>
          <a:lstStyle/>
          <a:p>
            <a:fld id="{4AD2358B-A86F-4740-83F1-9ED25F7045C5}" type="slidenum">
              <a:rPr lang="en-GB" smtClean="0"/>
              <a:t>14</a:t>
            </a:fld>
            <a:endParaRPr lang="en-GB"/>
          </a:p>
        </p:txBody>
      </p:sp>
    </p:spTree>
    <p:extLst>
      <p:ext uri="{BB962C8B-B14F-4D97-AF65-F5344CB8AC3E}">
        <p14:creationId xmlns:p14="http://schemas.microsoft.com/office/powerpoint/2010/main" val="85052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express different time frames and periods. The past, present and future can all be conveyed through the location used on your body. For example the past is behind you and the future is in front of you.</a:t>
            </a:r>
          </a:p>
          <a:p>
            <a:r>
              <a:rPr lang="en-GB" dirty="0" smtClean="0"/>
              <a:t>There are many places you can learn B.S.L., ideally from a Deaf person. </a:t>
            </a:r>
            <a:r>
              <a:rPr lang="en-GB" b="0" dirty="0" smtClean="0"/>
              <a:t>There is one link on the references page, to find places to learn in your area.</a:t>
            </a:r>
          </a:p>
        </p:txBody>
      </p:sp>
      <p:sp>
        <p:nvSpPr>
          <p:cNvPr id="4" name="Slide Number Placeholder 3"/>
          <p:cNvSpPr>
            <a:spLocks noGrp="1"/>
          </p:cNvSpPr>
          <p:nvPr>
            <p:ph type="sldNum" sz="quarter" idx="10"/>
          </p:nvPr>
        </p:nvSpPr>
        <p:spPr/>
        <p:txBody>
          <a:bodyPr/>
          <a:lstStyle/>
          <a:p>
            <a:fld id="{4AD2358B-A86F-4740-83F1-9ED25F7045C5}" type="slidenum">
              <a:rPr lang="en-GB" smtClean="0"/>
              <a:t>15</a:t>
            </a:fld>
            <a:endParaRPr lang="en-GB"/>
          </a:p>
        </p:txBody>
      </p:sp>
    </p:spTree>
    <p:extLst>
      <p:ext uri="{BB962C8B-B14F-4D97-AF65-F5344CB8AC3E}">
        <p14:creationId xmlns:p14="http://schemas.microsoft.com/office/powerpoint/2010/main" val="399705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Fingerspelling is used for spelling out the alphabet. </a:t>
            </a:r>
          </a:p>
          <a:p>
            <a:r>
              <a:rPr lang="en-GB" baseline="0" dirty="0" smtClean="0"/>
              <a:t>It is mostly used for nouns- e.g. people’s names or places.</a:t>
            </a:r>
            <a:endParaRPr lang="en-GB" dirty="0" smtClean="0"/>
          </a:p>
          <a:p>
            <a:r>
              <a:rPr lang="en-GB" dirty="0" smtClean="0"/>
              <a:t>Letters</a:t>
            </a:r>
            <a:r>
              <a:rPr lang="en-GB" baseline="0" dirty="0" smtClean="0"/>
              <a:t> are spelt out using your fingers.</a:t>
            </a:r>
          </a:p>
          <a:p>
            <a:r>
              <a:rPr lang="en-GB" baseline="0" dirty="0" smtClean="0"/>
              <a:t>The vowels are pointing to the tip of each individual finger.</a:t>
            </a:r>
          </a:p>
          <a:p>
            <a:endParaRPr lang="en-GB" dirty="0" smtClean="0"/>
          </a:p>
          <a:p>
            <a:r>
              <a:rPr lang="en-GB" dirty="0" smtClean="0"/>
              <a:t>Left or</a:t>
            </a:r>
            <a:r>
              <a:rPr lang="en-GB" baseline="0" dirty="0" smtClean="0"/>
              <a:t> </a:t>
            </a:r>
            <a:r>
              <a:rPr lang="en-GB" dirty="0" smtClean="0"/>
              <a:t>right hand.</a:t>
            </a:r>
          </a:p>
          <a:p>
            <a:r>
              <a:rPr lang="en-GB" dirty="0" smtClean="0"/>
              <a:t>-Your dominant hand leads in B.S.L., including with fingerspelling.</a:t>
            </a:r>
            <a:br>
              <a:rPr lang="en-GB" dirty="0" smtClean="0"/>
            </a:br>
            <a:endParaRPr lang="en-GB" baseline="0" dirty="0" smtClean="0"/>
          </a:p>
          <a:p>
            <a:r>
              <a:rPr lang="en-GB" sz="1000" dirty="0" smtClean="0"/>
              <a:t>Image- </a:t>
            </a:r>
            <a:r>
              <a:rPr lang="en-GB" sz="1000" dirty="0" smtClean="0">
                <a:hlinkClick r:id="rId3"/>
              </a:rPr>
              <a:t>https://www.british-sign.co.uk/fingerspelling-alphabet-charts/</a:t>
            </a:r>
            <a:endParaRPr lang="en-GB" sz="1000" dirty="0"/>
          </a:p>
        </p:txBody>
      </p:sp>
      <p:sp>
        <p:nvSpPr>
          <p:cNvPr id="4" name="Slide Number Placeholder 3"/>
          <p:cNvSpPr>
            <a:spLocks noGrp="1"/>
          </p:cNvSpPr>
          <p:nvPr>
            <p:ph type="sldNum" sz="quarter" idx="10"/>
          </p:nvPr>
        </p:nvSpPr>
        <p:spPr/>
        <p:txBody>
          <a:bodyPr/>
          <a:lstStyle/>
          <a:p>
            <a:fld id="{3D81DCDE-1430-4085-9E1E-20E825768C21}" type="slidenum">
              <a:rPr lang="en-GB" smtClean="0"/>
              <a:t>16</a:t>
            </a:fld>
            <a:endParaRPr lang="en-GB"/>
          </a:p>
        </p:txBody>
      </p:sp>
    </p:spTree>
    <p:extLst>
      <p:ext uri="{BB962C8B-B14F-4D97-AF65-F5344CB8AC3E}">
        <p14:creationId xmlns:p14="http://schemas.microsoft.com/office/powerpoint/2010/main" val="100193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If we are comfortable and confident then we can give excellent customer service to all library users – stress makes many difficult situations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There have been events set up or promoted within the University of Sussex Library for staff and their wellbeing. These include: MIND’s time to talk day, lunchtime walks and mindfulness sessions for staff during the University Wellbeing week.</a:t>
            </a:r>
          </a:p>
        </p:txBody>
      </p:sp>
      <p:sp>
        <p:nvSpPr>
          <p:cNvPr id="4" name="Slide Number Placeholder 3"/>
          <p:cNvSpPr>
            <a:spLocks noGrp="1"/>
          </p:cNvSpPr>
          <p:nvPr>
            <p:ph type="sldNum" sz="quarter" idx="10"/>
          </p:nvPr>
        </p:nvSpPr>
        <p:spPr/>
        <p:txBody>
          <a:bodyPr/>
          <a:lstStyle/>
          <a:p>
            <a:fld id="{4AD2358B-A86F-4740-83F1-9ED25F7045C5}" type="slidenum">
              <a:rPr lang="en-GB" smtClean="0"/>
              <a:t>17</a:t>
            </a:fld>
            <a:endParaRPr lang="en-GB"/>
          </a:p>
        </p:txBody>
      </p:sp>
    </p:spTree>
    <p:extLst>
      <p:ext uri="{BB962C8B-B14F-4D97-AF65-F5344CB8AC3E}">
        <p14:creationId xmlns:p14="http://schemas.microsoft.com/office/powerpoint/2010/main" val="89682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AD2358B-A86F-4740-83F1-9ED25F7045C5}" type="slidenum">
              <a:rPr lang="en-GB" smtClean="0"/>
              <a:t>18</a:t>
            </a:fld>
            <a:endParaRPr lang="en-GB"/>
          </a:p>
        </p:txBody>
      </p:sp>
    </p:spTree>
    <p:extLst>
      <p:ext uri="{BB962C8B-B14F-4D97-AF65-F5344CB8AC3E}">
        <p14:creationId xmlns:p14="http://schemas.microsoft.com/office/powerpoint/2010/main" val="3215067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D2358B-A86F-4740-83F1-9ED25F7045C5}" type="slidenum">
              <a:rPr lang="en-GB" smtClean="0"/>
              <a:t>19</a:t>
            </a:fld>
            <a:endParaRPr lang="en-GB"/>
          </a:p>
        </p:txBody>
      </p:sp>
    </p:spTree>
    <p:extLst>
      <p:ext uri="{BB962C8B-B14F-4D97-AF65-F5344CB8AC3E}">
        <p14:creationId xmlns:p14="http://schemas.microsoft.com/office/powerpoint/2010/main" val="23731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My colleague Douglass Broadbent-Yale joined this project and we came up with additional ideas and we ran these workshops together. Unfortunately he has since moved away.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workshop theme of ‘customer service’ was broad and gave me scope to devise various work significant to all staff.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aim was to provide knowledge and give an opportunity for staff to discuss our work practice. The ideas raised would then be collated. </a:t>
            </a:r>
          </a:p>
        </p:txBody>
      </p:sp>
      <p:sp>
        <p:nvSpPr>
          <p:cNvPr id="4" name="Slide Number Placeholder 3"/>
          <p:cNvSpPr>
            <a:spLocks noGrp="1"/>
          </p:cNvSpPr>
          <p:nvPr>
            <p:ph type="sldNum" sz="quarter" idx="10"/>
          </p:nvPr>
        </p:nvSpPr>
        <p:spPr/>
        <p:txBody>
          <a:bodyPr/>
          <a:lstStyle/>
          <a:p>
            <a:fld id="{4AD2358B-A86F-4740-83F1-9ED25F7045C5}" type="slidenum">
              <a:rPr lang="en-GB" smtClean="0"/>
              <a:t>2</a:t>
            </a:fld>
            <a:endParaRPr lang="en-GB"/>
          </a:p>
        </p:txBody>
      </p:sp>
    </p:spTree>
    <p:extLst>
      <p:ext uri="{BB962C8B-B14F-4D97-AF65-F5344CB8AC3E}">
        <p14:creationId xmlns:p14="http://schemas.microsoft.com/office/powerpoint/2010/main" val="22611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D2358B-A86F-4740-83F1-9ED25F7045C5}" type="slidenum">
              <a:rPr lang="en-GB" smtClean="0"/>
              <a:t>20</a:t>
            </a:fld>
            <a:endParaRPr lang="en-GB"/>
          </a:p>
        </p:txBody>
      </p:sp>
    </p:spTree>
    <p:extLst>
      <p:ext uri="{BB962C8B-B14F-4D97-AF65-F5344CB8AC3E}">
        <p14:creationId xmlns:p14="http://schemas.microsoft.com/office/powerpoint/2010/main" val="331769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been asked to do more of these workshops</a:t>
            </a:r>
            <a:r>
              <a:rPr lang="en-GB" baseline="0" dirty="0" smtClean="0"/>
              <a:t> to colleagues and it may be rolled out further. </a:t>
            </a:r>
          </a:p>
          <a:p>
            <a:r>
              <a:rPr lang="en-GB" baseline="0" dirty="0" smtClean="0"/>
              <a:t>It went down really well with attendees and managers and I personally found it worthwhile and enjoyable. </a:t>
            </a:r>
          </a:p>
          <a:p>
            <a:endParaRPr lang="en-GB" baseline="0" dirty="0" smtClean="0"/>
          </a:p>
          <a:p>
            <a:r>
              <a:rPr lang="en-GB" baseline="0" dirty="0" smtClean="0"/>
              <a:t>I’d recommend doing these kind of workshops in your own places of work.</a:t>
            </a:r>
          </a:p>
          <a:p>
            <a:r>
              <a:rPr lang="en-GB" baseline="0" dirty="0" smtClean="0"/>
              <a:t>If there are people from other institutions doing something similar or are interested in this, it would be great to be in contact and liaise with you.</a:t>
            </a:r>
          </a:p>
          <a:p>
            <a:endParaRPr lang="en-GB" baseline="0" dirty="0" smtClean="0"/>
          </a:p>
          <a:p>
            <a:r>
              <a:rPr lang="en-GB" baseline="0" dirty="0" smtClean="0"/>
              <a:t>Thanks very much for listening.</a:t>
            </a:r>
            <a:endParaRPr lang="en-GB" dirty="0"/>
          </a:p>
        </p:txBody>
      </p:sp>
      <p:sp>
        <p:nvSpPr>
          <p:cNvPr id="4" name="Slide Number Placeholder 3"/>
          <p:cNvSpPr>
            <a:spLocks noGrp="1"/>
          </p:cNvSpPr>
          <p:nvPr>
            <p:ph type="sldNum" sz="quarter" idx="10"/>
          </p:nvPr>
        </p:nvSpPr>
        <p:spPr/>
        <p:txBody>
          <a:bodyPr/>
          <a:lstStyle/>
          <a:p>
            <a:fld id="{4AD2358B-A86F-4740-83F1-9ED25F7045C5}" type="slidenum">
              <a:rPr lang="en-GB" smtClean="0"/>
              <a:t>21</a:t>
            </a:fld>
            <a:endParaRPr lang="en-GB"/>
          </a:p>
        </p:txBody>
      </p:sp>
    </p:spTree>
    <p:extLst>
      <p:ext uri="{BB962C8B-B14F-4D97-AF65-F5344CB8AC3E}">
        <p14:creationId xmlns:p14="http://schemas.microsoft.com/office/powerpoint/2010/main" val="400696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smtClean="0"/>
              <a:t>The C.S.E. scheme’s aim is to show through your work, as individuals and as an institution as a whole, that you meet criteria to prove you are customer centred. For this award your organisation needs to show that you continually improve and that delivering services to your customers is at the focus of what you do.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smtClean="0"/>
              <a:t>What</a:t>
            </a:r>
            <a:r>
              <a:rPr lang="en-GB" b="0" baseline="0" dirty="0" smtClean="0"/>
              <a:t> we do as a service is assessed by criteria and you submit evidence to show you have been compliant in different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These customer service workshops were aimed primarily at staff development, but they also tied in well with C.S.E.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3) There</a:t>
            </a:r>
            <a:r>
              <a:rPr lang="en-GB" b="0" baseline="0" dirty="0" smtClean="0"/>
              <a:t> has now been i</a:t>
            </a:r>
            <a:r>
              <a:rPr lang="en-GB" b="0" dirty="0" smtClean="0"/>
              <a:t>nput with staff in other University departments, who want to focus on customer service and potentially participate in the C.S.E. scheme.</a:t>
            </a:r>
          </a:p>
          <a:p>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4)</a:t>
            </a:r>
            <a:r>
              <a:rPr lang="en-GB" b="0" baseline="0" dirty="0" smtClean="0"/>
              <a:t> The workshops</a:t>
            </a:r>
            <a:r>
              <a:rPr lang="en-GB" b="0" dirty="0" smtClean="0"/>
              <a:t> enabled people to think about what we do as a service &amp; how they respond to people and situations as individuals. It showed willingness by people to explore how we can aid interactions and communication to improve the services we provide.</a:t>
            </a:r>
          </a:p>
        </p:txBody>
      </p:sp>
      <p:sp>
        <p:nvSpPr>
          <p:cNvPr id="4" name="Slide Number Placeholder 3"/>
          <p:cNvSpPr>
            <a:spLocks noGrp="1"/>
          </p:cNvSpPr>
          <p:nvPr>
            <p:ph type="sldNum" sz="quarter" idx="10"/>
          </p:nvPr>
        </p:nvSpPr>
        <p:spPr/>
        <p:txBody>
          <a:bodyPr/>
          <a:lstStyle/>
          <a:p>
            <a:fld id="{4AD2358B-A86F-4740-83F1-9ED25F7045C5}" type="slidenum">
              <a:rPr lang="en-GB" smtClean="0"/>
              <a:t>3</a:t>
            </a:fld>
            <a:endParaRPr lang="en-GB"/>
          </a:p>
        </p:txBody>
      </p:sp>
    </p:spTree>
    <p:extLst>
      <p:ext uri="{BB962C8B-B14F-4D97-AF65-F5344CB8AC3E}">
        <p14:creationId xmlns:p14="http://schemas.microsoft.com/office/powerpoint/2010/main" val="364752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sym typeface="Wingdings" panose="05000000000000000000" pitchFamily="2" charset="2"/>
              </a:rPr>
              <a:t>The next few slides are some that were used in the workshop so you can see what we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ym typeface="Wingdings" panose="05000000000000000000" pitchFamily="2" charset="2"/>
            </a:endParaRPr>
          </a:p>
          <a:p>
            <a:endParaRPr lang="en-GB" dirty="0"/>
          </a:p>
        </p:txBody>
      </p:sp>
      <p:sp>
        <p:nvSpPr>
          <p:cNvPr id="4" name="Slide Number Placeholder 3"/>
          <p:cNvSpPr>
            <a:spLocks noGrp="1"/>
          </p:cNvSpPr>
          <p:nvPr>
            <p:ph type="sldNum" sz="quarter" idx="10"/>
          </p:nvPr>
        </p:nvSpPr>
        <p:spPr/>
        <p:txBody>
          <a:bodyPr/>
          <a:lstStyle/>
          <a:p>
            <a:fld id="{4AD2358B-A86F-4740-83F1-9ED25F7045C5}" type="slidenum">
              <a:rPr lang="en-GB" smtClean="0"/>
              <a:t>4</a:t>
            </a:fld>
            <a:endParaRPr lang="en-GB"/>
          </a:p>
        </p:txBody>
      </p:sp>
    </p:spTree>
    <p:extLst>
      <p:ext uri="{BB962C8B-B14F-4D97-AF65-F5344CB8AC3E}">
        <p14:creationId xmlns:p14="http://schemas.microsoft.com/office/powerpoint/2010/main" val="411744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D2358B-A86F-4740-83F1-9ED25F7045C5}" type="slidenum">
              <a:rPr lang="en-GB" smtClean="0"/>
              <a:t>5</a:t>
            </a:fld>
            <a:endParaRPr lang="en-GB"/>
          </a:p>
        </p:txBody>
      </p:sp>
    </p:spTree>
    <p:extLst>
      <p:ext uri="{BB962C8B-B14F-4D97-AF65-F5344CB8AC3E}">
        <p14:creationId xmlns:p14="http://schemas.microsoft.com/office/powerpoint/2010/main" val="15521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We </a:t>
            </a:r>
            <a:r>
              <a:rPr lang="en-GB" baseline="0" dirty="0" smtClean="0"/>
              <a:t>discussed complaints and problems that arise within the library- and how we can improve the way we address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smtClean="0"/>
              <a:t>We </a:t>
            </a:r>
            <a:r>
              <a:rPr lang="en-GB" b="0" baseline="0" dirty="0" smtClean="0"/>
              <a:t>reminded people to focus on ideas &amp; solutions to problems too.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Issues</a:t>
            </a:r>
            <a:r>
              <a:rPr lang="en-GB" baseline="0" dirty="0" smtClean="0"/>
              <a:t> </a:t>
            </a:r>
            <a:r>
              <a:rPr lang="en-GB" dirty="0" smtClean="0"/>
              <a:t>that are not solely within Library control could</a:t>
            </a:r>
            <a:r>
              <a:rPr lang="en-GB" baseline="0" dirty="0" smtClean="0"/>
              <a:t> include</a:t>
            </a:r>
            <a:r>
              <a:rPr lang="en-GB" dirty="0" smtClean="0"/>
              <a:t> printers, Wi-Fi, temperature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People wrote their own ideas, then walked around the room and added star stickers to ideas they agreed with or thought were important.</a:t>
            </a:r>
            <a:endParaRPr lang="en-GB"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People</a:t>
            </a:r>
            <a:r>
              <a:rPr lang="en-GB" baseline="0" dirty="0" smtClean="0"/>
              <a:t> knew t</a:t>
            </a:r>
            <a:r>
              <a:rPr lang="en-GB" dirty="0" smtClean="0"/>
              <a:t>he feedback </a:t>
            </a:r>
            <a:r>
              <a:rPr lang="en-GB" baseline="0" dirty="0" smtClean="0"/>
              <a:t>would be shared amongst all attendees and management, but people could be open and honest as feedback would be anonymous.</a:t>
            </a:r>
            <a:endParaRPr lang="en-GB" b="1" dirty="0" smtClean="0"/>
          </a:p>
        </p:txBody>
      </p:sp>
      <p:sp>
        <p:nvSpPr>
          <p:cNvPr id="4" name="Slide Number Placeholder 3"/>
          <p:cNvSpPr>
            <a:spLocks noGrp="1"/>
          </p:cNvSpPr>
          <p:nvPr>
            <p:ph type="sldNum" sz="quarter" idx="10"/>
          </p:nvPr>
        </p:nvSpPr>
        <p:spPr/>
        <p:txBody>
          <a:bodyPr/>
          <a:lstStyle/>
          <a:p>
            <a:fld id="{3D81DCDE-1430-4085-9E1E-20E825768C21}" type="slidenum">
              <a:rPr lang="en-GB" smtClean="0"/>
              <a:t>6</a:t>
            </a:fld>
            <a:endParaRPr lang="en-GB"/>
          </a:p>
        </p:txBody>
      </p:sp>
    </p:spTree>
    <p:extLst>
      <p:ext uri="{BB962C8B-B14F-4D97-AF65-F5344CB8AC3E}">
        <p14:creationId xmlns:p14="http://schemas.microsoft.com/office/powerpoint/2010/main" val="206773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D2358B-A86F-4740-83F1-9ED25F7045C5}" type="slidenum">
              <a:rPr lang="en-GB" smtClean="0"/>
              <a:t>7</a:t>
            </a:fld>
            <a:endParaRPr lang="en-GB"/>
          </a:p>
        </p:txBody>
      </p:sp>
    </p:spTree>
    <p:extLst>
      <p:ext uri="{BB962C8B-B14F-4D97-AF65-F5344CB8AC3E}">
        <p14:creationId xmlns:p14="http://schemas.microsoft.com/office/powerpoint/2010/main" val="219765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slides show some</a:t>
            </a:r>
            <a:r>
              <a:rPr lang="en-GB" baseline="0" dirty="0" smtClean="0"/>
              <a:t> of the work we did in the workshops, around inclusion and equality, to give you an awareness and overview of the topics covered.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D81DCDE-1430-4085-9E1E-20E825768C21}" type="slidenum">
              <a:rPr lang="en-GB" smtClean="0"/>
              <a:t>8</a:t>
            </a:fld>
            <a:endParaRPr lang="en-GB"/>
          </a:p>
        </p:txBody>
      </p:sp>
    </p:spTree>
    <p:extLst>
      <p:ext uri="{BB962C8B-B14F-4D97-AF65-F5344CB8AC3E}">
        <p14:creationId xmlns:p14="http://schemas.microsoft.com/office/powerpoint/2010/main" val="196359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slides show some</a:t>
            </a:r>
            <a:r>
              <a:rPr lang="en-GB" baseline="0" dirty="0" smtClean="0"/>
              <a:t> of the work we did in the workshops, around inclusion and equality, to give you an awareness and overview of the topics covered.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AD2358B-A86F-4740-83F1-9ED25F7045C5}" type="slidenum">
              <a:rPr lang="en-GB" smtClean="0"/>
              <a:t>9</a:t>
            </a:fld>
            <a:endParaRPr lang="en-GB"/>
          </a:p>
        </p:txBody>
      </p:sp>
    </p:spTree>
    <p:extLst>
      <p:ext uri="{BB962C8B-B14F-4D97-AF65-F5344CB8AC3E}">
        <p14:creationId xmlns:p14="http://schemas.microsoft.com/office/powerpoint/2010/main" val="224200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F43FCA-71D9-4682-9FD6-BDA2B5BC4A65}"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44737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F43FCA-71D9-4682-9FD6-BDA2B5BC4A65}"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386830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F43FCA-71D9-4682-9FD6-BDA2B5BC4A65}"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282225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F43FCA-71D9-4682-9FD6-BDA2B5BC4A65}"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47235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F43FCA-71D9-4682-9FD6-BDA2B5BC4A65}"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22560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F43FCA-71D9-4682-9FD6-BDA2B5BC4A65}" type="datetimeFigureOut">
              <a:rPr lang="en-GB" smtClean="0"/>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391598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F43FCA-71D9-4682-9FD6-BDA2B5BC4A65}" type="datetimeFigureOut">
              <a:rPr lang="en-GB" smtClean="0"/>
              <a:t>01/07/2019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237001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F43FCA-71D9-4682-9FD6-BDA2B5BC4A65}" type="datetimeFigureOut">
              <a:rPr lang="en-GB" smtClean="0"/>
              <a:t>01/07/2019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46971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43FCA-71D9-4682-9FD6-BDA2B5BC4A65}" type="datetimeFigureOut">
              <a:rPr lang="en-GB" smtClean="0"/>
              <a:t>01/07/2019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13045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F43FCA-71D9-4682-9FD6-BDA2B5BC4A65}" type="datetimeFigureOut">
              <a:rPr lang="en-GB" smtClean="0"/>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160783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F43FCA-71D9-4682-9FD6-BDA2B5BC4A65}" type="datetimeFigureOut">
              <a:rPr lang="en-GB" smtClean="0"/>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32AE5-3491-476C-BC1F-144A6C25432C}" type="slidenum">
              <a:rPr lang="en-GB" smtClean="0"/>
              <a:t>‹#›</a:t>
            </a:fld>
            <a:endParaRPr lang="en-GB"/>
          </a:p>
        </p:txBody>
      </p:sp>
    </p:spTree>
    <p:extLst>
      <p:ext uri="{BB962C8B-B14F-4D97-AF65-F5344CB8AC3E}">
        <p14:creationId xmlns:p14="http://schemas.microsoft.com/office/powerpoint/2010/main" val="83296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43FCA-71D9-4682-9FD6-BDA2B5BC4A65}" type="datetimeFigureOut">
              <a:rPr lang="en-GB" smtClean="0"/>
              <a:t>01/07/2019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32AE5-3491-476C-BC1F-144A6C25432C}" type="slidenum">
              <a:rPr lang="en-GB" smtClean="0"/>
              <a:t>‹#›</a:t>
            </a:fld>
            <a:endParaRPr lang="en-GB"/>
          </a:p>
        </p:txBody>
      </p:sp>
    </p:spTree>
    <p:extLst>
      <p:ext uri="{BB962C8B-B14F-4D97-AF65-F5344CB8AC3E}">
        <p14:creationId xmlns:p14="http://schemas.microsoft.com/office/powerpoint/2010/main" val="378407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files.eric.ed.gov/fulltext/EJ1169827.pdf" TargetMode="External"/><Relationship Id="rId3" Type="http://schemas.openxmlformats.org/officeDocument/2006/relationships/hyperlink" Target="https://www.sussex.ac.uk/organisational-development/courses" TargetMode="External"/><Relationship Id="rId7" Type="http://schemas.openxmlformats.org/officeDocument/2006/relationships/hyperlink" Target="https://www.customerservicemanager.com/leap-to-solve-customer-issu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signature.org.uk/where-can-i-learn" TargetMode="External"/><Relationship Id="rId5" Type="http://schemas.openxmlformats.org/officeDocument/2006/relationships/hyperlink" Target="https://www.equalityhumanrights.com/en/equality-act/protected-characteristics" TargetMode="External"/><Relationship Id="rId4" Type="http://schemas.openxmlformats.org/officeDocument/2006/relationships/hyperlink" Target="http://www.sussex.ac.uk/wellbe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h.price@sussex.ac.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Delivering </a:t>
            </a:r>
            <a:r>
              <a:rPr lang="en-US" sz="6000" dirty="0"/>
              <a:t>customer service workshops to library colleagues. </a:t>
            </a:r>
            <a:endParaRPr lang="en-GB" sz="6000" dirty="0"/>
          </a:p>
        </p:txBody>
      </p:sp>
      <p:sp>
        <p:nvSpPr>
          <p:cNvPr id="5" name="Title 1"/>
          <p:cNvSpPr txBox="1">
            <a:spLocks/>
          </p:cNvSpPr>
          <p:nvPr/>
        </p:nvSpPr>
        <p:spPr>
          <a:xfrm>
            <a:off x="838200" y="5419858"/>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smtClean="0"/>
          </a:p>
          <a:p>
            <a:pPr algn="ctr"/>
            <a:r>
              <a:rPr lang="en-GB" sz="4000" dirty="0" smtClean="0"/>
              <a:t>Gemma Price. University of Sussex Library.</a:t>
            </a:r>
          </a:p>
          <a:p>
            <a:pPr algn="ctr"/>
            <a:endParaRPr lang="en-GB" sz="3600" dirty="0"/>
          </a:p>
          <a:p>
            <a:pPr algn="r"/>
            <a:r>
              <a:rPr lang="en-GB" sz="900" dirty="0" smtClean="0"/>
              <a:t> Image- </a:t>
            </a:r>
            <a:r>
              <a:rPr lang="en-GB" sz="900" dirty="0"/>
              <a:t>https://www.bizmanualz.com/wp-content/uploads/2009/04/customers-300x236.png</a:t>
            </a:r>
          </a:p>
          <a:p>
            <a:pPr algn="ctr"/>
            <a:endParaRPr lang="en-GB" sz="3600" dirty="0" smtClean="0"/>
          </a:p>
        </p:txBody>
      </p:sp>
      <p:pic>
        <p:nvPicPr>
          <p:cNvPr id="3" name="Content Placeholder 2" descr="Customer Requirements Procedu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4123" y="2279537"/>
            <a:ext cx="4396154" cy="2551472"/>
          </a:xfrm>
        </p:spPr>
      </p:pic>
    </p:spTree>
    <p:extLst>
      <p:ext uri="{BB962C8B-B14F-4D97-AF65-F5344CB8AC3E}">
        <p14:creationId xmlns:p14="http://schemas.microsoft.com/office/powerpoint/2010/main" val="98059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Equality</a:t>
            </a:r>
            <a:r>
              <a:rPr lang="en-GB" dirty="0" smtClean="0"/>
              <a:t>.                  </a:t>
            </a:r>
            <a:endParaRPr lang="en-GB" dirty="0"/>
          </a:p>
        </p:txBody>
      </p:sp>
      <p:sp>
        <p:nvSpPr>
          <p:cNvPr id="3" name="Content Placeholder 2"/>
          <p:cNvSpPr>
            <a:spLocks noGrp="1"/>
          </p:cNvSpPr>
          <p:nvPr>
            <p:ph idx="1"/>
          </p:nvPr>
        </p:nvSpPr>
        <p:spPr/>
        <p:txBody>
          <a:bodyPr>
            <a:normAutofit/>
          </a:bodyPr>
          <a:lstStyle/>
          <a:p>
            <a:r>
              <a:rPr lang="en-GB" dirty="0" smtClean="0"/>
              <a:t>All </a:t>
            </a:r>
            <a:r>
              <a:rPr lang="en-GB" dirty="0"/>
              <a:t>Library users and staff are individuals with different </a:t>
            </a:r>
            <a:r>
              <a:rPr lang="en-GB" dirty="0" smtClean="0"/>
              <a:t>needs.</a:t>
            </a:r>
            <a:endParaRPr lang="en-GB" dirty="0"/>
          </a:p>
          <a:p>
            <a:pPr marL="0" indent="0">
              <a:buNone/>
            </a:pPr>
            <a:endParaRPr lang="en-GB" dirty="0"/>
          </a:p>
          <a:p>
            <a:r>
              <a:rPr lang="en-GB" dirty="0" smtClean="0"/>
              <a:t>Don’t allow </a:t>
            </a:r>
            <a:r>
              <a:rPr lang="en-GB" dirty="0"/>
              <a:t>differences to be a barrier to equal treatment</a:t>
            </a:r>
            <a:r>
              <a:rPr lang="en-GB" dirty="0" smtClean="0"/>
              <a:t>.</a:t>
            </a:r>
          </a:p>
          <a:p>
            <a:endParaRPr lang="en-GB" dirty="0"/>
          </a:p>
          <a:p>
            <a:r>
              <a:rPr lang="en-GB" dirty="0" smtClean="0"/>
              <a:t>Pitching your communication to be inclusive.</a:t>
            </a:r>
            <a:endParaRPr lang="en-GB" sz="900" dirty="0" smtClean="0"/>
          </a:p>
          <a:p>
            <a:pPr marL="0" indent="0" algn="r">
              <a:buNone/>
            </a:pPr>
            <a:endParaRPr lang="en-GB" sz="900" dirty="0"/>
          </a:p>
          <a:p>
            <a:pPr marL="0" indent="0" algn="r">
              <a:buNone/>
            </a:pPr>
            <a:endParaRPr lang="en-GB" sz="900" dirty="0" smtClean="0"/>
          </a:p>
          <a:p>
            <a:pPr marL="0" indent="0" algn="r">
              <a:buNone/>
            </a:pPr>
            <a:endParaRPr lang="en-GB" sz="900" dirty="0"/>
          </a:p>
          <a:p>
            <a:pPr marL="0" indent="0" algn="r">
              <a:buNone/>
            </a:pPr>
            <a:endParaRPr lang="en-GB" sz="900" dirty="0" smtClean="0"/>
          </a:p>
          <a:p>
            <a:pPr marL="0" indent="0" algn="r">
              <a:buNone/>
            </a:pPr>
            <a:endParaRPr lang="en-GB" sz="900" dirty="0"/>
          </a:p>
          <a:p>
            <a:pPr marL="0" indent="0" algn="r">
              <a:buNone/>
            </a:pPr>
            <a:endParaRPr lang="en-GB" sz="900" dirty="0" smtClean="0"/>
          </a:p>
          <a:p>
            <a:pPr marL="0" indent="0" algn="r">
              <a:buNone/>
            </a:pPr>
            <a:r>
              <a:rPr lang="en-GB" sz="900" dirty="0" smtClean="0"/>
              <a:t>Image- </a:t>
            </a:r>
            <a:r>
              <a:rPr lang="en-GB" sz="900" dirty="0"/>
              <a:t>http://notenoughgood.com/wp-content/uploads/2011/05/disability-symbols.png</a:t>
            </a:r>
          </a:p>
          <a:p>
            <a:endParaRPr lang="en-GB" dirty="0"/>
          </a:p>
          <a:p>
            <a:endParaRPr lang="en-GB" dirty="0"/>
          </a:p>
        </p:txBody>
      </p:sp>
      <p:pic>
        <p:nvPicPr>
          <p:cNvPr id="5" name="Picture 4" descr="disability symbols - NotEnoughGood.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7224" y="386409"/>
            <a:ext cx="1585222" cy="1346007"/>
          </a:xfrm>
          <a:prstGeom prst="rect">
            <a:avLst/>
          </a:prstGeom>
        </p:spPr>
      </p:pic>
    </p:spTree>
    <p:extLst>
      <p:ext uri="{BB962C8B-B14F-4D97-AF65-F5344CB8AC3E}">
        <p14:creationId xmlns:p14="http://schemas.microsoft.com/office/powerpoint/2010/main" val="370990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Inclusion.</a:t>
            </a:r>
            <a:endParaRPr lang="en-GB" dirty="0"/>
          </a:p>
        </p:txBody>
      </p:sp>
      <p:sp>
        <p:nvSpPr>
          <p:cNvPr id="3" name="Content Placeholder 2"/>
          <p:cNvSpPr>
            <a:spLocks noGrp="1"/>
          </p:cNvSpPr>
          <p:nvPr>
            <p:ph idx="1"/>
          </p:nvPr>
        </p:nvSpPr>
        <p:spPr/>
        <p:txBody>
          <a:bodyPr>
            <a:normAutofit/>
          </a:bodyPr>
          <a:lstStyle/>
          <a:p>
            <a:r>
              <a:rPr lang="en-GB" dirty="0" smtClean="0"/>
              <a:t>Be clear and clarify understanding.</a:t>
            </a:r>
          </a:p>
          <a:p>
            <a:r>
              <a:rPr lang="en-GB" dirty="0" smtClean="0"/>
              <a:t>Write </a:t>
            </a:r>
            <a:r>
              <a:rPr lang="en-GB" dirty="0"/>
              <a:t>information down or </a:t>
            </a:r>
            <a:r>
              <a:rPr lang="en-GB" dirty="0" smtClean="0"/>
              <a:t>show locations.</a:t>
            </a:r>
          </a:p>
          <a:p>
            <a:r>
              <a:rPr lang="en-GB" dirty="0" smtClean="0"/>
              <a:t>Go </a:t>
            </a:r>
            <a:r>
              <a:rPr lang="en-GB" dirty="0"/>
              <a:t>to </a:t>
            </a:r>
            <a:r>
              <a:rPr lang="en-GB" dirty="0" smtClean="0"/>
              <a:t>quieter, clearer areas </a:t>
            </a:r>
            <a:r>
              <a:rPr lang="en-GB" dirty="0"/>
              <a:t>if </a:t>
            </a:r>
            <a:r>
              <a:rPr lang="en-GB" dirty="0" smtClean="0"/>
              <a:t>needed.</a:t>
            </a:r>
          </a:p>
          <a:p>
            <a:r>
              <a:rPr lang="en-GB" dirty="0" smtClean="0"/>
              <a:t>Helps students who may not admit they </a:t>
            </a:r>
            <a:r>
              <a:rPr lang="en-GB" dirty="0"/>
              <a:t>do not understand. </a:t>
            </a:r>
            <a:endParaRPr lang="en-GB" dirty="0" smtClean="0"/>
          </a:p>
          <a:p>
            <a:r>
              <a:rPr lang="en-GB" dirty="0" smtClean="0"/>
              <a:t>Be </a:t>
            </a:r>
            <a:r>
              <a:rPr lang="en-GB" dirty="0"/>
              <a:t>flexible with </a:t>
            </a:r>
            <a:r>
              <a:rPr lang="en-GB" dirty="0" smtClean="0"/>
              <a:t>your </a:t>
            </a:r>
            <a:r>
              <a:rPr lang="en-GB" dirty="0"/>
              <a:t>support </a:t>
            </a:r>
            <a:r>
              <a:rPr lang="en-GB" dirty="0" smtClean="0"/>
              <a:t>and communication.</a:t>
            </a:r>
            <a:endParaRPr lang="en-GB" dirty="0"/>
          </a:p>
          <a:p>
            <a:r>
              <a:rPr lang="en-GB" b="1" dirty="0"/>
              <a:t>Doing this makes it an inclusive service to all people</a:t>
            </a:r>
            <a:r>
              <a:rPr lang="en-GB" b="1" dirty="0" smtClean="0"/>
              <a:t>.</a:t>
            </a:r>
          </a:p>
          <a:p>
            <a:pPr marL="0" indent="0" algn="r">
              <a:buNone/>
            </a:pPr>
            <a:endParaRPr lang="en-GB" sz="900" dirty="0" smtClean="0"/>
          </a:p>
          <a:p>
            <a:pPr marL="0" indent="0" algn="r">
              <a:buNone/>
            </a:pPr>
            <a:endParaRPr lang="en-GB" sz="900" dirty="0"/>
          </a:p>
          <a:p>
            <a:pPr marL="0" indent="0" algn="r">
              <a:buNone/>
            </a:pPr>
            <a:endParaRPr lang="en-GB" sz="900" dirty="0" smtClean="0"/>
          </a:p>
          <a:p>
            <a:pPr marL="0" indent="0" algn="r">
              <a:buNone/>
            </a:pPr>
            <a:endParaRPr lang="en-GB" sz="900" dirty="0"/>
          </a:p>
          <a:p>
            <a:pPr marL="0" indent="0" algn="r">
              <a:buNone/>
            </a:pPr>
            <a:r>
              <a:rPr lang="en-GB" sz="900" dirty="0" smtClean="0"/>
              <a:t>Image- </a:t>
            </a:r>
            <a:r>
              <a:rPr lang="en-GB" sz="900" dirty="0"/>
              <a:t>https://c2.staticflickr.com/8/7352/9538877714_c643f5ab4a_z.jpg</a:t>
            </a:r>
          </a:p>
          <a:p>
            <a:endParaRPr lang="en-GB" b="1" dirty="0"/>
          </a:p>
          <a:p>
            <a:endParaRPr lang="en-GB" dirty="0"/>
          </a:p>
        </p:txBody>
      </p:sp>
      <p:pic>
        <p:nvPicPr>
          <p:cNvPr id="4" name="Picture 3" descr="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00893"/>
            <a:ext cx="5055578" cy="1524732"/>
          </a:xfrm>
          <a:prstGeom prst="rect">
            <a:avLst/>
          </a:prstGeom>
        </p:spPr>
      </p:pic>
    </p:spTree>
    <p:extLst>
      <p:ext uri="{BB962C8B-B14F-4D97-AF65-F5344CB8AC3E}">
        <p14:creationId xmlns:p14="http://schemas.microsoft.com/office/powerpoint/2010/main" val="24155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&amp; disability awareness.</a:t>
            </a:r>
            <a:endParaRPr lang="en-GB" dirty="0"/>
          </a:p>
        </p:txBody>
      </p:sp>
      <p:sp>
        <p:nvSpPr>
          <p:cNvPr id="3" name="Content Placeholder 2"/>
          <p:cNvSpPr>
            <a:spLocks noGrp="1"/>
          </p:cNvSpPr>
          <p:nvPr>
            <p:ph idx="1"/>
          </p:nvPr>
        </p:nvSpPr>
        <p:spPr/>
        <p:txBody>
          <a:bodyPr>
            <a:normAutofit lnSpcReduction="10000"/>
          </a:bodyPr>
          <a:lstStyle/>
          <a:p>
            <a:r>
              <a:rPr lang="en-GB" dirty="0" smtClean="0"/>
              <a:t>Disabilities </a:t>
            </a:r>
            <a:r>
              <a:rPr lang="en-GB" dirty="0"/>
              <a:t>may not always be visible or obvious. </a:t>
            </a:r>
            <a:endParaRPr lang="en-GB" dirty="0" smtClean="0"/>
          </a:p>
          <a:p>
            <a:r>
              <a:rPr lang="en-GB" dirty="0" smtClean="0"/>
              <a:t>Be clear and concise.</a:t>
            </a:r>
          </a:p>
          <a:p>
            <a:r>
              <a:rPr lang="en-GB" dirty="0" smtClean="0"/>
              <a:t>Explain and show how to do things clearly.</a:t>
            </a:r>
          </a:p>
          <a:p>
            <a:r>
              <a:rPr lang="en-GB" dirty="0" smtClean="0"/>
              <a:t>Be sensitive </a:t>
            </a:r>
            <a:r>
              <a:rPr lang="en-GB" dirty="0"/>
              <a:t>to individual </a:t>
            </a:r>
            <a:r>
              <a:rPr lang="en-GB" dirty="0" smtClean="0"/>
              <a:t>needs.</a:t>
            </a:r>
          </a:p>
          <a:p>
            <a:r>
              <a:rPr lang="en-GB" dirty="0" smtClean="0"/>
              <a:t>Ensure </a:t>
            </a:r>
            <a:r>
              <a:rPr lang="en-GB" dirty="0"/>
              <a:t>the environment is </a:t>
            </a:r>
            <a:r>
              <a:rPr lang="en-GB" dirty="0" smtClean="0"/>
              <a:t>accessible.</a:t>
            </a:r>
          </a:p>
          <a:p>
            <a:r>
              <a:rPr lang="en-GB" dirty="0" smtClean="0"/>
              <a:t>Try to avoid stereotyping.</a:t>
            </a:r>
          </a:p>
          <a:p>
            <a:r>
              <a:rPr lang="en-GB" dirty="0" smtClean="0"/>
              <a:t>Be flexible and adaptable.</a:t>
            </a:r>
          </a:p>
          <a:p>
            <a:r>
              <a:rPr lang="en-GB" dirty="0"/>
              <a:t>C</a:t>
            </a:r>
            <a:r>
              <a:rPr lang="en-GB" dirty="0" smtClean="0"/>
              <a:t>ommunicate in an area clear of distractions.</a:t>
            </a:r>
          </a:p>
          <a:p>
            <a:pPr marL="0" indent="0" algn="r">
              <a:buNone/>
            </a:pPr>
            <a:endParaRPr lang="en-GB" sz="900" dirty="0" smtClean="0"/>
          </a:p>
          <a:p>
            <a:pPr marL="0" indent="0" algn="r">
              <a:buNone/>
            </a:pPr>
            <a:r>
              <a:rPr lang="en-GB" sz="900" dirty="0" smtClean="0"/>
              <a:t>Image- </a:t>
            </a:r>
            <a:r>
              <a:rPr lang="en-GB" sz="900" dirty="0"/>
              <a:t>https://yvonnechase.com/wp-content/uploads/2014/08/communicate.png</a:t>
            </a:r>
          </a:p>
          <a:p>
            <a:endParaRPr lang="en-GB" dirty="0" smtClean="0"/>
          </a:p>
        </p:txBody>
      </p:sp>
      <p:pic>
        <p:nvPicPr>
          <p:cNvPr id="4" name="Picture 3" descr="What's The Secret To Making Relationships Work? — Yvonne Ch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370" y="4151190"/>
            <a:ext cx="3577736" cy="1080233"/>
          </a:xfrm>
          <a:prstGeom prst="rect">
            <a:avLst/>
          </a:prstGeom>
        </p:spPr>
      </p:pic>
    </p:spTree>
    <p:extLst>
      <p:ext uri="{BB962C8B-B14F-4D97-AF65-F5344CB8AC3E}">
        <p14:creationId xmlns:p14="http://schemas.microsoft.com/office/powerpoint/2010/main" val="335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Autistic Spectrum Conditions (ASC)</a:t>
            </a:r>
            <a:endParaRPr lang="en-GB" dirty="0"/>
          </a:p>
        </p:txBody>
      </p:sp>
      <p:sp>
        <p:nvSpPr>
          <p:cNvPr id="3" name="Content Placeholder 2"/>
          <p:cNvSpPr>
            <a:spLocks noGrp="1"/>
          </p:cNvSpPr>
          <p:nvPr>
            <p:ph idx="1"/>
          </p:nvPr>
        </p:nvSpPr>
        <p:spPr/>
        <p:txBody>
          <a:bodyPr>
            <a:normAutofit lnSpcReduction="10000"/>
          </a:bodyPr>
          <a:lstStyle/>
          <a:p>
            <a:pPr marL="0" indent="0">
              <a:lnSpc>
                <a:spcPct val="100000"/>
              </a:lnSpc>
              <a:spcBef>
                <a:spcPts val="0"/>
              </a:spcBef>
              <a:buNone/>
              <a:defRPr/>
            </a:pPr>
            <a:r>
              <a:rPr lang="en-GB" sz="2400" dirty="0"/>
              <a:t>People on the autistic spectrum are </a:t>
            </a:r>
            <a:r>
              <a:rPr lang="en-GB" sz="2400" dirty="0" smtClean="0"/>
              <a:t>all individual.</a:t>
            </a:r>
          </a:p>
          <a:p>
            <a:pPr marL="0" indent="0">
              <a:lnSpc>
                <a:spcPct val="100000"/>
              </a:lnSpc>
              <a:spcBef>
                <a:spcPts val="0"/>
              </a:spcBef>
              <a:buNone/>
              <a:defRPr/>
            </a:pPr>
            <a:endParaRPr lang="en-GB" sz="2400" dirty="0"/>
          </a:p>
          <a:p>
            <a:pPr marL="0" indent="0">
              <a:lnSpc>
                <a:spcPct val="100000"/>
              </a:lnSpc>
              <a:spcBef>
                <a:spcPts val="0"/>
              </a:spcBef>
              <a:buNone/>
              <a:defRPr/>
            </a:pPr>
            <a:r>
              <a:rPr lang="en-GB" sz="2600" dirty="0" smtClean="0"/>
              <a:t>Some things to be aware of though are:</a:t>
            </a:r>
          </a:p>
          <a:p>
            <a:pPr>
              <a:lnSpc>
                <a:spcPct val="100000"/>
              </a:lnSpc>
              <a:spcBef>
                <a:spcPts val="0"/>
              </a:spcBef>
              <a:defRPr/>
            </a:pPr>
            <a:endParaRPr lang="en-GB" sz="2600" dirty="0" smtClean="0"/>
          </a:p>
          <a:p>
            <a:pPr>
              <a:lnSpc>
                <a:spcPct val="100000"/>
              </a:lnSpc>
              <a:spcBef>
                <a:spcPts val="0"/>
              </a:spcBef>
              <a:defRPr/>
            </a:pPr>
            <a:r>
              <a:rPr lang="en-GB" sz="2600" dirty="0" smtClean="0"/>
              <a:t>Use clear specific language.</a:t>
            </a:r>
          </a:p>
          <a:p>
            <a:pPr>
              <a:lnSpc>
                <a:spcPct val="100000"/>
              </a:lnSpc>
              <a:spcBef>
                <a:spcPts val="0"/>
              </a:spcBef>
              <a:defRPr/>
            </a:pPr>
            <a:r>
              <a:rPr lang="en-GB" sz="2600" dirty="0" smtClean="0"/>
              <a:t>Don’t rely on </a:t>
            </a:r>
            <a:r>
              <a:rPr lang="en-GB" sz="2600" dirty="0"/>
              <a:t>body </a:t>
            </a:r>
            <a:r>
              <a:rPr lang="en-GB" sz="2600" dirty="0" smtClean="0"/>
              <a:t>language.</a:t>
            </a:r>
            <a:endParaRPr lang="en-GB" sz="2600" dirty="0"/>
          </a:p>
          <a:p>
            <a:pPr>
              <a:lnSpc>
                <a:spcPct val="100000"/>
              </a:lnSpc>
              <a:spcBef>
                <a:spcPts val="0"/>
              </a:spcBef>
              <a:defRPr/>
            </a:pPr>
            <a:r>
              <a:rPr lang="en-GB" sz="2600" dirty="0" smtClean="0"/>
              <a:t>Give warning </a:t>
            </a:r>
            <a:r>
              <a:rPr lang="en-GB" sz="2600" dirty="0"/>
              <a:t>about </a:t>
            </a:r>
            <a:r>
              <a:rPr lang="en-GB" sz="2600" dirty="0" smtClean="0"/>
              <a:t>changes.</a:t>
            </a:r>
            <a:endParaRPr lang="en-GB" sz="2600" dirty="0"/>
          </a:p>
          <a:p>
            <a:pPr>
              <a:lnSpc>
                <a:spcPct val="100000"/>
              </a:lnSpc>
              <a:spcBef>
                <a:spcPts val="0"/>
              </a:spcBef>
              <a:defRPr/>
            </a:pPr>
            <a:r>
              <a:rPr lang="en-GB" sz="2600" dirty="0" smtClean="0"/>
              <a:t>Offer </a:t>
            </a:r>
            <a:r>
              <a:rPr lang="en-GB" sz="2600" dirty="0"/>
              <a:t>a quieter area to talk.</a:t>
            </a:r>
          </a:p>
          <a:p>
            <a:pPr>
              <a:lnSpc>
                <a:spcPct val="100000"/>
              </a:lnSpc>
              <a:spcBef>
                <a:spcPts val="0"/>
              </a:spcBef>
              <a:defRPr/>
            </a:pPr>
            <a:r>
              <a:rPr lang="en-GB" sz="2600" dirty="0" smtClean="0"/>
              <a:t>Giving time to </a:t>
            </a:r>
            <a:r>
              <a:rPr lang="en-GB" sz="2600" dirty="0"/>
              <a:t>process information</a:t>
            </a:r>
            <a:r>
              <a:rPr lang="en-GB" sz="2600" dirty="0" smtClean="0"/>
              <a:t>.</a:t>
            </a:r>
          </a:p>
          <a:p>
            <a:pPr>
              <a:lnSpc>
                <a:spcPct val="100000"/>
              </a:lnSpc>
              <a:spcBef>
                <a:spcPts val="0"/>
              </a:spcBef>
              <a:defRPr/>
            </a:pPr>
            <a:r>
              <a:rPr lang="en-GB" sz="2600" dirty="0" smtClean="0"/>
              <a:t>Information can </a:t>
            </a:r>
            <a:r>
              <a:rPr lang="en-GB" sz="2600" dirty="0"/>
              <a:t>be taken literally</a:t>
            </a:r>
            <a:r>
              <a:rPr lang="en-GB" sz="2600" dirty="0" smtClean="0"/>
              <a:t>.</a:t>
            </a:r>
            <a:endParaRPr lang="en-GB" sz="2600" dirty="0"/>
          </a:p>
          <a:p>
            <a:pPr>
              <a:lnSpc>
                <a:spcPct val="100000"/>
              </a:lnSpc>
              <a:spcBef>
                <a:spcPts val="0"/>
              </a:spcBef>
              <a:defRPr/>
            </a:pPr>
            <a:r>
              <a:rPr lang="en-GB" sz="2600" dirty="0" smtClean="0"/>
              <a:t>Don’t change </a:t>
            </a:r>
            <a:r>
              <a:rPr lang="en-GB" sz="2600" dirty="0"/>
              <a:t>topics </a:t>
            </a:r>
            <a:r>
              <a:rPr lang="en-GB" sz="2600" dirty="0" smtClean="0"/>
              <a:t>too quickly</a:t>
            </a:r>
            <a:r>
              <a:rPr lang="en-GB" sz="2600" dirty="0"/>
              <a:t>.</a:t>
            </a:r>
          </a:p>
          <a:p>
            <a:pPr>
              <a:lnSpc>
                <a:spcPct val="100000"/>
              </a:lnSpc>
              <a:spcBef>
                <a:spcPts val="0"/>
              </a:spcBef>
              <a:defRPr/>
            </a:pPr>
            <a:r>
              <a:rPr lang="en-GB" sz="2600" dirty="0" smtClean="0"/>
              <a:t>Highly sensitive </a:t>
            </a:r>
            <a:r>
              <a:rPr lang="en-GB" sz="2600" dirty="0"/>
              <a:t>to sensory </a:t>
            </a:r>
            <a:r>
              <a:rPr lang="en-GB" sz="2600" dirty="0" smtClean="0"/>
              <a:t>stimuli.</a:t>
            </a:r>
            <a:endParaRPr lang="en-GB" sz="2600" dirty="0"/>
          </a:p>
          <a:p>
            <a:endParaRPr lang="en-GB" dirty="0"/>
          </a:p>
        </p:txBody>
      </p:sp>
    </p:spTree>
    <p:extLst>
      <p:ext uri="{BB962C8B-B14F-4D97-AF65-F5344CB8AC3E}">
        <p14:creationId xmlns:p14="http://schemas.microsoft.com/office/powerpoint/2010/main" val="26798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Deaf awareness</a:t>
            </a:r>
            <a:endParaRPr lang="en-GB" dirty="0"/>
          </a:p>
        </p:txBody>
      </p:sp>
      <p:sp>
        <p:nvSpPr>
          <p:cNvPr id="3" name="Content Placeholder 2"/>
          <p:cNvSpPr>
            <a:spLocks noGrp="1"/>
          </p:cNvSpPr>
          <p:nvPr>
            <p:ph idx="1"/>
          </p:nvPr>
        </p:nvSpPr>
        <p:spPr/>
        <p:txBody>
          <a:bodyPr>
            <a:normAutofit/>
          </a:bodyPr>
          <a:lstStyle/>
          <a:p>
            <a:r>
              <a:rPr lang="en-GB" dirty="0" smtClean="0"/>
              <a:t>Hearing </a:t>
            </a:r>
            <a:r>
              <a:rPr lang="en-GB" dirty="0"/>
              <a:t>loss is not always </a:t>
            </a:r>
            <a:r>
              <a:rPr lang="en-GB" dirty="0" smtClean="0"/>
              <a:t>obvious.</a:t>
            </a:r>
          </a:p>
          <a:p>
            <a:r>
              <a:rPr lang="en-GB" dirty="0" smtClean="0"/>
              <a:t>Deaf or hard-of-hearing people </a:t>
            </a:r>
            <a:r>
              <a:rPr lang="en-GB" dirty="0"/>
              <a:t>will often be </a:t>
            </a:r>
            <a:r>
              <a:rPr lang="en-GB" dirty="0" smtClean="0"/>
              <a:t>lip-reading.</a:t>
            </a:r>
          </a:p>
          <a:p>
            <a:r>
              <a:rPr lang="en-GB" dirty="0" smtClean="0"/>
              <a:t>Be aware lip-patterns </a:t>
            </a:r>
            <a:r>
              <a:rPr lang="en-GB" dirty="0"/>
              <a:t>made without sound can look very similar! </a:t>
            </a:r>
            <a:endParaRPr lang="en-GB" dirty="0" smtClean="0"/>
          </a:p>
          <a:p>
            <a:r>
              <a:rPr lang="en-GB" dirty="0"/>
              <a:t>Keep spoken and written language clear</a:t>
            </a:r>
            <a:r>
              <a:rPr lang="en-GB" dirty="0" smtClean="0"/>
              <a:t>.</a:t>
            </a:r>
          </a:p>
          <a:p>
            <a:r>
              <a:rPr lang="en-GB" dirty="0" smtClean="0"/>
              <a:t>Offer </a:t>
            </a:r>
            <a:r>
              <a:rPr lang="en-GB" dirty="0"/>
              <a:t>to write information down. </a:t>
            </a:r>
            <a:endParaRPr lang="en-GB" dirty="0" smtClean="0"/>
          </a:p>
          <a:p>
            <a:r>
              <a:rPr lang="en-GB" dirty="0" smtClean="0"/>
              <a:t>If </a:t>
            </a:r>
            <a:r>
              <a:rPr lang="en-GB" dirty="0"/>
              <a:t>they don’t </a:t>
            </a:r>
            <a:r>
              <a:rPr lang="en-GB" dirty="0" smtClean="0"/>
              <a:t>understand - re-phrase </a:t>
            </a:r>
            <a:r>
              <a:rPr lang="en-GB" dirty="0"/>
              <a:t>what you say.</a:t>
            </a:r>
          </a:p>
          <a:p>
            <a:r>
              <a:rPr lang="en-GB" dirty="0" smtClean="0"/>
              <a:t>Be </a:t>
            </a:r>
            <a:r>
              <a:rPr lang="en-GB" dirty="0"/>
              <a:t>aware of backgrounds, lighting and </a:t>
            </a:r>
            <a:r>
              <a:rPr lang="en-GB" dirty="0" smtClean="0"/>
              <a:t>noise.</a:t>
            </a:r>
          </a:p>
          <a:p>
            <a:pPr marL="0" indent="0" algn="r">
              <a:buNone/>
            </a:pPr>
            <a:endParaRPr lang="en-GB" sz="900" dirty="0" smtClean="0"/>
          </a:p>
          <a:p>
            <a:pPr marL="0" indent="0" algn="r">
              <a:buNone/>
            </a:pPr>
            <a:endParaRPr lang="en-GB" sz="900" dirty="0"/>
          </a:p>
          <a:p>
            <a:pPr marL="0" indent="0" algn="r">
              <a:buNone/>
            </a:pPr>
            <a:r>
              <a:rPr lang="en-GB" sz="800" dirty="0" smtClean="0"/>
              <a:t>Image- https</a:t>
            </a:r>
            <a:r>
              <a:rPr lang="en-GB" sz="800" dirty="0"/>
              <a:t>://upload.wikimedia.org/wikipedia/commons/thumb/a/af/Deafness_and_hard_of_hearing_symbol.png/300px-Deafness_and_hard_of_hearing_symbol.png</a:t>
            </a:r>
          </a:p>
          <a:p>
            <a:endParaRPr lang="en-GB" dirty="0" smtClean="0"/>
          </a:p>
          <a:p>
            <a:pPr marL="0" indent="0">
              <a:buNone/>
            </a:pPr>
            <a:endParaRPr lang="en-GB" dirty="0" smtClean="0"/>
          </a:p>
          <a:p>
            <a:pPr marL="0" indent="0">
              <a:buNone/>
            </a:pPr>
            <a:endParaRPr lang="en-GB" dirty="0"/>
          </a:p>
        </p:txBody>
      </p:sp>
      <p:pic>
        <p:nvPicPr>
          <p:cNvPr id="4" name="Picture 3" descr="Hearing los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639" y="397180"/>
            <a:ext cx="2417884" cy="1261452"/>
          </a:xfrm>
          <a:prstGeom prst="rect">
            <a:avLst/>
          </a:prstGeom>
        </p:spPr>
      </p:pic>
    </p:spTree>
    <p:extLst>
      <p:ext uri="{BB962C8B-B14F-4D97-AF65-F5344CB8AC3E}">
        <p14:creationId xmlns:p14="http://schemas.microsoft.com/office/powerpoint/2010/main" val="136988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British Sign Language </a:t>
            </a:r>
            <a:r>
              <a:rPr lang="en-GB" b="1" u="sng" dirty="0"/>
              <a:t/>
            </a:r>
            <a:br>
              <a:rPr lang="en-GB" b="1" u="sng" dirty="0"/>
            </a:br>
            <a:endParaRPr lang="en-GB" dirty="0"/>
          </a:p>
        </p:txBody>
      </p:sp>
      <p:sp>
        <p:nvSpPr>
          <p:cNvPr id="3" name="Content Placeholder 2"/>
          <p:cNvSpPr>
            <a:spLocks noGrp="1"/>
          </p:cNvSpPr>
          <p:nvPr>
            <p:ph idx="1"/>
          </p:nvPr>
        </p:nvSpPr>
        <p:spPr/>
        <p:txBody>
          <a:bodyPr>
            <a:normAutofit/>
          </a:bodyPr>
          <a:lstStyle/>
          <a:p>
            <a:r>
              <a:rPr lang="en-GB" dirty="0" smtClean="0"/>
              <a:t>Some </a:t>
            </a:r>
            <a:r>
              <a:rPr lang="en-GB" dirty="0"/>
              <a:t>Deaf people use British Sign Language (B.S.L</a:t>
            </a:r>
            <a:r>
              <a:rPr lang="en-GB" dirty="0" smtClean="0"/>
              <a:t>.).</a:t>
            </a:r>
            <a:endParaRPr lang="en-GB" dirty="0"/>
          </a:p>
          <a:p>
            <a:r>
              <a:rPr lang="en-GB" dirty="0" smtClean="0"/>
              <a:t>Remember- speak </a:t>
            </a:r>
            <a:r>
              <a:rPr lang="en-GB" dirty="0"/>
              <a:t>to </a:t>
            </a:r>
            <a:r>
              <a:rPr lang="en-GB" dirty="0" smtClean="0"/>
              <a:t>the person, </a:t>
            </a:r>
            <a:r>
              <a:rPr lang="en-GB" dirty="0"/>
              <a:t>not their </a:t>
            </a:r>
            <a:r>
              <a:rPr lang="en-GB" dirty="0" smtClean="0"/>
              <a:t>interpreter</a:t>
            </a:r>
            <a:r>
              <a:rPr lang="en-GB" dirty="0"/>
              <a:t>.</a:t>
            </a:r>
          </a:p>
          <a:p>
            <a:r>
              <a:rPr lang="en-GB" dirty="0"/>
              <a:t>It is a rich and diverse language and culture</a:t>
            </a:r>
            <a:r>
              <a:rPr lang="en-GB" dirty="0" smtClean="0"/>
              <a:t>.</a:t>
            </a:r>
          </a:p>
          <a:p>
            <a:r>
              <a:rPr lang="en-GB" dirty="0" smtClean="0"/>
              <a:t>There are regional variations in signs.</a:t>
            </a:r>
            <a:endParaRPr lang="en-GB" dirty="0"/>
          </a:p>
          <a:p>
            <a:r>
              <a:rPr lang="en-GB" dirty="0" smtClean="0"/>
              <a:t>Your facial </a:t>
            </a:r>
            <a:r>
              <a:rPr lang="en-GB" dirty="0"/>
              <a:t>expressions and body </a:t>
            </a:r>
            <a:r>
              <a:rPr lang="en-GB" dirty="0" smtClean="0"/>
              <a:t>language change </a:t>
            </a:r>
            <a:r>
              <a:rPr lang="en-GB" dirty="0"/>
              <a:t>meanings.</a:t>
            </a:r>
          </a:p>
          <a:p>
            <a:r>
              <a:rPr lang="en-GB" dirty="0"/>
              <a:t>M</a:t>
            </a:r>
            <a:r>
              <a:rPr lang="en-GB" dirty="0" smtClean="0"/>
              <a:t>any </a:t>
            </a:r>
            <a:r>
              <a:rPr lang="en-GB" dirty="0"/>
              <a:t>places you can learn B.S.L</a:t>
            </a:r>
            <a:r>
              <a:rPr lang="en-GB" dirty="0" smtClean="0"/>
              <a:t>., ideally from a Deaf person.</a:t>
            </a:r>
          </a:p>
          <a:p>
            <a:pPr marL="0" lvl="0" indent="0">
              <a:lnSpc>
                <a:spcPct val="100000"/>
              </a:lnSpc>
              <a:spcBef>
                <a:spcPts val="0"/>
              </a:spcBef>
              <a:buNone/>
              <a:defRPr/>
            </a:pPr>
            <a:endParaRPr lang="en-GB" dirty="0"/>
          </a:p>
          <a:p>
            <a:pPr marL="0" indent="0" algn="r">
              <a:lnSpc>
                <a:spcPct val="100000"/>
              </a:lnSpc>
              <a:spcBef>
                <a:spcPts val="0"/>
              </a:spcBef>
              <a:buNone/>
              <a:defRPr/>
            </a:pPr>
            <a:endParaRPr lang="en-GB" sz="900" dirty="0" smtClean="0"/>
          </a:p>
          <a:p>
            <a:pPr marL="0" indent="0" algn="r">
              <a:lnSpc>
                <a:spcPct val="100000"/>
              </a:lnSpc>
              <a:spcBef>
                <a:spcPts val="0"/>
              </a:spcBef>
              <a:buNone/>
              <a:defRPr/>
            </a:pPr>
            <a:endParaRPr lang="en-GB" sz="900" dirty="0"/>
          </a:p>
          <a:p>
            <a:pPr marL="0" indent="0" algn="r">
              <a:lnSpc>
                <a:spcPct val="100000"/>
              </a:lnSpc>
              <a:spcBef>
                <a:spcPts val="0"/>
              </a:spcBef>
              <a:buNone/>
              <a:defRPr/>
            </a:pPr>
            <a:endParaRPr lang="en-GB" sz="800" dirty="0" smtClean="0"/>
          </a:p>
          <a:p>
            <a:pPr marL="0" indent="0" algn="r">
              <a:lnSpc>
                <a:spcPct val="100000"/>
              </a:lnSpc>
              <a:spcBef>
                <a:spcPts val="0"/>
              </a:spcBef>
              <a:buNone/>
              <a:defRPr/>
            </a:pPr>
            <a:endParaRPr lang="en-GB" sz="800" dirty="0"/>
          </a:p>
          <a:p>
            <a:pPr marL="0" indent="0" algn="r">
              <a:lnSpc>
                <a:spcPct val="100000"/>
              </a:lnSpc>
              <a:spcBef>
                <a:spcPts val="0"/>
              </a:spcBef>
              <a:buNone/>
              <a:defRPr/>
            </a:pPr>
            <a:endParaRPr lang="en-GB" sz="800" dirty="0" smtClean="0"/>
          </a:p>
          <a:p>
            <a:pPr marL="0" indent="0" algn="r">
              <a:lnSpc>
                <a:spcPct val="100000"/>
              </a:lnSpc>
              <a:spcBef>
                <a:spcPts val="0"/>
              </a:spcBef>
              <a:buNone/>
              <a:defRPr/>
            </a:pPr>
            <a:endParaRPr lang="en-GB" sz="800" dirty="0" smtClean="0"/>
          </a:p>
          <a:p>
            <a:pPr marL="0" indent="0" algn="r">
              <a:lnSpc>
                <a:spcPct val="100000"/>
              </a:lnSpc>
              <a:spcBef>
                <a:spcPts val="0"/>
              </a:spcBef>
              <a:buNone/>
              <a:defRPr/>
            </a:pPr>
            <a:r>
              <a:rPr lang="en-GB" sz="800" dirty="0" smtClean="0"/>
              <a:t>Image- </a:t>
            </a:r>
            <a:r>
              <a:rPr lang="en-GB" sz="800" dirty="0"/>
              <a:t>http://upload.wikimedia.org/wikipedia/commons/a/a4/Sign_Language_Interpretation_1.JPG</a:t>
            </a:r>
          </a:p>
          <a:p>
            <a:endParaRPr lang="en-GB" dirty="0"/>
          </a:p>
          <a:p>
            <a:endParaRPr lang="en-GB" dirty="0"/>
          </a:p>
        </p:txBody>
      </p:sp>
      <p:pic>
        <p:nvPicPr>
          <p:cNvPr id="4" name="Picture 3" descr="File:Sign Language Interpretation 2.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314" y="212862"/>
            <a:ext cx="2447193" cy="1630087"/>
          </a:xfrm>
          <a:prstGeom prst="rect">
            <a:avLst/>
          </a:prstGeom>
        </p:spPr>
      </p:pic>
    </p:spTree>
    <p:extLst>
      <p:ext uri="{BB962C8B-B14F-4D97-AF65-F5344CB8AC3E}">
        <p14:creationId xmlns:p14="http://schemas.microsoft.com/office/powerpoint/2010/main" val="1155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9050"/>
            <a:ext cx="12192000" cy="6896100"/>
          </a:xfrm>
          <a:prstGeom prst="rect">
            <a:avLst/>
          </a:prstGeom>
        </p:spPr>
      </p:pic>
    </p:spTree>
    <p:extLst>
      <p:ext uri="{BB962C8B-B14F-4D97-AF65-F5344CB8AC3E}">
        <p14:creationId xmlns:p14="http://schemas.microsoft.com/office/powerpoint/2010/main" val="1388752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wellbeing</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Looking </a:t>
            </a:r>
            <a:r>
              <a:rPr lang="en-GB" dirty="0"/>
              <a:t>at customer service is also about </a:t>
            </a:r>
            <a:r>
              <a:rPr lang="en-GB" dirty="0" smtClean="0"/>
              <a:t>how </a:t>
            </a:r>
            <a:r>
              <a:rPr lang="en-GB" dirty="0"/>
              <a:t>we interact and </a:t>
            </a:r>
            <a:r>
              <a:rPr lang="en-GB" dirty="0" smtClean="0"/>
              <a:t>look after ourselves.</a:t>
            </a:r>
          </a:p>
          <a:p>
            <a:pPr marL="0" indent="0">
              <a:buNone/>
            </a:pPr>
            <a:r>
              <a:rPr lang="en-GB" dirty="0" smtClean="0"/>
              <a:t>This is something that is being explored within our Library.</a:t>
            </a:r>
          </a:p>
          <a:p>
            <a:pPr marL="0" indent="0">
              <a:buNone/>
            </a:pPr>
            <a:endParaRPr lang="en-GB" dirty="0" smtClean="0"/>
          </a:p>
          <a:p>
            <a:pPr marL="0" indent="0">
              <a:buNone/>
            </a:pPr>
            <a:r>
              <a:rPr lang="en-GB" dirty="0" smtClean="0"/>
              <a:t>Some ideas for maintaining wellbeing at work include:</a:t>
            </a:r>
            <a:endParaRPr lang="en-GB" b="1" dirty="0"/>
          </a:p>
          <a:p>
            <a:r>
              <a:rPr lang="en-GB" dirty="0" smtClean="0"/>
              <a:t>Mindfulness </a:t>
            </a:r>
            <a:endParaRPr lang="en-GB" dirty="0"/>
          </a:p>
          <a:p>
            <a:r>
              <a:rPr lang="en-GB" dirty="0" smtClean="0"/>
              <a:t>Taking screen breaks &amp; stretches </a:t>
            </a:r>
          </a:p>
          <a:p>
            <a:r>
              <a:rPr lang="en-GB" dirty="0" smtClean="0"/>
              <a:t>Talking </a:t>
            </a:r>
            <a:r>
              <a:rPr lang="en-GB" dirty="0"/>
              <a:t>with colleagues</a:t>
            </a:r>
          </a:p>
          <a:p>
            <a:r>
              <a:rPr lang="en-GB" dirty="0"/>
              <a:t>Going out for </a:t>
            </a:r>
            <a:r>
              <a:rPr lang="en-GB" dirty="0" smtClean="0"/>
              <a:t>a </a:t>
            </a:r>
            <a:r>
              <a:rPr lang="en-GB" dirty="0"/>
              <a:t>walk </a:t>
            </a:r>
            <a:endParaRPr lang="en-GB" dirty="0" smtClean="0"/>
          </a:p>
          <a:p>
            <a:r>
              <a:rPr lang="en-GB" dirty="0" smtClean="0"/>
              <a:t>Remembering some problems are out of our control</a:t>
            </a:r>
            <a:endParaRPr lang="en-GB" sz="1100" dirty="0" smtClean="0"/>
          </a:p>
          <a:p>
            <a:pPr marL="0" indent="0" algn="r">
              <a:buNone/>
            </a:pPr>
            <a:endParaRPr lang="en-GB" sz="1100" dirty="0" smtClean="0"/>
          </a:p>
          <a:p>
            <a:pPr marL="0" indent="0" algn="r">
              <a:buNone/>
            </a:pPr>
            <a:endParaRPr lang="en-GB" sz="1100" dirty="0" smtClean="0"/>
          </a:p>
          <a:p>
            <a:pPr marL="0" indent="0" algn="r">
              <a:buNone/>
            </a:pPr>
            <a:r>
              <a:rPr lang="en-GB" sz="1100" dirty="0" smtClean="0"/>
              <a:t>Image- </a:t>
            </a:r>
            <a:r>
              <a:rPr lang="en-GB" sz="1100" dirty="0"/>
              <a:t>https://libraryheatherdotcom.files.wordpress.com/2018/11/28863045_s-e1541700884846.jpg?w=636</a:t>
            </a:r>
          </a:p>
          <a:p>
            <a:pPr marL="0" indent="0">
              <a:buNone/>
            </a:pPr>
            <a:endParaRPr lang="en-GB" dirty="0"/>
          </a:p>
          <a:p>
            <a:endParaRPr lang="en-GB" dirty="0"/>
          </a:p>
        </p:txBody>
      </p:sp>
      <p:pic>
        <p:nvPicPr>
          <p:cNvPr id="4" name="Picture 3" descr="In which I discover libraries supporting health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199" y="592076"/>
            <a:ext cx="3279531" cy="1098612"/>
          </a:xfrm>
          <a:prstGeom prst="rect">
            <a:avLst/>
          </a:prstGeom>
        </p:spPr>
      </p:pic>
    </p:spTree>
    <p:extLst>
      <p:ext uri="{BB962C8B-B14F-4D97-AF65-F5344CB8AC3E}">
        <p14:creationId xmlns:p14="http://schemas.microsoft.com/office/powerpoint/2010/main" val="111781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normAutofit/>
          </a:bodyPr>
          <a:lstStyle/>
          <a:p>
            <a:r>
              <a:rPr lang="en-GB" dirty="0" smtClean="0"/>
              <a:t>Feedback gathered through: post-its, flipcharts and forms. </a:t>
            </a:r>
          </a:p>
          <a:p>
            <a:r>
              <a:rPr lang="en-GB" dirty="0" smtClean="0"/>
              <a:t>Collated and sent to attendees and senior management.</a:t>
            </a:r>
          </a:p>
          <a:p>
            <a:r>
              <a:rPr lang="en-GB" dirty="0"/>
              <a:t>Many people said they really </a:t>
            </a:r>
            <a:r>
              <a:rPr lang="en-GB" dirty="0" smtClean="0"/>
              <a:t>enjoyed:</a:t>
            </a:r>
          </a:p>
          <a:p>
            <a:r>
              <a:rPr lang="en-GB" dirty="0" smtClean="0"/>
              <a:t>Talking to staff </a:t>
            </a:r>
            <a:r>
              <a:rPr lang="en-GB" dirty="0"/>
              <a:t>from different sections. </a:t>
            </a:r>
            <a:endParaRPr lang="en-GB" dirty="0" smtClean="0"/>
          </a:p>
          <a:p>
            <a:r>
              <a:rPr lang="en-GB" dirty="0" smtClean="0"/>
              <a:t>Learning new information informally, </a:t>
            </a:r>
            <a:r>
              <a:rPr lang="en-GB" dirty="0"/>
              <a:t>from </a:t>
            </a:r>
            <a:r>
              <a:rPr lang="en-GB" dirty="0" smtClean="0"/>
              <a:t>a colleague.</a:t>
            </a:r>
          </a:p>
          <a:p>
            <a:r>
              <a:rPr lang="en-GB" dirty="0" smtClean="0"/>
              <a:t>A better awareness of disabilities and communication.</a:t>
            </a:r>
          </a:p>
          <a:p>
            <a:endParaRPr lang="en-GB" dirty="0"/>
          </a:p>
          <a:p>
            <a:pPr marL="0" indent="0" algn="r">
              <a:buNone/>
            </a:pPr>
            <a:endParaRPr lang="en-GB" sz="900" dirty="0" smtClean="0"/>
          </a:p>
          <a:p>
            <a:pPr marL="0" indent="0" algn="r">
              <a:buNone/>
            </a:pPr>
            <a:endParaRPr lang="en-GB" sz="900" dirty="0" smtClean="0"/>
          </a:p>
          <a:p>
            <a:pPr marL="0" indent="0" algn="r">
              <a:buNone/>
            </a:pPr>
            <a:r>
              <a:rPr lang="en-GB" sz="900" dirty="0" smtClean="0"/>
              <a:t>Image- </a:t>
            </a:r>
            <a:r>
              <a:rPr lang="en-GB" sz="900" dirty="0"/>
              <a:t>https://educationalaspirations.files.wordpress.com/2015/01/feedback-01.png?w=300&amp;h=229</a:t>
            </a:r>
          </a:p>
          <a:p>
            <a:endParaRPr lang="en-GB" dirty="0" smtClean="0"/>
          </a:p>
          <a:p>
            <a:endParaRPr lang="en-GB" dirty="0"/>
          </a:p>
        </p:txBody>
      </p:sp>
      <p:pic>
        <p:nvPicPr>
          <p:cNvPr id="4" name="Picture 3" descr="Feedback – Educational Aspirations – Matt Coa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978" y="416840"/>
            <a:ext cx="2400300" cy="1222131"/>
          </a:xfrm>
          <a:prstGeom prst="rect">
            <a:avLst/>
          </a:prstGeom>
        </p:spPr>
      </p:pic>
    </p:spTree>
    <p:extLst>
      <p:ext uri="{BB962C8B-B14F-4D97-AF65-F5344CB8AC3E}">
        <p14:creationId xmlns:p14="http://schemas.microsoft.com/office/powerpoint/2010/main" val="33739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what were the benefits?</a:t>
            </a:r>
            <a:endParaRPr lang="en-GB" dirty="0"/>
          </a:p>
        </p:txBody>
      </p:sp>
      <p:sp>
        <p:nvSpPr>
          <p:cNvPr id="3" name="Content Placeholder 2"/>
          <p:cNvSpPr>
            <a:spLocks noGrp="1"/>
          </p:cNvSpPr>
          <p:nvPr>
            <p:ph idx="1"/>
          </p:nvPr>
        </p:nvSpPr>
        <p:spPr/>
        <p:txBody>
          <a:bodyPr>
            <a:normAutofit lnSpcReduction="10000"/>
          </a:bodyPr>
          <a:lstStyle/>
          <a:p>
            <a:r>
              <a:rPr lang="en-GB" dirty="0" smtClean="0"/>
              <a:t>Positive interactions and conversations </a:t>
            </a:r>
            <a:r>
              <a:rPr lang="en-GB" dirty="0"/>
              <a:t>amongst </a:t>
            </a:r>
            <a:r>
              <a:rPr lang="en-GB" dirty="0" smtClean="0"/>
              <a:t>a variety of staff.</a:t>
            </a:r>
          </a:p>
          <a:p>
            <a:r>
              <a:rPr lang="en-GB" dirty="0" smtClean="0"/>
              <a:t>Being able to collate many ideas and views from a breadth of people.</a:t>
            </a:r>
          </a:p>
          <a:p>
            <a:r>
              <a:rPr lang="en-GB" dirty="0" smtClean="0"/>
              <a:t>Opportunity for staff input on working practices and making potential improvements.</a:t>
            </a:r>
          </a:p>
          <a:p>
            <a:r>
              <a:rPr lang="en-GB" dirty="0" smtClean="0"/>
              <a:t>Staff said they felt more aware of how they interact with others.</a:t>
            </a:r>
          </a:p>
          <a:p>
            <a:endParaRPr lang="en-GB" dirty="0"/>
          </a:p>
          <a:p>
            <a:endParaRPr lang="en-GB" dirty="0" smtClean="0"/>
          </a:p>
          <a:p>
            <a:endParaRPr lang="en-GB" dirty="0" smtClean="0"/>
          </a:p>
          <a:p>
            <a:pPr marL="0" indent="0">
              <a:buNone/>
            </a:pPr>
            <a:endParaRPr lang="en-GB" dirty="0"/>
          </a:p>
          <a:p>
            <a:pPr marL="0" indent="0" algn="r">
              <a:buNone/>
            </a:pPr>
            <a:r>
              <a:rPr lang="en-GB" sz="900" dirty="0" smtClean="0"/>
              <a:t>Image- http</a:t>
            </a:r>
            <a:r>
              <a:rPr lang="en-GB" sz="900" dirty="0"/>
              <a:t>://www.thebluediamondgallery.com/handwriting/images/benefits.jpg</a:t>
            </a:r>
            <a:endParaRPr lang="en-GB" sz="900" dirty="0" smtClean="0"/>
          </a:p>
        </p:txBody>
      </p:sp>
      <p:pic>
        <p:nvPicPr>
          <p:cNvPr id="4" name="Picture 3" descr="Benefits - Handwriti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633547"/>
            <a:ext cx="3531577" cy="1283677"/>
          </a:xfrm>
          <a:prstGeom prst="rect">
            <a:avLst/>
          </a:prstGeom>
        </p:spPr>
      </p:pic>
    </p:spTree>
    <p:extLst>
      <p:ext uri="{BB962C8B-B14F-4D97-AF65-F5344CB8AC3E}">
        <p14:creationId xmlns:p14="http://schemas.microsoft.com/office/powerpoint/2010/main" val="18159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did I run the customer service sessions?</a:t>
            </a:r>
            <a:endParaRPr lang="en-GB" dirty="0"/>
          </a:p>
        </p:txBody>
      </p:sp>
      <p:sp>
        <p:nvSpPr>
          <p:cNvPr id="3" name="Content Placeholder 2"/>
          <p:cNvSpPr>
            <a:spLocks noGrp="1"/>
          </p:cNvSpPr>
          <p:nvPr>
            <p:ph idx="1"/>
          </p:nvPr>
        </p:nvSpPr>
        <p:spPr/>
        <p:txBody>
          <a:bodyPr>
            <a:normAutofit/>
          </a:bodyPr>
          <a:lstStyle/>
          <a:p>
            <a:r>
              <a:rPr lang="en-GB" dirty="0" smtClean="0"/>
              <a:t>Library management asked for a volunteer.</a:t>
            </a:r>
          </a:p>
          <a:p>
            <a:r>
              <a:rPr lang="en-GB" dirty="0" smtClean="0"/>
              <a:t>The broad </a:t>
            </a:r>
            <a:r>
              <a:rPr lang="en-GB" dirty="0"/>
              <a:t>theme of ‘customer service</a:t>
            </a:r>
            <a:r>
              <a:rPr lang="en-GB" dirty="0" smtClean="0"/>
              <a:t>’. </a:t>
            </a:r>
          </a:p>
          <a:p>
            <a:r>
              <a:rPr lang="en-GB" dirty="0" smtClean="0"/>
              <a:t>The aim- to provide knowledge and raise discussions.</a:t>
            </a:r>
          </a:p>
          <a:p>
            <a:r>
              <a:rPr lang="en-GB" dirty="0"/>
              <a:t>Around 50 members of staff have </a:t>
            </a:r>
            <a:r>
              <a:rPr lang="en-GB" dirty="0" smtClean="0"/>
              <a:t>attended.</a:t>
            </a:r>
          </a:p>
          <a:p>
            <a:r>
              <a:rPr lang="en-GB" dirty="0" smtClean="0"/>
              <a:t>For staff from many different </a:t>
            </a:r>
            <a:r>
              <a:rPr lang="en-GB" dirty="0"/>
              <a:t>sections and </a:t>
            </a:r>
            <a:r>
              <a:rPr lang="en-GB" dirty="0" smtClean="0"/>
              <a:t>grades. </a:t>
            </a:r>
          </a:p>
          <a:p>
            <a:endParaRPr lang="en-GB" dirty="0"/>
          </a:p>
          <a:p>
            <a:endParaRPr lang="en-GB" dirty="0" smtClean="0"/>
          </a:p>
          <a:p>
            <a:pPr marL="0" indent="0" algn="r">
              <a:buNone/>
            </a:pPr>
            <a:endParaRPr lang="en-GB" sz="800" dirty="0" smtClean="0"/>
          </a:p>
          <a:p>
            <a:pPr marL="0" indent="0" algn="r">
              <a:buNone/>
            </a:pPr>
            <a:endParaRPr lang="en-GB" sz="800" dirty="0"/>
          </a:p>
          <a:p>
            <a:pPr marL="0" indent="0" algn="r">
              <a:buNone/>
            </a:pPr>
            <a:r>
              <a:rPr lang="en-GB" sz="800" dirty="0" smtClean="0"/>
              <a:t>Image- http</a:t>
            </a:r>
            <a:r>
              <a:rPr lang="en-GB" sz="800" dirty="0"/>
              <a:t>://www.outsideinview.com/wp-content/uploads/2012/12/why3.jpg</a:t>
            </a:r>
          </a:p>
          <a:p>
            <a:endParaRPr lang="en-GB" dirty="0"/>
          </a:p>
        </p:txBody>
      </p:sp>
      <p:pic>
        <p:nvPicPr>
          <p:cNvPr id="4" name="Picture 3" descr="Between Quotations | Kleiter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013" y="4716463"/>
            <a:ext cx="1315917" cy="1460500"/>
          </a:xfrm>
          <a:prstGeom prst="rect">
            <a:avLst/>
          </a:prstGeom>
        </p:spPr>
      </p:pic>
    </p:spTree>
    <p:extLst>
      <p:ext uri="{BB962C8B-B14F-4D97-AF65-F5344CB8AC3E}">
        <p14:creationId xmlns:p14="http://schemas.microsoft.com/office/powerpoint/2010/main" val="36882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references</a:t>
            </a:r>
            <a:endParaRPr lang="en-GB" dirty="0"/>
          </a:p>
        </p:txBody>
      </p:sp>
      <p:sp>
        <p:nvSpPr>
          <p:cNvPr id="3" name="Content Placeholder 2"/>
          <p:cNvSpPr>
            <a:spLocks noGrp="1"/>
          </p:cNvSpPr>
          <p:nvPr>
            <p:ph idx="1"/>
          </p:nvPr>
        </p:nvSpPr>
        <p:spPr>
          <a:xfrm>
            <a:off x="838200" y="1526686"/>
            <a:ext cx="10515600" cy="4575175"/>
          </a:xfrm>
        </p:spPr>
        <p:txBody>
          <a:bodyPr>
            <a:normAutofit fontScale="47500" lnSpcReduction="20000"/>
          </a:bodyPr>
          <a:lstStyle/>
          <a:p>
            <a:endParaRPr lang="en-GB" u="sng" dirty="0"/>
          </a:p>
          <a:p>
            <a:pPr marL="0" indent="0">
              <a:buNone/>
            </a:pPr>
            <a:r>
              <a:rPr lang="en-US" u="sng" dirty="0" smtClean="0"/>
              <a:t>University of Sussex </a:t>
            </a:r>
            <a:r>
              <a:rPr lang="en-US" u="sng" dirty="0" err="1" smtClean="0"/>
              <a:t>Organisational</a:t>
            </a:r>
            <a:r>
              <a:rPr lang="en-US" u="sng" dirty="0" smtClean="0"/>
              <a:t> </a:t>
            </a:r>
            <a:r>
              <a:rPr lang="en-US" u="sng" dirty="0"/>
              <a:t>Development </a:t>
            </a:r>
            <a:r>
              <a:rPr lang="en-US" u="sng" dirty="0" smtClean="0"/>
              <a:t>courses</a:t>
            </a:r>
            <a:r>
              <a:rPr lang="en-GB" u="sng" dirty="0"/>
              <a:t> </a:t>
            </a:r>
            <a:r>
              <a:rPr lang="en-GB" u="sng" dirty="0" smtClean="0"/>
              <a:t> </a:t>
            </a:r>
            <a:r>
              <a:rPr lang="en-GB" dirty="0" smtClean="0">
                <a:hlinkClick r:id="rId3"/>
              </a:rPr>
              <a:t>https</a:t>
            </a:r>
            <a:r>
              <a:rPr lang="en-GB" dirty="0">
                <a:hlinkClick r:id="rId3"/>
              </a:rPr>
              <a:t>://</a:t>
            </a:r>
            <a:r>
              <a:rPr lang="en-GB" dirty="0" smtClean="0">
                <a:hlinkClick r:id="rId3"/>
              </a:rPr>
              <a:t>www.sussex.ac.uk/organisational-development/courses</a:t>
            </a:r>
            <a:endParaRPr lang="en-GB" dirty="0" smtClean="0"/>
          </a:p>
          <a:p>
            <a:r>
              <a:rPr lang="en-GB" dirty="0" smtClean="0"/>
              <a:t>Disability </a:t>
            </a:r>
            <a:r>
              <a:rPr lang="en-GB" dirty="0"/>
              <a:t>Awareness </a:t>
            </a:r>
            <a:endParaRPr lang="en-GB" b="1" u="sng" dirty="0"/>
          </a:p>
          <a:p>
            <a:r>
              <a:rPr lang="en-US" dirty="0"/>
              <a:t>Bridging the Gap with Our Chinese Students</a:t>
            </a:r>
          </a:p>
          <a:p>
            <a:r>
              <a:rPr lang="en-GB" dirty="0"/>
              <a:t>Enhancing our Intercultural Competence</a:t>
            </a:r>
          </a:p>
          <a:p>
            <a:r>
              <a:rPr lang="en-US" dirty="0"/>
              <a:t>Finding Balance – In the Mind-set- Part 1. Finding Balance - In the Mind, Body and Emotions- Part 2.</a:t>
            </a:r>
          </a:p>
          <a:p>
            <a:pPr marL="0" indent="0">
              <a:buNone/>
            </a:pPr>
            <a:endParaRPr lang="en-US" b="1" u="sng" dirty="0"/>
          </a:p>
          <a:p>
            <a:r>
              <a:rPr lang="en-GB" u="sng" dirty="0">
                <a:hlinkClick r:id="rId4"/>
              </a:rPr>
              <a:t>http://www.sussex.ac.uk/wellbeing/</a:t>
            </a:r>
            <a:r>
              <a:rPr lang="en-GB" dirty="0"/>
              <a:t> </a:t>
            </a:r>
          </a:p>
          <a:p>
            <a:r>
              <a:rPr lang="en-GB" dirty="0">
                <a:hlinkClick r:id="rId5"/>
              </a:rPr>
              <a:t>https://</a:t>
            </a:r>
            <a:r>
              <a:rPr lang="en-GB" dirty="0" smtClean="0">
                <a:hlinkClick r:id="rId5"/>
              </a:rPr>
              <a:t>www.equalityhumanrights.com/en/equality-act/protected-characteristics</a:t>
            </a:r>
            <a:endParaRPr lang="en-GB" dirty="0" smtClean="0"/>
          </a:p>
          <a:p>
            <a:endParaRPr lang="en-GB" dirty="0"/>
          </a:p>
          <a:p>
            <a:r>
              <a:rPr lang="en-US" dirty="0">
                <a:hlinkClick r:id="rId6"/>
              </a:rPr>
              <a:t>https://www.signature.org.uk/where-can-i-learn</a:t>
            </a:r>
            <a:r>
              <a:rPr lang="en-US" dirty="0"/>
              <a:t> British Sign Language </a:t>
            </a:r>
            <a:r>
              <a:rPr lang="en-US" dirty="0" smtClean="0"/>
              <a:t>courses</a:t>
            </a:r>
          </a:p>
          <a:p>
            <a:endParaRPr lang="en-US" dirty="0" smtClean="0"/>
          </a:p>
          <a:p>
            <a:pPr marL="0" indent="0">
              <a:buNone/>
            </a:pPr>
            <a:r>
              <a:rPr lang="en-GB" u="sng" dirty="0">
                <a:hlinkClick r:id="rId7"/>
              </a:rPr>
              <a:t>https://www.customerservicemanager.com/leap-to-solve-customer-issues/</a:t>
            </a:r>
            <a:endParaRPr lang="en-GB" dirty="0"/>
          </a:p>
          <a:p>
            <a:pPr marL="0" indent="0">
              <a:buNone/>
            </a:pPr>
            <a:endParaRPr lang="en-GB" dirty="0"/>
          </a:p>
          <a:p>
            <a:pPr marL="0" indent="0">
              <a:buNone/>
            </a:pPr>
            <a:r>
              <a:rPr lang="en-GB" b="1" u="sng" dirty="0"/>
              <a:t>Academic article on feelings of Chinese Students in UK Universities</a:t>
            </a:r>
          </a:p>
          <a:p>
            <a:pPr marL="0" indent="0">
              <a:buNone/>
            </a:pPr>
            <a:r>
              <a:rPr lang="en-GB" dirty="0">
                <a:hlinkClick r:id="rId8"/>
              </a:rPr>
              <a:t>Wang, Isobel Kai-Hui (2018) </a:t>
            </a:r>
            <a:r>
              <a:rPr lang="en-US" dirty="0">
                <a:hlinkClick r:id="rId8"/>
              </a:rPr>
              <a:t>Long-Term Chinese Students’ Transitional Experiences in UK Higher Education: A Particular Focus on their Academic Adjustment. </a:t>
            </a:r>
            <a:r>
              <a:rPr lang="en-US" i="1" dirty="0">
                <a:hlinkClick r:id="rId8"/>
              </a:rPr>
              <a:t>International Journal of Teaching and Learning in Higher Education. </a:t>
            </a:r>
            <a:r>
              <a:rPr lang="en-US" dirty="0">
                <a:hlinkClick r:id="rId8"/>
              </a:rPr>
              <a:t>30(1), pp.12-25.</a:t>
            </a:r>
            <a:r>
              <a:rPr lang="en-US" dirty="0"/>
              <a:t> </a:t>
            </a:r>
            <a:endParaRPr lang="en-GB" b="1" u="sng" dirty="0"/>
          </a:p>
          <a:p>
            <a:endParaRPr lang="en-GB" dirty="0"/>
          </a:p>
        </p:txBody>
      </p:sp>
    </p:spTree>
    <p:extLst>
      <p:ext uri="{BB962C8B-B14F-4D97-AF65-F5344CB8AC3E}">
        <p14:creationId xmlns:p14="http://schemas.microsoft.com/office/powerpoint/2010/main" val="3590305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normAutofit fontScale="92500" lnSpcReduction="20000"/>
          </a:bodyPr>
          <a:lstStyle/>
          <a:p>
            <a:r>
              <a:rPr lang="en-GB" sz="4400" dirty="0" smtClean="0">
                <a:solidFill>
                  <a:schemeClr val="tx1"/>
                </a:solidFill>
              </a:rPr>
              <a:t>Any questions?</a:t>
            </a:r>
          </a:p>
          <a:p>
            <a:endParaRPr lang="en-GB" sz="1200" dirty="0" smtClean="0">
              <a:solidFill>
                <a:schemeClr val="tx1"/>
              </a:solidFill>
            </a:endParaRPr>
          </a:p>
          <a:p>
            <a:r>
              <a:rPr lang="en-GB" sz="1500" dirty="0" smtClean="0">
                <a:solidFill>
                  <a:schemeClr val="tx1"/>
                </a:solidFill>
                <a:hlinkClick r:id="rId3"/>
              </a:rPr>
              <a:t>g.h.price@sussex.ac.uk</a:t>
            </a:r>
            <a:endParaRPr lang="en-GB" sz="1500" dirty="0" smtClean="0">
              <a:solidFill>
                <a:schemeClr val="tx1"/>
              </a:solidFill>
            </a:endParaRPr>
          </a:p>
          <a:p>
            <a:pPr algn="r"/>
            <a:endParaRPr lang="en-GB" sz="800" dirty="0" smtClean="0">
              <a:solidFill>
                <a:schemeClr val="tx1"/>
              </a:solidFill>
            </a:endParaRPr>
          </a:p>
          <a:p>
            <a:pPr algn="r"/>
            <a:r>
              <a:rPr lang="en-GB" sz="900" dirty="0" smtClean="0">
                <a:solidFill>
                  <a:schemeClr val="tx1"/>
                </a:solidFill>
              </a:rPr>
              <a:t>Image- https</a:t>
            </a:r>
            <a:r>
              <a:rPr lang="en-GB" sz="900" dirty="0">
                <a:solidFill>
                  <a:schemeClr val="tx1"/>
                </a:solidFill>
              </a:rPr>
              <a:t>://cdn.pixabay.com/photo/2016/06/01/00/57/thank-you-1428147_960_720.png</a:t>
            </a:r>
          </a:p>
        </p:txBody>
      </p:sp>
      <p:pic>
        <p:nvPicPr>
          <p:cNvPr id="4" name="Picture 3" descr="Thank You Note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304" y="1219383"/>
            <a:ext cx="4124692" cy="3370080"/>
          </a:xfrm>
          <a:prstGeom prst="rect">
            <a:avLst/>
          </a:prstGeom>
        </p:spPr>
      </p:pic>
    </p:spTree>
    <p:extLst>
      <p:ext uri="{BB962C8B-B14F-4D97-AF65-F5344CB8AC3E}">
        <p14:creationId xmlns:p14="http://schemas.microsoft.com/office/powerpoint/2010/main" val="198400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Service Excellence scheme</a:t>
            </a:r>
            <a:endParaRPr lang="en-GB" dirty="0"/>
          </a:p>
        </p:txBody>
      </p:sp>
      <p:sp>
        <p:nvSpPr>
          <p:cNvPr id="3" name="Content Placeholder 2"/>
          <p:cNvSpPr>
            <a:spLocks noGrp="1"/>
          </p:cNvSpPr>
          <p:nvPr>
            <p:ph idx="1"/>
          </p:nvPr>
        </p:nvSpPr>
        <p:spPr/>
        <p:txBody>
          <a:bodyPr>
            <a:normAutofit/>
          </a:bodyPr>
          <a:lstStyle/>
          <a:p>
            <a:r>
              <a:rPr lang="en-GB" dirty="0" smtClean="0"/>
              <a:t>The University of Sussex Library participates in the Customer Service Excellence </a:t>
            </a:r>
            <a:r>
              <a:rPr lang="en-GB" dirty="0"/>
              <a:t>award scheme (C.S.E</a:t>
            </a:r>
            <a:r>
              <a:rPr lang="en-GB" dirty="0" smtClean="0"/>
              <a:t>.). </a:t>
            </a:r>
          </a:p>
          <a:p>
            <a:r>
              <a:rPr lang="en-GB" dirty="0" smtClean="0"/>
              <a:t>The </a:t>
            </a:r>
            <a:r>
              <a:rPr lang="en-GB" dirty="0"/>
              <a:t>C.S.E. scheme’s </a:t>
            </a:r>
            <a:r>
              <a:rPr lang="en-GB" dirty="0" smtClean="0"/>
              <a:t>aim- meeting </a:t>
            </a:r>
            <a:r>
              <a:rPr lang="en-GB" dirty="0"/>
              <a:t>criteria to prove you are customer centred. </a:t>
            </a:r>
            <a:endParaRPr lang="en-GB" dirty="0" smtClean="0"/>
          </a:p>
          <a:p>
            <a:r>
              <a:rPr lang="en-GB" dirty="0" smtClean="0"/>
              <a:t>Contact with </a:t>
            </a:r>
            <a:r>
              <a:rPr lang="en-GB" dirty="0"/>
              <a:t>staff in other University </a:t>
            </a:r>
            <a:r>
              <a:rPr lang="en-GB" dirty="0" smtClean="0"/>
              <a:t>departments.</a:t>
            </a:r>
          </a:p>
          <a:p>
            <a:r>
              <a:rPr lang="en-GB" dirty="0"/>
              <a:t>F</a:t>
            </a:r>
            <a:r>
              <a:rPr lang="en-GB" dirty="0" smtClean="0"/>
              <a:t>ocus on improvements and interactions with customers.</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0869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r>
              <a:rPr lang="en-GB" dirty="0" smtClean="0"/>
              <a:t>was covered in the sessions?</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r>
              <a:rPr lang="en-GB" dirty="0" smtClean="0"/>
              <a:t>Positive </a:t>
            </a:r>
            <a:r>
              <a:rPr lang="en-GB" dirty="0"/>
              <a:t>and negative customer service. </a:t>
            </a:r>
            <a:endParaRPr lang="en-GB" dirty="0" smtClean="0"/>
          </a:p>
          <a:p>
            <a:r>
              <a:rPr lang="en-GB" dirty="0" smtClean="0"/>
              <a:t>Their experiences as customers.</a:t>
            </a:r>
          </a:p>
          <a:p>
            <a:r>
              <a:rPr lang="en-GB" dirty="0" smtClean="0"/>
              <a:t>Dealing with commonly recurring problems.</a:t>
            </a:r>
          </a:p>
          <a:p>
            <a:r>
              <a:rPr lang="en-GB" dirty="0" smtClean="0"/>
              <a:t>Team work and wellbeing.</a:t>
            </a:r>
          </a:p>
          <a:p>
            <a:r>
              <a:rPr lang="en-GB" dirty="0" smtClean="0"/>
              <a:t>Discussing equality, inclusion and communication. </a:t>
            </a:r>
          </a:p>
          <a:p>
            <a:r>
              <a:rPr lang="en-GB" dirty="0" smtClean="0"/>
              <a:t>A </a:t>
            </a:r>
            <a:r>
              <a:rPr lang="en-GB" dirty="0"/>
              <a:t>q</a:t>
            </a:r>
            <a:r>
              <a:rPr lang="en-GB" dirty="0" smtClean="0"/>
              <a:t>uiz covering some of the topics from the session.</a:t>
            </a:r>
          </a:p>
          <a:p>
            <a:endParaRPr lang="en-GB" dirty="0"/>
          </a:p>
          <a:p>
            <a:pPr marL="0" indent="0" algn="r">
              <a:buNone/>
            </a:pPr>
            <a:endParaRPr lang="en-GB" sz="900" dirty="0" smtClean="0">
              <a:sym typeface="Wingdings" panose="05000000000000000000" pitchFamily="2" charset="2"/>
            </a:endParaRPr>
          </a:p>
          <a:p>
            <a:pPr marL="0" indent="0" algn="r">
              <a:buNone/>
            </a:pPr>
            <a:endParaRPr lang="en-GB" sz="900" dirty="0">
              <a:sym typeface="Wingdings" panose="05000000000000000000" pitchFamily="2" charset="2"/>
            </a:endParaRPr>
          </a:p>
          <a:p>
            <a:pPr marL="0" indent="0" algn="r">
              <a:buNone/>
            </a:pPr>
            <a:endParaRPr lang="en-GB" sz="900" dirty="0" smtClean="0">
              <a:sym typeface="Wingdings" panose="05000000000000000000" pitchFamily="2" charset="2"/>
            </a:endParaRPr>
          </a:p>
          <a:p>
            <a:pPr marL="0" indent="0" algn="r">
              <a:buNone/>
            </a:pPr>
            <a:endParaRPr lang="en-GB" sz="900" dirty="0">
              <a:sym typeface="Wingdings" panose="05000000000000000000" pitchFamily="2" charset="2"/>
            </a:endParaRPr>
          </a:p>
          <a:p>
            <a:pPr marL="0" indent="0" algn="r">
              <a:buNone/>
            </a:pPr>
            <a:endParaRPr lang="en-GB" sz="1000" dirty="0" smtClean="0">
              <a:sym typeface="Wingdings" panose="05000000000000000000" pitchFamily="2" charset="2"/>
            </a:endParaRPr>
          </a:p>
          <a:p>
            <a:pPr marL="0" indent="0" algn="r">
              <a:buNone/>
            </a:pPr>
            <a:r>
              <a:rPr lang="en-GB" sz="1000" dirty="0" smtClean="0">
                <a:sym typeface="Wingdings" panose="05000000000000000000" pitchFamily="2" charset="2"/>
              </a:rPr>
              <a:t>Image- https</a:t>
            </a:r>
            <a:r>
              <a:rPr lang="en-GB" sz="1000" dirty="0">
                <a:sym typeface="Wingdings" panose="05000000000000000000" pitchFamily="2" charset="2"/>
              </a:rPr>
              <a:t>://thecustomboxesuk.files.wordpress.com/2017/09/shutterstock_326731535-e1506075017270.jpg </a:t>
            </a:r>
            <a:endParaRPr lang="en-GB" sz="1000" dirty="0"/>
          </a:p>
          <a:p>
            <a:pPr marL="0" indent="0">
              <a:buNone/>
            </a:pPr>
            <a:endParaRPr lang="en-GB" sz="1000" dirty="0" smtClean="0"/>
          </a:p>
        </p:txBody>
      </p:sp>
      <p:pic>
        <p:nvPicPr>
          <p:cNvPr id="4" name="Content Placeholder 3" descr="Your Blog - TheCustomBoxesU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769" y="2124563"/>
            <a:ext cx="2221523" cy="2022231"/>
          </a:xfrm>
          <a:prstGeom prst="rect">
            <a:avLst/>
          </a:prstGeom>
        </p:spPr>
      </p:pic>
    </p:spTree>
    <p:extLst>
      <p:ext uri="{BB962C8B-B14F-4D97-AF65-F5344CB8AC3E}">
        <p14:creationId xmlns:p14="http://schemas.microsoft.com/office/powerpoint/2010/main" val="68819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of the slides from the sessions…</a:t>
            </a:r>
          </a:p>
        </p:txBody>
      </p:sp>
      <p:sp>
        <p:nvSpPr>
          <p:cNvPr id="3" name="Content Placeholder 2"/>
          <p:cNvSpPr>
            <a:spLocks noGrp="1"/>
          </p:cNvSpPr>
          <p:nvPr>
            <p:ph idx="1"/>
          </p:nvPr>
        </p:nvSpPr>
        <p:spPr/>
        <p:txBody>
          <a:bodyPr/>
          <a:lstStyle/>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r>
              <a:rPr lang="en-GB" sz="800" dirty="0" smtClean="0"/>
              <a:t>Image- https</a:t>
            </a:r>
            <a:r>
              <a:rPr lang="en-GB" sz="800" dirty="0"/>
              <a:t>://cdn.pixabay.com/photo/2015/10/31/12/07/business-card-1015416_960_720.jpg</a:t>
            </a:r>
          </a:p>
          <a:p>
            <a:endParaRPr lang="en-GB" dirty="0"/>
          </a:p>
        </p:txBody>
      </p:sp>
      <p:pic>
        <p:nvPicPr>
          <p:cNvPr id="4" name="Content Placeholder 3" descr="Business Card Presentation Get To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530" y="2080601"/>
            <a:ext cx="3350907" cy="2412267"/>
          </a:xfrm>
          <a:prstGeom prst="rect">
            <a:avLst/>
          </a:prstGeom>
        </p:spPr>
      </p:pic>
    </p:spTree>
    <p:extLst>
      <p:ext uri="{BB962C8B-B14F-4D97-AF65-F5344CB8AC3E}">
        <p14:creationId xmlns:p14="http://schemas.microsoft.com/office/powerpoint/2010/main" val="1511283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COMPLAINTS AND PROBLEMS</a:t>
            </a:r>
            <a:endParaRPr lang="en-GB" sz="2000" dirty="0"/>
          </a:p>
        </p:txBody>
      </p:sp>
      <p:sp>
        <p:nvSpPr>
          <p:cNvPr id="3" name="Content Placeholder 2"/>
          <p:cNvSpPr>
            <a:spLocks noGrp="1"/>
          </p:cNvSpPr>
          <p:nvPr>
            <p:ph idx="1"/>
          </p:nvPr>
        </p:nvSpPr>
        <p:spPr/>
        <p:txBody>
          <a:bodyPr>
            <a:normAutofit/>
          </a:bodyPr>
          <a:lstStyle/>
          <a:p>
            <a:pPr marL="0" indent="0">
              <a:buNone/>
            </a:pPr>
            <a:r>
              <a:rPr lang="en-GB" sz="2400" b="1" dirty="0" smtClean="0"/>
              <a:t>Activity: </a:t>
            </a:r>
          </a:p>
          <a:p>
            <a:pPr marL="0" indent="0">
              <a:buNone/>
            </a:pPr>
            <a:r>
              <a:rPr lang="en-GB" sz="2400" b="1" dirty="0" smtClean="0"/>
              <a:t>Answer the following questions on Post-Its and stick them on the flipchart pages.</a:t>
            </a:r>
          </a:p>
          <a:p>
            <a:pPr marL="0" indent="0">
              <a:buNone/>
            </a:pPr>
            <a:endParaRPr lang="en-GB" sz="2400" dirty="0" smtClean="0"/>
          </a:p>
          <a:p>
            <a:pPr lvl="1"/>
            <a:r>
              <a:rPr lang="en-GB" dirty="0" smtClean="0"/>
              <a:t>What types of </a:t>
            </a:r>
            <a:r>
              <a:rPr lang="en-GB" dirty="0"/>
              <a:t>complaints </a:t>
            </a:r>
            <a:r>
              <a:rPr lang="en-GB" dirty="0" smtClean="0"/>
              <a:t>or queries do </a:t>
            </a:r>
            <a:r>
              <a:rPr lang="en-GB" dirty="0"/>
              <a:t>you currently deal </a:t>
            </a:r>
            <a:r>
              <a:rPr lang="en-GB" dirty="0" smtClean="0"/>
              <a:t>with and how </a:t>
            </a:r>
            <a:r>
              <a:rPr lang="en-GB" dirty="0"/>
              <a:t>do you address </a:t>
            </a:r>
            <a:r>
              <a:rPr lang="en-GB" dirty="0" smtClean="0"/>
              <a:t>them?</a:t>
            </a:r>
          </a:p>
          <a:p>
            <a:pPr lvl="1"/>
            <a:endParaRPr lang="en-GB" dirty="0" smtClean="0"/>
          </a:p>
          <a:p>
            <a:pPr lvl="1"/>
            <a:r>
              <a:rPr lang="en-GB" dirty="0" smtClean="0"/>
              <a:t>How can we improve the way we deal with problems and complaints?</a:t>
            </a:r>
          </a:p>
          <a:p>
            <a:pPr lvl="1"/>
            <a:endParaRPr lang="en-GB" dirty="0" smtClean="0"/>
          </a:p>
          <a:p>
            <a:pPr lvl="1"/>
            <a:r>
              <a:rPr lang="en-GB" dirty="0" smtClean="0"/>
              <a:t>How do you deal with issues that are not solely within Library control?</a:t>
            </a:r>
          </a:p>
          <a:p>
            <a:pPr marL="457200" lvl="1" indent="0" algn="r">
              <a:buNone/>
            </a:pPr>
            <a:endParaRPr lang="en-GB" sz="800" dirty="0" smtClean="0"/>
          </a:p>
          <a:p>
            <a:pPr marL="457200" lvl="1" indent="0" algn="r">
              <a:buNone/>
            </a:pPr>
            <a:endParaRPr lang="en-GB" sz="800" dirty="0"/>
          </a:p>
          <a:p>
            <a:pPr marL="457200" lvl="1" indent="0" algn="r">
              <a:buNone/>
            </a:pPr>
            <a:r>
              <a:rPr lang="en-GB" sz="800" dirty="0" smtClean="0"/>
              <a:t>Image- </a:t>
            </a:r>
            <a:r>
              <a:rPr lang="en-GB" sz="800" dirty="0"/>
              <a:t>http://2.bp.blogspot.com/-Ncs6ayK44dQ/TWVikSr1kvI/AAAAAAAABxo/Bx6-JIDiUe8/s1600/BLOGComments.jpg</a:t>
            </a:r>
          </a:p>
          <a:p>
            <a:pPr marL="457200" lvl="1" indent="0" algn="r">
              <a:buNone/>
            </a:pPr>
            <a:endParaRPr lang="en-GB" dirty="0"/>
          </a:p>
        </p:txBody>
      </p:sp>
      <p:pic>
        <p:nvPicPr>
          <p:cNvPr id="6" name="Picture 5" descr="Postcards from Hell's Kitchen: Comment on Com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7624" y="369488"/>
            <a:ext cx="2066192" cy="1321200"/>
          </a:xfrm>
          <a:prstGeom prst="rect">
            <a:avLst/>
          </a:prstGeom>
        </p:spPr>
      </p:pic>
    </p:spTree>
    <p:extLst>
      <p:ext uri="{BB962C8B-B14F-4D97-AF65-F5344CB8AC3E}">
        <p14:creationId xmlns:p14="http://schemas.microsoft.com/office/powerpoint/2010/main" val="16237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customer service experiences </a:t>
            </a:r>
          </a:p>
        </p:txBody>
      </p:sp>
      <p:sp>
        <p:nvSpPr>
          <p:cNvPr id="3" name="Rectangle 2"/>
          <p:cNvSpPr/>
          <p:nvPr/>
        </p:nvSpPr>
        <p:spPr>
          <a:xfrm>
            <a:off x="1178168" y="2145131"/>
            <a:ext cx="9469317" cy="3847208"/>
          </a:xfrm>
          <a:prstGeom prst="rect">
            <a:avLst/>
          </a:prstGeom>
        </p:spPr>
        <p:txBody>
          <a:bodyPr wrap="square">
            <a:spAutoFit/>
          </a:bodyPr>
          <a:lstStyle/>
          <a:p>
            <a:r>
              <a:rPr lang="en-GB" sz="2000" b="1" dirty="0"/>
              <a:t>Activity:</a:t>
            </a:r>
          </a:p>
          <a:p>
            <a:r>
              <a:rPr lang="en-GB" sz="2000" dirty="0"/>
              <a:t>In pairs, think about positive and negative experiences you’ve had as customers. </a:t>
            </a:r>
            <a:endParaRPr lang="en-GB" sz="2000" dirty="0" smtClean="0"/>
          </a:p>
          <a:p>
            <a:endParaRPr lang="en-GB" sz="2000" dirty="0"/>
          </a:p>
          <a:p>
            <a:pPr marL="514350" indent="-514350">
              <a:buFont typeface="+mj-lt"/>
              <a:buAutoNum type="arabicPeriod"/>
            </a:pPr>
            <a:r>
              <a:rPr lang="en-GB" sz="2000" b="1" dirty="0"/>
              <a:t>What was your good experience? </a:t>
            </a:r>
            <a:endParaRPr lang="en-GB" sz="2000" b="1" dirty="0" smtClean="0"/>
          </a:p>
          <a:p>
            <a:endParaRPr lang="en-GB" sz="2000" b="1" dirty="0"/>
          </a:p>
          <a:p>
            <a:endParaRPr lang="en-GB" sz="2000" b="1" dirty="0"/>
          </a:p>
          <a:p>
            <a:pPr marL="514350" indent="-514350">
              <a:buAutoNum type="arabicPeriod"/>
            </a:pPr>
            <a:r>
              <a:rPr lang="en-GB" sz="2000" b="1" dirty="0"/>
              <a:t>How could the bad experience have been improved? </a:t>
            </a:r>
            <a:endParaRPr lang="en-GB" sz="2000" b="1" dirty="0" smtClean="0"/>
          </a:p>
          <a:p>
            <a:pPr algn="r"/>
            <a:endParaRPr lang="en-GB" sz="800" b="1" dirty="0"/>
          </a:p>
          <a:p>
            <a:pPr algn="r"/>
            <a:endParaRPr lang="en-GB" sz="800" dirty="0" smtClean="0"/>
          </a:p>
          <a:p>
            <a:pPr algn="r"/>
            <a:endParaRPr lang="en-GB" sz="800" dirty="0"/>
          </a:p>
          <a:p>
            <a:pPr algn="r"/>
            <a:endParaRPr lang="en-GB" sz="800" dirty="0" smtClean="0"/>
          </a:p>
          <a:p>
            <a:pPr algn="r"/>
            <a:endParaRPr lang="en-GB" sz="800" dirty="0"/>
          </a:p>
          <a:p>
            <a:pPr algn="r"/>
            <a:endParaRPr lang="en-GB" sz="800" dirty="0" smtClean="0"/>
          </a:p>
          <a:p>
            <a:pPr algn="r"/>
            <a:endParaRPr lang="en-GB" sz="800" dirty="0"/>
          </a:p>
          <a:p>
            <a:pPr algn="r"/>
            <a:endParaRPr lang="en-GB" sz="800" dirty="0" smtClean="0"/>
          </a:p>
          <a:p>
            <a:pPr algn="r"/>
            <a:endParaRPr lang="en-GB" sz="800" dirty="0"/>
          </a:p>
          <a:p>
            <a:pPr algn="r"/>
            <a:endParaRPr lang="en-GB" sz="800" dirty="0" smtClean="0"/>
          </a:p>
          <a:p>
            <a:pPr algn="r"/>
            <a:endParaRPr lang="en-GB" sz="800" dirty="0"/>
          </a:p>
          <a:p>
            <a:pPr algn="r"/>
            <a:endParaRPr lang="en-GB" sz="800" dirty="0" smtClean="0"/>
          </a:p>
          <a:p>
            <a:pPr algn="r"/>
            <a:r>
              <a:rPr lang="en-GB" sz="800" dirty="0" smtClean="0"/>
              <a:t>       Image- https</a:t>
            </a:r>
            <a:r>
              <a:rPr lang="en-GB" sz="800" dirty="0"/>
              <a:t>://i1.wp.com/www.tanveernaseer.com/wp-content/uploads/2016/12/Doing-regular-customer-service-performance-reviews.jpg?resize=450%2C300</a:t>
            </a:r>
          </a:p>
        </p:txBody>
      </p:sp>
      <p:pic>
        <p:nvPicPr>
          <p:cNvPr id="4" name="Picture 3" descr="Tanveer Naseer » 5 Reasons For Regular Customer Servi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438" y="725290"/>
            <a:ext cx="2250832" cy="965398"/>
          </a:xfrm>
          <a:prstGeom prst="rect">
            <a:avLst/>
          </a:prstGeom>
        </p:spPr>
      </p:pic>
    </p:spTree>
    <p:extLst>
      <p:ext uri="{BB962C8B-B14F-4D97-AF65-F5344CB8AC3E}">
        <p14:creationId xmlns:p14="http://schemas.microsoft.com/office/powerpoint/2010/main" val="29379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Inclusion - Overcoming barriers</a:t>
            </a:r>
            <a:endParaRPr lang="en-GB" u="sng" dirty="0"/>
          </a:p>
        </p:txBody>
      </p:sp>
      <p:pic>
        <p:nvPicPr>
          <p:cNvPr id="7" name="Picture 6" descr="Help me, Obi-Wan Kenobi. You’re my only hope. – WI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464" y="1955006"/>
            <a:ext cx="6301129" cy="4092576"/>
          </a:xfrm>
          <a:prstGeom prst="rect">
            <a:avLst/>
          </a:prstGeom>
        </p:spPr>
      </p:pic>
      <p:sp>
        <p:nvSpPr>
          <p:cNvPr id="8" name="Content Placeholder 7"/>
          <p:cNvSpPr>
            <a:spLocks noGrp="1"/>
          </p:cNvSpPr>
          <p:nvPr>
            <p:ph idx="1"/>
          </p:nvPr>
        </p:nvSpPr>
        <p:spPr>
          <a:xfrm>
            <a:off x="838200" y="1825625"/>
            <a:ext cx="10515600" cy="4443290"/>
          </a:xfrm>
        </p:spPr>
        <p:txBody>
          <a:bodyPr>
            <a:normAutofit fontScale="92500"/>
          </a:bodyPr>
          <a:lstStyle/>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r>
              <a:rPr lang="en-GB" sz="900" dirty="0" smtClean="0"/>
              <a:t>Image- </a:t>
            </a:r>
            <a:r>
              <a:rPr lang="en-GB" sz="900" dirty="0"/>
              <a:t>http://secondlineblog.org/wp-content/uploads/2016/11/Equity-vs-Equality.png</a:t>
            </a:r>
          </a:p>
          <a:p>
            <a:endParaRPr lang="en-GB" dirty="0"/>
          </a:p>
        </p:txBody>
      </p:sp>
    </p:spTree>
    <p:extLst>
      <p:ext uri="{BB962C8B-B14F-4D97-AF65-F5344CB8AC3E}">
        <p14:creationId xmlns:p14="http://schemas.microsoft.com/office/powerpoint/2010/main" val="3467314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Equality &amp; Inclusion   </a:t>
            </a:r>
            <a:endParaRPr lang="en-GB" dirty="0"/>
          </a:p>
        </p:txBody>
      </p:sp>
      <p:sp>
        <p:nvSpPr>
          <p:cNvPr id="3" name="Content Placeholder 2"/>
          <p:cNvSpPr>
            <a:spLocks noGrp="1"/>
          </p:cNvSpPr>
          <p:nvPr>
            <p:ph idx="1"/>
          </p:nvPr>
        </p:nvSpPr>
        <p:spPr/>
        <p:txBody>
          <a:bodyPr>
            <a:normAutofit/>
          </a:bodyPr>
          <a:lstStyle/>
          <a:p>
            <a:r>
              <a:rPr lang="en-GB" dirty="0" smtClean="0"/>
              <a:t>Discussed making our service more inclusive.</a:t>
            </a:r>
          </a:p>
          <a:p>
            <a:r>
              <a:rPr lang="en-GB" dirty="0" smtClean="0"/>
              <a:t>Protected characteristics within the Equality Act. </a:t>
            </a:r>
          </a:p>
          <a:p>
            <a:r>
              <a:rPr lang="en-GB" dirty="0" smtClean="0"/>
              <a:t>We spoke about disability awareness, cultural awareness, deaf awareness and Autism Spectrum </a:t>
            </a:r>
            <a:r>
              <a:rPr lang="en-GB" dirty="0"/>
              <a:t>C</a:t>
            </a:r>
            <a:r>
              <a:rPr lang="en-GB" dirty="0" smtClean="0"/>
              <a:t>onditions.</a:t>
            </a:r>
          </a:p>
          <a:p>
            <a:r>
              <a:rPr lang="en-GB" dirty="0" smtClean="0"/>
              <a:t>The importance of the same access and rights for all.</a:t>
            </a:r>
            <a:endParaRPr lang="en-GB" dirty="0"/>
          </a:p>
          <a:p>
            <a:endParaRPr lang="en-GB" dirty="0" smtClean="0"/>
          </a:p>
          <a:p>
            <a:pPr marL="0" indent="0" algn="r">
              <a:buNone/>
            </a:pPr>
            <a:endParaRPr lang="en-GB" sz="800" dirty="0" smtClean="0"/>
          </a:p>
          <a:p>
            <a:pPr marL="0" indent="0" algn="r">
              <a:buNone/>
            </a:pPr>
            <a:endParaRPr lang="en-GB" sz="800" dirty="0" smtClean="0"/>
          </a:p>
          <a:p>
            <a:pPr marL="0" indent="0" algn="r">
              <a:buNone/>
            </a:pPr>
            <a:endParaRPr lang="en-GB" sz="800" dirty="0"/>
          </a:p>
          <a:p>
            <a:pPr marL="0" indent="0" algn="r">
              <a:buNone/>
            </a:pPr>
            <a:endParaRPr lang="en-GB" sz="800" dirty="0" smtClean="0"/>
          </a:p>
          <a:p>
            <a:pPr marL="0" indent="0" algn="r">
              <a:buNone/>
            </a:pPr>
            <a:endParaRPr lang="en-GB" sz="800" dirty="0"/>
          </a:p>
          <a:p>
            <a:pPr marL="0" indent="0" algn="r">
              <a:buNone/>
            </a:pPr>
            <a:r>
              <a:rPr lang="en-GB" sz="800" dirty="0" smtClean="0"/>
              <a:t>Image- </a:t>
            </a:r>
            <a:r>
              <a:rPr lang="en-GB" sz="800" dirty="0"/>
              <a:t>https://www.igmena.org/images/scr_image13_1.png</a:t>
            </a:r>
          </a:p>
          <a:p>
            <a:endParaRPr lang="en-GB" dirty="0"/>
          </a:p>
        </p:txBody>
      </p:sp>
      <p:pic>
        <p:nvPicPr>
          <p:cNvPr id="5" name="Picture 4" descr="Advoca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915" y="167053"/>
            <a:ext cx="2888273" cy="1523635"/>
          </a:xfrm>
          <a:prstGeom prst="rect">
            <a:avLst/>
          </a:prstGeom>
        </p:spPr>
      </p:pic>
    </p:spTree>
    <p:extLst>
      <p:ext uri="{BB962C8B-B14F-4D97-AF65-F5344CB8AC3E}">
        <p14:creationId xmlns:p14="http://schemas.microsoft.com/office/powerpoint/2010/main" val="20222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2513</TotalTime>
  <Words>2048</Words>
  <Application>Microsoft Office PowerPoint</Application>
  <PresentationFormat>Widescreen</PresentationFormat>
  <Paragraphs>340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Delivering customer service workshops to library colleagues. </vt:lpstr>
      <vt:lpstr>Why did I run the customer service sessions?</vt:lpstr>
      <vt:lpstr>Customer Service Excellence scheme</vt:lpstr>
      <vt:lpstr>What was covered in the sessions?</vt:lpstr>
      <vt:lpstr>Some of the slides from the sessions…</vt:lpstr>
      <vt:lpstr>COMPLAINTS AND PROBLEMS</vt:lpstr>
      <vt:lpstr>Your customer service experiences </vt:lpstr>
      <vt:lpstr>Inclusion - Overcoming barriers</vt:lpstr>
      <vt:lpstr>Equality &amp; Inclusion   </vt:lpstr>
      <vt:lpstr>Equality.                  </vt:lpstr>
      <vt:lpstr>Inclusion.</vt:lpstr>
      <vt:lpstr>Communication &amp; disability awareness.</vt:lpstr>
      <vt:lpstr>Autistic Spectrum Conditions (ASC)</vt:lpstr>
      <vt:lpstr>Deaf awareness</vt:lpstr>
      <vt:lpstr>British Sign Language  </vt:lpstr>
      <vt:lpstr>PowerPoint Presentation</vt:lpstr>
      <vt:lpstr>Staff wellbeing</vt:lpstr>
      <vt:lpstr>Feedback</vt:lpstr>
      <vt:lpstr>Outcomes- what were the benefits?</vt:lpstr>
      <vt:lpstr>Useful references</vt:lpstr>
      <vt:lpstr>PowerPoint Presentation</vt:lpstr>
    </vt:vector>
  </TitlesOfParts>
  <Company>University of Sussex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Price</dc:creator>
  <cp:lastModifiedBy>Jayne Batch</cp:lastModifiedBy>
  <cp:revision>402</cp:revision>
  <cp:lastPrinted>2019-06-12T10:21:13Z</cp:lastPrinted>
  <dcterms:created xsi:type="dcterms:W3CDTF">2019-04-30T13:12:21Z</dcterms:created>
  <dcterms:modified xsi:type="dcterms:W3CDTF">2019-07-01T10:39:49Z</dcterms:modified>
</cp:coreProperties>
</file>