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8" r:id="rId3"/>
  </p:sldMasterIdLst>
  <p:notesMasterIdLst>
    <p:notesMasterId r:id="rId21"/>
  </p:notesMasterIdLst>
  <p:sldIdLst>
    <p:sldId id="256" r:id="rId4"/>
    <p:sldId id="272" r:id="rId5"/>
    <p:sldId id="284" r:id="rId6"/>
    <p:sldId id="283" r:id="rId7"/>
    <p:sldId id="285" r:id="rId8"/>
    <p:sldId id="286" r:id="rId9"/>
    <p:sldId id="287" r:id="rId10"/>
    <p:sldId id="288" r:id="rId11"/>
    <p:sldId id="289" r:id="rId12"/>
    <p:sldId id="333" r:id="rId13"/>
    <p:sldId id="334" r:id="rId14"/>
    <p:sldId id="291" r:id="rId15"/>
    <p:sldId id="332" r:id="rId16"/>
    <p:sldId id="293" r:id="rId17"/>
    <p:sldId id="331" r:id="rId18"/>
    <p:sldId id="335"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B9B"/>
    <a:srgbClr val="ED2891"/>
    <a:srgbClr val="00B7B2"/>
    <a:srgbClr val="BE1522"/>
    <a:srgbClr val="7E55C7"/>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Library Content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solidFill>
              <a:srgbClr val="FABFDE"/>
            </a:solidFill>
          </c:spPr>
          <c:dPt>
            <c:idx val="0"/>
            <c:bubble3D val="0"/>
            <c:spPr>
              <a:solidFill>
                <a:srgbClr val="F47EB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9D5-4572-9FF4-BF53A7DD6D11}"/>
              </c:ext>
            </c:extLst>
          </c:dPt>
          <c:dPt>
            <c:idx val="1"/>
            <c:bubble3D val="0"/>
            <c:spPr>
              <a:solidFill>
                <a:srgbClr val="FABFD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9D5-4572-9FF4-BF53A7DD6D11}"/>
              </c:ext>
            </c:extLst>
          </c:dPt>
          <c:dLbls>
            <c:dLbl>
              <c:idx val="0"/>
              <c:tx>
                <c:rich>
                  <a:bodyPr/>
                  <a:lstStyle/>
                  <a:p>
                    <a:r>
                      <a:rPr lang="en-US"/>
                      <a:t>95%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9D5-4572-9FF4-BF53A7DD6D11}"/>
                </c:ext>
              </c:extLst>
            </c:dLbl>
            <c:dLbl>
              <c:idx val="1"/>
              <c:tx>
                <c:rich>
                  <a:bodyPr/>
                  <a:lstStyle/>
                  <a:p>
                    <a:r>
                      <a:rPr lang="en-US"/>
                      <a:t>5%</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D5-4572-9FF4-BF53A7DD6D11}"/>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Electronic</c:v>
                </c:pt>
                <c:pt idx="1">
                  <c:v>Print</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0-3A0E-4F06-883D-729AC70A91D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Library Content</c:v>
                </c:pt>
              </c:strCache>
            </c:strRef>
          </c:tx>
          <c:spPr>
            <a:solidFill>
              <a:srgbClr val="F47EBD"/>
            </a:solidFill>
            <a:ln w="9525" cap="flat" cmpd="sng" algn="ctr">
              <a:solidFill>
                <a:schemeClr val="lt1">
                  <a:alpha val="50000"/>
                </a:schemeClr>
              </a:solidFill>
              <a:round/>
            </a:ln>
            <a:effectLst/>
          </c:spPr>
          <c:invertIfNegative val="0"/>
          <c:dLbls>
            <c:dLbl>
              <c:idx val="0"/>
              <c:tx>
                <c:rich>
                  <a:bodyPr/>
                  <a:lstStyle/>
                  <a:p>
                    <a:r>
                      <a:rPr lang="en-US"/>
                      <a:t>590,000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F0-470E-A7A5-80E42FE24D83}"/>
                </c:ext>
              </c:extLst>
            </c:dLbl>
            <c:dLbl>
              <c:idx val="1"/>
              <c:tx>
                <c:rich>
                  <a:bodyPr/>
                  <a:lstStyle/>
                  <a:p>
                    <a:r>
                      <a:rPr lang="en-US"/>
                      <a:t>180,000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F0-470E-A7A5-80E42FE24D83}"/>
                </c:ext>
              </c:extLst>
            </c:dLbl>
            <c:dLbl>
              <c:idx val="2"/>
              <c:tx>
                <c:rich>
                  <a:bodyPr/>
                  <a:lstStyle/>
                  <a:p>
                    <a:r>
                      <a:rPr lang="en-US"/>
                      <a:t>259,000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F0-470E-A7A5-80E42FE24D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Electronic Books</c:v>
                </c:pt>
                <c:pt idx="1">
                  <c:v>Print books</c:v>
                </c:pt>
                <c:pt idx="2">
                  <c:v>Electronic Journals</c:v>
                </c:pt>
              </c:strCache>
            </c:strRef>
          </c:cat>
          <c:val>
            <c:numRef>
              <c:f>Sheet1!$B$2:$B$4</c:f>
              <c:numCache>
                <c:formatCode>General</c:formatCode>
                <c:ptCount val="3"/>
                <c:pt idx="0">
                  <c:v>590000</c:v>
                </c:pt>
                <c:pt idx="1">
                  <c:v>180000</c:v>
                </c:pt>
                <c:pt idx="2">
                  <c:v>259000</c:v>
                </c:pt>
              </c:numCache>
            </c:numRef>
          </c:val>
          <c:extLst>
            <c:ext xmlns:c16="http://schemas.microsoft.com/office/drawing/2014/chart" uri="{C3380CC4-5D6E-409C-BE32-E72D297353CC}">
              <c16:uniqueId val="{00000000-3346-4450-82F8-27B0D14647D4}"/>
            </c:ext>
          </c:extLst>
        </c:ser>
        <c:dLbls>
          <c:dLblPos val="inEnd"/>
          <c:showLegendKey val="0"/>
          <c:showVal val="1"/>
          <c:showCatName val="0"/>
          <c:showSerName val="0"/>
          <c:showPercent val="0"/>
          <c:showBubbleSize val="0"/>
        </c:dLbls>
        <c:gapWidth val="65"/>
        <c:axId val="155607472"/>
        <c:axId val="155605904"/>
      </c:barChart>
      <c:catAx>
        <c:axId val="155607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5605904"/>
        <c:crosses val="autoZero"/>
        <c:auto val="1"/>
        <c:lblAlgn val="ctr"/>
        <c:lblOffset val="100"/>
        <c:noMultiLvlLbl val="0"/>
      </c:catAx>
      <c:valAx>
        <c:axId val="1556059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560747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EFA7F-231F-4B3B-98B0-4DC8831C6A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F7FA299-66DD-4AB0-83EC-5FC130B4EB7A}">
      <dgm:prSet phldrT="[Text]"/>
      <dgm:spPr/>
      <dgm:t>
        <a:bodyPr/>
        <a:lstStyle/>
        <a:p>
          <a:r>
            <a:rPr lang="en-US"/>
            <a:t>Knowledge Management</a:t>
          </a:r>
        </a:p>
      </dgm:t>
    </dgm:pt>
    <dgm:pt modelId="{13A1B129-A632-46CC-B4CA-93DDC65BEBBD}" type="parTrans" cxnId="{C1E17848-FA60-4297-A20D-55E89DFAD48E}">
      <dgm:prSet/>
      <dgm:spPr/>
      <dgm:t>
        <a:bodyPr/>
        <a:lstStyle/>
        <a:p>
          <a:endParaRPr lang="en-US"/>
        </a:p>
      </dgm:t>
    </dgm:pt>
    <dgm:pt modelId="{2DE2FD84-B4CF-42D0-B4EC-555026BB1069}" type="sibTrans" cxnId="{C1E17848-FA60-4297-A20D-55E89DFAD48E}">
      <dgm:prSet/>
      <dgm:spPr/>
      <dgm:t>
        <a:bodyPr/>
        <a:lstStyle/>
        <a:p>
          <a:endParaRPr lang="en-US"/>
        </a:p>
      </dgm:t>
    </dgm:pt>
    <dgm:pt modelId="{1687F2F8-2206-4AC8-BBEB-295698783A83}">
      <dgm:prSet phldrT="[Text]"/>
      <dgm:spPr/>
      <dgm:t>
        <a:bodyPr/>
        <a:lstStyle/>
        <a:p>
          <a:r>
            <a:rPr lang="en-US"/>
            <a:t>Archiving, Preservation and Reuse</a:t>
          </a:r>
        </a:p>
      </dgm:t>
    </dgm:pt>
    <dgm:pt modelId="{58B27F7E-9DC0-47BA-B1E0-95474A36CCDB}" type="parTrans" cxnId="{EDF70013-5472-4B14-BDB1-1D60435FF97D}">
      <dgm:prSet/>
      <dgm:spPr/>
      <dgm:t>
        <a:bodyPr/>
        <a:lstStyle/>
        <a:p>
          <a:endParaRPr lang="en-US"/>
        </a:p>
      </dgm:t>
    </dgm:pt>
    <dgm:pt modelId="{7C451D69-1A1B-434F-8154-72193773D5D7}" type="sibTrans" cxnId="{EDF70013-5472-4B14-BDB1-1D60435FF97D}">
      <dgm:prSet/>
      <dgm:spPr/>
      <dgm:t>
        <a:bodyPr/>
        <a:lstStyle/>
        <a:p>
          <a:endParaRPr lang="en-US"/>
        </a:p>
      </dgm:t>
    </dgm:pt>
    <dgm:pt modelId="{6EFFCB9D-B810-4BA6-863C-E5492C32829E}">
      <dgm:prSet phldrT="[Text]"/>
      <dgm:spPr/>
      <dgm:t>
        <a:bodyPr/>
        <a:lstStyle/>
        <a:p>
          <a:r>
            <a:rPr lang="en-US"/>
            <a:t>Information Management and Metadata</a:t>
          </a:r>
        </a:p>
      </dgm:t>
    </dgm:pt>
    <dgm:pt modelId="{C33812C4-11DF-43DC-94A3-564E89FAD947}" type="parTrans" cxnId="{26D27469-9924-4188-9567-5703608428DF}">
      <dgm:prSet/>
      <dgm:spPr/>
      <dgm:t>
        <a:bodyPr/>
        <a:lstStyle/>
        <a:p>
          <a:endParaRPr lang="en-US"/>
        </a:p>
      </dgm:t>
    </dgm:pt>
    <dgm:pt modelId="{8E3FEFAB-3CBE-4371-A38D-4550BBE91C78}" type="sibTrans" cxnId="{26D27469-9924-4188-9567-5703608428DF}">
      <dgm:prSet/>
      <dgm:spPr/>
      <dgm:t>
        <a:bodyPr/>
        <a:lstStyle/>
        <a:p>
          <a:endParaRPr lang="en-US"/>
        </a:p>
      </dgm:t>
    </dgm:pt>
    <dgm:pt modelId="{89F2DD44-2558-4F6E-831D-79302727190B}">
      <dgm:prSet phldrT="[Text]"/>
      <dgm:spPr/>
      <dgm:t>
        <a:bodyPr/>
        <a:lstStyle/>
        <a:p>
          <a:r>
            <a:rPr lang="en-US"/>
            <a:t>Accessibility</a:t>
          </a:r>
        </a:p>
      </dgm:t>
    </dgm:pt>
    <dgm:pt modelId="{3D4C1E04-5898-42D4-BA7A-6DE9F0EAB6E2}" type="parTrans" cxnId="{8995EF25-A8BC-4A5F-8036-A717B16DA620}">
      <dgm:prSet/>
      <dgm:spPr/>
      <dgm:t>
        <a:bodyPr/>
        <a:lstStyle/>
        <a:p>
          <a:endParaRPr lang="en-US"/>
        </a:p>
      </dgm:t>
    </dgm:pt>
    <dgm:pt modelId="{E34DC482-2322-4C5E-ADE0-5F60FF9858FB}" type="sibTrans" cxnId="{8995EF25-A8BC-4A5F-8036-A717B16DA620}">
      <dgm:prSet/>
      <dgm:spPr/>
      <dgm:t>
        <a:bodyPr/>
        <a:lstStyle/>
        <a:p>
          <a:endParaRPr lang="en-US"/>
        </a:p>
      </dgm:t>
    </dgm:pt>
    <dgm:pt modelId="{4FAF5E1A-5104-4A5F-9C99-E34608F98CFA}">
      <dgm:prSet phldrT="[Text]"/>
      <dgm:spPr/>
      <dgm:t>
        <a:bodyPr/>
        <a:lstStyle/>
        <a:p>
          <a:pPr rtl="0"/>
          <a:r>
            <a:rPr lang="en-GB"/>
            <a:t>Curation and Discoverability</a:t>
          </a:r>
          <a:r>
            <a:rPr lang="en-GB">
              <a:latin typeface="Arial" panose="020B0604020202020204"/>
            </a:rPr>
            <a:t> </a:t>
          </a:r>
          <a:endParaRPr lang="en-US">
            <a:latin typeface="Arial" panose="020B0604020202020204"/>
          </a:endParaRPr>
        </a:p>
      </dgm:t>
    </dgm:pt>
    <dgm:pt modelId="{B8B9ADF1-DD80-42F2-BDF4-5E4E3030A61D}" type="parTrans" cxnId="{50B3AF5F-4C2A-4BAA-8C80-886D33039FA5}">
      <dgm:prSet/>
      <dgm:spPr/>
      <dgm:t>
        <a:bodyPr/>
        <a:lstStyle/>
        <a:p>
          <a:endParaRPr lang="en-US"/>
        </a:p>
      </dgm:t>
    </dgm:pt>
    <dgm:pt modelId="{E64FCEBD-DB0F-4E13-AD1D-7F51B7C868AA}" type="sibTrans" cxnId="{50B3AF5F-4C2A-4BAA-8C80-886D33039FA5}">
      <dgm:prSet/>
      <dgm:spPr/>
      <dgm:t>
        <a:bodyPr/>
        <a:lstStyle/>
        <a:p>
          <a:endParaRPr lang="en-US"/>
        </a:p>
      </dgm:t>
    </dgm:pt>
    <dgm:pt modelId="{68EC7CF4-0490-448E-A451-C6EB4A6C1D40}">
      <dgm:prSet/>
      <dgm:spPr/>
      <dgm:t>
        <a:bodyPr/>
        <a:lstStyle/>
        <a:p>
          <a:r>
            <a:rPr lang="en-US"/>
            <a:t>Intellectual Property</a:t>
          </a:r>
        </a:p>
      </dgm:t>
    </dgm:pt>
    <dgm:pt modelId="{7186EC52-E933-47E7-B3AF-C4F2D808305C}" type="parTrans" cxnId="{F1EA7434-BA3F-4B8A-8642-771BAEE00368}">
      <dgm:prSet/>
      <dgm:spPr/>
      <dgm:t>
        <a:bodyPr/>
        <a:lstStyle/>
        <a:p>
          <a:endParaRPr lang="en-US"/>
        </a:p>
      </dgm:t>
    </dgm:pt>
    <dgm:pt modelId="{487D8997-6751-4F18-9CBF-FC5C487F42BF}" type="sibTrans" cxnId="{F1EA7434-BA3F-4B8A-8642-771BAEE00368}">
      <dgm:prSet/>
      <dgm:spPr/>
      <dgm:t>
        <a:bodyPr/>
        <a:lstStyle/>
        <a:p>
          <a:endParaRPr lang="en-US"/>
        </a:p>
      </dgm:t>
    </dgm:pt>
    <dgm:pt modelId="{939FDEFF-8983-4CE0-AD02-09D39880515C}">
      <dgm:prSet/>
      <dgm:spPr/>
      <dgm:t>
        <a:bodyPr/>
        <a:lstStyle/>
        <a:p>
          <a:r>
            <a:rPr lang="en-US"/>
            <a:t>Copyright</a:t>
          </a:r>
        </a:p>
      </dgm:t>
    </dgm:pt>
    <dgm:pt modelId="{74B486E1-874F-4A3B-915F-261B9CF882C1}" type="parTrans" cxnId="{B5200908-6E65-4012-A8ED-A53985CC7976}">
      <dgm:prSet/>
      <dgm:spPr/>
      <dgm:t>
        <a:bodyPr/>
        <a:lstStyle/>
        <a:p>
          <a:endParaRPr lang="en-US"/>
        </a:p>
      </dgm:t>
    </dgm:pt>
    <dgm:pt modelId="{A51241C6-3E19-4797-8D37-515511B5547B}" type="sibTrans" cxnId="{B5200908-6E65-4012-A8ED-A53985CC7976}">
      <dgm:prSet/>
      <dgm:spPr/>
      <dgm:t>
        <a:bodyPr/>
        <a:lstStyle/>
        <a:p>
          <a:endParaRPr lang="en-US"/>
        </a:p>
      </dgm:t>
    </dgm:pt>
    <dgm:pt modelId="{24A09873-852E-4404-8704-3C961D1A9329}">
      <dgm:prSet/>
      <dgm:spPr/>
      <dgm:t>
        <a:bodyPr/>
        <a:lstStyle/>
        <a:p>
          <a:r>
            <a:rPr lang="en-US"/>
            <a:t>License Negotiation</a:t>
          </a:r>
        </a:p>
      </dgm:t>
    </dgm:pt>
    <dgm:pt modelId="{6BF48924-C0BF-4FAD-8782-02E5293F09FD}" type="parTrans" cxnId="{0607225E-29F5-4DBE-985B-27D58F4D7667}">
      <dgm:prSet/>
      <dgm:spPr/>
      <dgm:t>
        <a:bodyPr/>
        <a:lstStyle/>
        <a:p>
          <a:endParaRPr lang="en-US"/>
        </a:p>
      </dgm:t>
    </dgm:pt>
    <dgm:pt modelId="{14943094-5525-43CB-B747-93BFAD58AA7D}" type="sibTrans" cxnId="{0607225E-29F5-4DBE-985B-27D58F4D7667}">
      <dgm:prSet/>
      <dgm:spPr/>
      <dgm:t>
        <a:bodyPr/>
        <a:lstStyle/>
        <a:p>
          <a:endParaRPr lang="en-US"/>
        </a:p>
      </dgm:t>
    </dgm:pt>
    <dgm:pt modelId="{CA291C95-D890-41E4-92FF-FE81D34A4753}">
      <dgm:prSet/>
      <dgm:spPr/>
      <dgm:t>
        <a:bodyPr/>
        <a:lstStyle/>
        <a:p>
          <a:r>
            <a:rPr lang="en-US"/>
            <a:t>Learning Design</a:t>
          </a:r>
        </a:p>
      </dgm:t>
    </dgm:pt>
    <dgm:pt modelId="{9007E904-C16C-4C38-83F0-2015D99F6DF8}" type="parTrans" cxnId="{A4339049-98B2-4580-A533-EA22EB36E33F}">
      <dgm:prSet/>
      <dgm:spPr/>
      <dgm:t>
        <a:bodyPr/>
        <a:lstStyle/>
        <a:p>
          <a:endParaRPr lang="en-US"/>
        </a:p>
      </dgm:t>
    </dgm:pt>
    <dgm:pt modelId="{ABA21CF8-426B-4CE1-B950-0952283CB524}" type="sibTrans" cxnId="{A4339049-98B2-4580-A533-EA22EB36E33F}">
      <dgm:prSet/>
      <dgm:spPr/>
      <dgm:t>
        <a:bodyPr/>
        <a:lstStyle/>
        <a:p>
          <a:endParaRPr lang="en-US"/>
        </a:p>
      </dgm:t>
    </dgm:pt>
    <dgm:pt modelId="{3A7FA2C4-2AC0-4D4E-BDAA-B0FAA0E1AF0B}">
      <dgm:prSet/>
      <dgm:spPr/>
      <dgm:t>
        <a:bodyPr/>
        <a:lstStyle/>
        <a:p>
          <a:r>
            <a:rPr lang="en-US"/>
            <a:t>Digital Capabilities</a:t>
          </a:r>
        </a:p>
      </dgm:t>
    </dgm:pt>
    <dgm:pt modelId="{C95641B6-D049-4FBC-A844-19D6B5744ABD}" type="parTrans" cxnId="{89BA0E3A-DF05-4C23-8621-02EB12168003}">
      <dgm:prSet/>
      <dgm:spPr/>
      <dgm:t>
        <a:bodyPr/>
        <a:lstStyle/>
        <a:p>
          <a:endParaRPr lang="en-US"/>
        </a:p>
      </dgm:t>
    </dgm:pt>
    <dgm:pt modelId="{B8F71017-D10A-4E99-A7A2-D0DCF734C9F7}" type="sibTrans" cxnId="{89BA0E3A-DF05-4C23-8621-02EB12168003}">
      <dgm:prSet/>
      <dgm:spPr/>
      <dgm:t>
        <a:bodyPr/>
        <a:lstStyle/>
        <a:p>
          <a:endParaRPr lang="en-US"/>
        </a:p>
      </dgm:t>
    </dgm:pt>
    <dgm:pt modelId="{1C5F71E7-45DE-471D-B7DC-3FAD47454980}">
      <dgm:prSet/>
      <dgm:spPr/>
      <dgm:t>
        <a:bodyPr/>
        <a:lstStyle/>
        <a:p>
          <a:r>
            <a:rPr lang="en-US"/>
            <a:t>Teaching and Training</a:t>
          </a:r>
        </a:p>
      </dgm:t>
    </dgm:pt>
    <dgm:pt modelId="{27463336-970C-4898-8D8E-666DAE6D9FD4}" type="parTrans" cxnId="{9DE11BB2-591E-4F76-8F2C-44FC5F22D795}">
      <dgm:prSet/>
      <dgm:spPr/>
      <dgm:t>
        <a:bodyPr/>
        <a:lstStyle/>
        <a:p>
          <a:endParaRPr lang="en-US"/>
        </a:p>
      </dgm:t>
    </dgm:pt>
    <dgm:pt modelId="{E2F1C4B7-2CC3-428D-9C07-526A8496BDD4}" type="sibTrans" cxnId="{9DE11BB2-591E-4F76-8F2C-44FC5F22D795}">
      <dgm:prSet/>
      <dgm:spPr/>
      <dgm:t>
        <a:bodyPr/>
        <a:lstStyle/>
        <a:p>
          <a:endParaRPr lang="en-US"/>
        </a:p>
      </dgm:t>
    </dgm:pt>
    <dgm:pt modelId="{11DE0542-C71E-4FA7-9C6C-34B6CE343334}">
      <dgm:prSet/>
      <dgm:spPr/>
      <dgm:t>
        <a:bodyPr/>
        <a:lstStyle/>
        <a:p>
          <a:r>
            <a:rPr lang="en-US"/>
            <a:t>Open Access</a:t>
          </a:r>
        </a:p>
      </dgm:t>
    </dgm:pt>
    <dgm:pt modelId="{A07F0668-5E45-48A9-AD1B-9F45BEC54D2E}" type="parTrans" cxnId="{BE432079-9FB7-4C93-A35F-95DE506D8A44}">
      <dgm:prSet/>
      <dgm:spPr/>
      <dgm:t>
        <a:bodyPr/>
        <a:lstStyle/>
        <a:p>
          <a:endParaRPr lang="en-US"/>
        </a:p>
      </dgm:t>
    </dgm:pt>
    <dgm:pt modelId="{7CDD8803-2B23-43F5-9B05-7A806106EF01}" type="sibTrans" cxnId="{BE432079-9FB7-4C93-A35F-95DE506D8A44}">
      <dgm:prSet/>
      <dgm:spPr/>
      <dgm:t>
        <a:bodyPr/>
        <a:lstStyle/>
        <a:p>
          <a:endParaRPr lang="en-US"/>
        </a:p>
      </dgm:t>
    </dgm:pt>
    <dgm:pt modelId="{5059F743-EACE-4E17-B53C-C1B389AE70C9}">
      <dgm:prSet/>
      <dgm:spPr/>
      <dgm:t>
        <a:bodyPr/>
        <a:lstStyle/>
        <a:p>
          <a:pPr rtl="0"/>
          <a:r>
            <a:rPr lang="en-US"/>
            <a:t>Research Support</a:t>
          </a:r>
          <a:r>
            <a:rPr lang="en-US">
              <a:latin typeface="Arial" panose="020B0604020202020204"/>
            </a:rPr>
            <a:t> </a:t>
          </a:r>
          <a:endParaRPr lang="en-US"/>
        </a:p>
      </dgm:t>
    </dgm:pt>
    <dgm:pt modelId="{2A6CD553-7E94-475C-B111-B4634B1F5969}" type="parTrans" cxnId="{20A1E093-20B8-4286-9D5F-4A343143F6F7}">
      <dgm:prSet/>
      <dgm:spPr/>
      <dgm:t>
        <a:bodyPr/>
        <a:lstStyle/>
        <a:p>
          <a:endParaRPr lang="en-US"/>
        </a:p>
      </dgm:t>
    </dgm:pt>
    <dgm:pt modelId="{1823B57F-EC9D-4EF8-A8ED-0E65376C98E9}" type="sibTrans" cxnId="{20A1E093-20B8-4286-9D5F-4A343143F6F7}">
      <dgm:prSet/>
      <dgm:spPr/>
      <dgm:t>
        <a:bodyPr/>
        <a:lstStyle/>
        <a:p>
          <a:endParaRPr lang="en-US"/>
        </a:p>
      </dgm:t>
    </dgm:pt>
    <dgm:pt modelId="{6EB3DE93-483F-4737-9308-2989162225C2}">
      <dgm:prSet/>
      <dgm:spPr/>
      <dgm:t>
        <a:bodyPr/>
        <a:lstStyle/>
        <a:p>
          <a:r>
            <a:rPr lang="en-US"/>
            <a:t>User Insight</a:t>
          </a:r>
        </a:p>
      </dgm:t>
    </dgm:pt>
    <dgm:pt modelId="{403E31F4-94AA-4F62-8B36-C857936898B3}" type="parTrans" cxnId="{1D72E5E7-E85D-48D8-99F4-96B41DC5155D}">
      <dgm:prSet/>
      <dgm:spPr/>
      <dgm:t>
        <a:bodyPr/>
        <a:lstStyle/>
        <a:p>
          <a:endParaRPr lang="en-US"/>
        </a:p>
      </dgm:t>
    </dgm:pt>
    <dgm:pt modelId="{40F84FE7-636B-4DBB-AC36-B34A141EB814}" type="sibTrans" cxnId="{1D72E5E7-E85D-48D8-99F4-96B41DC5155D}">
      <dgm:prSet/>
      <dgm:spPr/>
      <dgm:t>
        <a:bodyPr/>
        <a:lstStyle/>
        <a:p>
          <a:endParaRPr lang="en-US"/>
        </a:p>
      </dgm:t>
    </dgm:pt>
    <dgm:pt modelId="{5F8A7398-6269-4578-97C2-3F4B85FD7BF8}">
      <dgm:prSet/>
      <dgm:spPr/>
      <dgm:t>
        <a:bodyPr/>
        <a:lstStyle/>
        <a:p>
          <a:r>
            <a:rPr lang="en-US"/>
            <a:t>Access &amp; Authentication</a:t>
          </a:r>
        </a:p>
      </dgm:t>
    </dgm:pt>
    <dgm:pt modelId="{F334EBEF-670C-4D52-AB4A-C3693AB2722B}" type="parTrans" cxnId="{F75488C9-F10A-4C6F-9188-82F4197BC6B6}">
      <dgm:prSet/>
      <dgm:spPr/>
      <dgm:t>
        <a:bodyPr/>
        <a:lstStyle/>
        <a:p>
          <a:endParaRPr lang="en-US"/>
        </a:p>
      </dgm:t>
    </dgm:pt>
    <dgm:pt modelId="{CC04636A-083E-4F9A-99D4-32375E8C5AC8}" type="sibTrans" cxnId="{F75488C9-F10A-4C6F-9188-82F4197BC6B6}">
      <dgm:prSet/>
      <dgm:spPr/>
      <dgm:t>
        <a:bodyPr/>
        <a:lstStyle/>
        <a:p>
          <a:endParaRPr lang="en-US"/>
        </a:p>
      </dgm:t>
    </dgm:pt>
    <dgm:pt modelId="{68F3FD07-EB47-484B-8CCE-9A7E00770B43}">
      <dgm:prSet/>
      <dgm:spPr/>
      <dgm:t>
        <a:bodyPr/>
        <a:lstStyle/>
        <a:p>
          <a:r>
            <a:rPr lang="en-US"/>
            <a:t>Information Systems</a:t>
          </a:r>
        </a:p>
      </dgm:t>
    </dgm:pt>
    <dgm:pt modelId="{38DBAE42-F41F-49DD-81FB-2D38B7DFB637}" type="parTrans" cxnId="{29CD7FF1-5C1A-4269-9B01-193146441E80}">
      <dgm:prSet/>
      <dgm:spPr/>
      <dgm:t>
        <a:bodyPr/>
        <a:lstStyle/>
        <a:p>
          <a:endParaRPr lang="en-US"/>
        </a:p>
      </dgm:t>
    </dgm:pt>
    <dgm:pt modelId="{52F0732E-978F-4F19-9D35-3ABD051F1131}" type="sibTrans" cxnId="{29CD7FF1-5C1A-4269-9B01-193146441E80}">
      <dgm:prSet/>
      <dgm:spPr/>
      <dgm:t>
        <a:bodyPr/>
        <a:lstStyle/>
        <a:p>
          <a:endParaRPr lang="en-US"/>
        </a:p>
      </dgm:t>
    </dgm:pt>
    <dgm:pt modelId="{5FCA3280-4243-4205-A8F1-05399619108A}">
      <dgm:prSet/>
      <dgm:spPr/>
      <dgm:t>
        <a:bodyPr/>
        <a:lstStyle/>
        <a:p>
          <a:r>
            <a:rPr lang="en-US"/>
            <a:t>Knowledge Sharing</a:t>
          </a:r>
        </a:p>
      </dgm:t>
    </dgm:pt>
    <dgm:pt modelId="{BB8C96C4-EB54-4436-9ADB-4CC5661959F9}" type="parTrans" cxnId="{E9FF212F-698D-442A-8787-8D840DB30519}">
      <dgm:prSet/>
      <dgm:spPr/>
      <dgm:t>
        <a:bodyPr/>
        <a:lstStyle/>
        <a:p>
          <a:endParaRPr lang="en-US"/>
        </a:p>
      </dgm:t>
    </dgm:pt>
    <dgm:pt modelId="{CD0ED48B-CD13-4DA1-B71B-96D52D750221}" type="sibTrans" cxnId="{E9FF212F-698D-442A-8787-8D840DB30519}">
      <dgm:prSet/>
      <dgm:spPr/>
      <dgm:t>
        <a:bodyPr/>
        <a:lstStyle/>
        <a:p>
          <a:endParaRPr lang="en-US"/>
        </a:p>
      </dgm:t>
    </dgm:pt>
    <dgm:pt modelId="{33596F14-6824-4CA6-815D-ED7B0814D9FD}">
      <dgm:prSet/>
      <dgm:spPr/>
      <dgm:t>
        <a:bodyPr/>
        <a:lstStyle/>
        <a:p>
          <a:r>
            <a:rPr lang="en-US"/>
            <a:t>Digital Development and Design</a:t>
          </a:r>
        </a:p>
      </dgm:t>
    </dgm:pt>
    <dgm:pt modelId="{2BEBBAA1-86F6-469A-AFFB-75806CC8A2F1}" type="parTrans" cxnId="{6A19D47B-0BE3-41DA-9593-E6405EC805EE}">
      <dgm:prSet/>
      <dgm:spPr/>
      <dgm:t>
        <a:bodyPr/>
        <a:lstStyle/>
        <a:p>
          <a:endParaRPr lang="en-US"/>
        </a:p>
      </dgm:t>
    </dgm:pt>
    <dgm:pt modelId="{26E507C5-4507-407C-8D28-B6C2501F9A28}" type="sibTrans" cxnId="{6A19D47B-0BE3-41DA-9593-E6405EC805EE}">
      <dgm:prSet/>
      <dgm:spPr/>
      <dgm:t>
        <a:bodyPr/>
        <a:lstStyle/>
        <a:p>
          <a:endParaRPr lang="en-US"/>
        </a:p>
      </dgm:t>
    </dgm:pt>
    <dgm:pt modelId="{650FE337-0A70-4EA8-BC7E-F41531B42609}">
      <dgm:prSet/>
      <dgm:spPr/>
      <dgm:t>
        <a:bodyPr/>
        <a:lstStyle/>
        <a:p>
          <a:r>
            <a:rPr lang="en-US"/>
            <a:t>Data Storage and Analytics</a:t>
          </a:r>
        </a:p>
      </dgm:t>
    </dgm:pt>
    <dgm:pt modelId="{4AA13881-986D-40AA-B1F9-A346C87C2129}" type="parTrans" cxnId="{D27CF85F-E6AC-4E96-94F9-E0C64777F873}">
      <dgm:prSet/>
      <dgm:spPr/>
      <dgm:t>
        <a:bodyPr/>
        <a:lstStyle/>
        <a:p>
          <a:endParaRPr lang="en-US"/>
        </a:p>
      </dgm:t>
    </dgm:pt>
    <dgm:pt modelId="{5B159135-956F-447F-91E6-CBCE4847C0CB}" type="sibTrans" cxnId="{D27CF85F-E6AC-4E96-94F9-E0C64777F873}">
      <dgm:prSet/>
      <dgm:spPr/>
      <dgm:t>
        <a:bodyPr/>
        <a:lstStyle/>
        <a:p>
          <a:endParaRPr lang="en-US"/>
        </a:p>
      </dgm:t>
    </dgm:pt>
    <dgm:pt modelId="{3F3B543C-F4AF-478E-92B5-D9803A696921}">
      <dgm:prSet/>
      <dgm:spPr/>
      <dgm:t>
        <a:bodyPr/>
        <a:lstStyle/>
        <a:p>
          <a:pPr rtl="0"/>
          <a:r>
            <a:rPr lang="en-US">
              <a:latin typeface="Arial" panose="020B0604020202020204"/>
            </a:rPr>
            <a:t>Real time</a:t>
          </a:r>
          <a:r>
            <a:rPr lang="en-US"/>
            <a:t> Support</a:t>
          </a:r>
        </a:p>
      </dgm:t>
    </dgm:pt>
    <dgm:pt modelId="{681B0967-DEA1-4398-8E50-29BFD0159772}" type="parTrans" cxnId="{1D2DE141-0FF1-4D09-837C-07707BFF97EE}">
      <dgm:prSet/>
      <dgm:spPr/>
      <dgm:t>
        <a:bodyPr/>
        <a:lstStyle/>
        <a:p>
          <a:endParaRPr lang="en-US"/>
        </a:p>
      </dgm:t>
    </dgm:pt>
    <dgm:pt modelId="{2097C182-BA18-4F45-97D1-BA97DD93DF10}" type="sibTrans" cxnId="{1D2DE141-0FF1-4D09-837C-07707BFF97EE}">
      <dgm:prSet/>
      <dgm:spPr/>
      <dgm:t>
        <a:bodyPr/>
        <a:lstStyle/>
        <a:p>
          <a:endParaRPr lang="en-US"/>
        </a:p>
      </dgm:t>
    </dgm:pt>
    <dgm:pt modelId="{B7EF940F-AD9F-441C-BF3E-97BE31FD6C49}" type="pres">
      <dgm:prSet presAssocID="{FBFEFA7F-231F-4B3B-98B0-4DC8831C6A84}" presName="diagram" presStyleCnt="0">
        <dgm:presLayoutVars>
          <dgm:dir/>
          <dgm:resizeHandles val="exact"/>
        </dgm:presLayoutVars>
      </dgm:prSet>
      <dgm:spPr/>
    </dgm:pt>
    <dgm:pt modelId="{D1333535-F7B0-4E11-A772-343F3FA41D83}" type="pres">
      <dgm:prSet presAssocID="{5F7FA299-66DD-4AB0-83EC-5FC130B4EB7A}" presName="node" presStyleLbl="node1" presStyleIdx="0" presStyleCnt="20">
        <dgm:presLayoutVars>
          <dgm:bulletEnabled val="1"/>
        </dgm:presLayoutVars>
      </dgm:prSet>
      <dgm:spPr/>
    </dgm:pt>
    <dgm:pt modelId="{917A913B-5637-46BE-A051-853C1984A0CF}" type="pres">
      <dgm:prSet presAssocID="{2DE2FD84-B4CF-42D0-B4EC-555026BB1069}" presName="sibTrans" presStyleCnt="0"/>
      <dgm:spPr/>
    </dgm:pt>
    <dgm:pt modelId="{5DDA1CA7-E1E2-4AF4-839D-05593673520B}" type="pres">
      <dgm:prSet presAssocID="{1687F2F8-2206-4AC8-BBEB-295698783A83}" presName="node" presStyleLbl="node1" presStyleIdx="1" presStyleCnt="20">
        <dgm:presLayoutVars>
          <dgm:bulletEnabled val="1"/>
        </dgm:presLayoutVars>
      </dgm:prSet>
      <dgm:spPr/>
    </dgm:pt>
    <dgm:pt modelId="{4D471277-4D3C-4924-A2C8-8F6532633E8D}" type="pres">
      <dgm:prSet presAssocID="{7C451D69-1A1B-434F-8154-72193773D5D7}" presName="sibTrans" presStyleCnt="0"/>
      <dgm:spPr/>
    </dgm:pt>
    <dgm:pt modelId="{E8E9F5A9-9366-4CDD-B6FE-27006F7F194B}" type="pres">
      <dgm:prSet presAssocID="{6EFFCB9D-B810-4BA6-863C-E5492C32829E}" presName="node" presStyleLbl="node1" presStyleIdx="2" presStyleCnt="20">
        <dgm:presLayoutVars>
          <dgm:bulletEnabled val="1"/>
        </dgm:presLayoutVars>
      </dgm:prSet>
      <dgm:spPr/>
    </dgm:pt>
    <dgm:pt modelId="{A95AAC19-77B8-4A48-BD94-08A74AF0E582}" type="pres">
      <dgm:prSet presAssocID="{8E3FEFAB-3CBE-4371-A38D-4550BBE91C78}" presName="sibTrans" presStyleCnt="0"/>
      <dgm:spPr/>
    </dgm:pt>
    <dgm:pt modelId="{9F5D1FFC-8D99-43ED-9E73-32093580CE70}" type="pres">
      <dgm:prSet presAssocID="{89F2DD44-2558-4F6E-831D-79302727190B}" presName="node" presStyleLbl="node1" presStyleIdx="3" presStyleCnt="20">
        <dgm:presLayoutVars>
          <dgm:bulletEnabled val="1"/>
        </dgm:presLayoutVars>
      </dgm:prSet>
      <dgm:spPr/>
    </dgm:pt>
    <dgm:pt modelId="{DB26BE61-51AB-4F44-B42A-BEEFC5227BEC}" type="pres">
      <dgm:prSet presAssocID="{E34DC482-2322-4C5E-ADE0-5F60FF9858FB}" presName="sibTrans" presStyleCnt="0"/>
      <dgm:spPr/>
    </dgm:pt>
    <dgm:pt modelId="{13BF5D00-0F88-44F3-BAEB-452C49ADBB27}" type="pres">
      <dgm:prSet presAssocID="{4FAF5E1A-5104-4A5F-9C99-E34608F98CFA}" presName="node" presStyleLbl="node1" presStyleIdx="4" presStyleCnt="20">
        <dgm:presLayoutVars>
          <dgm:bulletEnabled val="1"/>
        </dgm:presLayoutVars>
      </dgm:prSet>
      <dgm:spPr/>
    </dgm:pt>
    <dgm:pt modelId="{F3452AE4-FD76-4642-BCD5-B04AD38F5FB6}" type="pres">
      <dgm:prSet presAssocID="{E64FCEBD-DB0F-4E13-AD1D-7F51B7C868AA}" presName="sibTrans" presStyleCnt="0"/>
      <dgm:spPr/>
    </dgm:pt>
    <dgm:pt modelId="{E9132DD3-94F6-490B-A678-A7D13C019BA0}" type="pres">
      <dgm:prSet presAssocID="{68EC7CF4-0490-448E-A451-C6EB4A6C1D40}" presName="node" presStyleLbl="node1" presStyleIdx="5" presStyleCnt="20">
        <dgm:presLayoutVars>
          <dgm:bulletEnabled val="1"/>
        </dgm:presLayoutVars>
      </dgm:prSet>
      <dgm:spPr/>
    </dgm:pt>
    <dgm:pt modelId="{B444B095-3312-4CDA-8B8E-186E5960F6C5}" type="pres">
      <dgm:prSet presAssocID="{487D8997-6751-4F18-9CBF-FC5C487F42BF}" presName="sibTrans" presStyleCnt="0"/>
      <dgm:spPr/>
    </dgm:pt>
    <dgm:pt modelId="{A0D21415-A678-4CF3-A9AF-B4DA54976978}" type="pres">
      <dgm:prSet presAssocID="{939FDEFF-8983-4CE0-AD02-09D39880515C}" presName="node" presStyleLbl="node1" presStyleIdx="6" presStyleCnt="20">
        <dgm:presLayoutVars>
          <dgm:bulletEnabled val="1"/>
        </dgm:presLayoutVars>
      </dgm:prSet>
      <dgm:spPr/>
    </dgm:pt>
    <dgm:pt modelId="{84E84DE8-0867-493E-80A1-34E48FF88089}" type="pres">
      <dgm:prSet presAssocID="{A51241C6-3E19-4797-8D37-515511B5547B}" presName="sibTrans" presStyleCnt="0"/>
      <dgm:spPr/>
    </dgm:pt>
    <dgm:pt modelId="{A1D3E298-0798-4A0C-84FB-4CB34360703E}" type="pres">
      <dgm:prSet presAssocID="{24A09873-852E-4404-8704-3C961D1A9329}" presName="node" presStyleLbl="node1" presStyleIdx="7" presStyleCnt="20">
        <dgm:presLayoutVars>
          <dgm:bulletEnabled val="1"/>
        </dgm:presLayoutVars>
      </dgm:prSet>
      <dgm:spPr/>
    </dgm:pt>
    <dgm:pt modelId="{4687649D-3898-44E5-BA8C-DBEF8705C789}" type="pres">
      <dgm:prSet presAssocID="{14943094-5525-43CB-B747-93BFAD58AA7D}" presName="sibTrans" presStyleCnt="0"/>
      <dgm:spPr/>
    </dgm:pt>
    <dgm:pt modelId="{02D5949C-D0B4-46EB-B999-E13F0AE76175}" type="pres">
      <dgm:prSet presAssocID="{3F3B543C-F4AF-478E-92B5-D9803A696921}" presName="node" presStyleLbl="node1" presStyleIdx="8" presStyleCnt="20">
        <dgm:presLayoutVars>
          <dgm:bulletEnabled val="1"/>
        </dgm:presLayoutVars>
      </dgm:prSet>
      <dgm:spPr/>
    </dgm:pt>
    <dgm:pt modelId="{FE8CF584-2EC3-4F88-AD1E-6A4A237BFD46}" type="pres">
      <dgm:prSet presAssocID="{2097C182-BA18-4F45-97D1-BA97DD93DF10}" presName="sibTrans" presStyleCnt="0"/>
      <dgm:spPr/>
    </dgm:pt>
    <dgm:pt modelId="{C802A40B-FD0E-43E1-B682-E8E583200C4E}" type="pres">
      <dgm:prSet presAssocID="{CA291C95-D890-41E4-92FF-FE81D34A4753}" presName="node" presStyleLbl="node1" presStyleIdx="9" presStyleCnt="20">
        <dgm:presLayoutVars>
          <dgm:bulletEnabled val="1"/>
        </dgm:presLayoutVars>
      </dgm:prSet>
      <dgm:spPr/>
    </dgm:pt>
    <dgm:pt modelId="{F8A57EDD-E9F8-4010-951B-0ACF04FEEFD7}" type="pres">
      <dgm:prSet presAssocID="{ABA21CF8-426B-4CE1-B950-0952283CB524}" presName="sibTrans" presStyleCnt="0"/>
      <dgm:spPr/>
    </dgm:pt>
    <dgm:pt modelId="{7AE9847B-7374-4452-A99A-44CD5378D72A}" type="pres">
      <dgm:prSet presAssocID="{3A7FA2C4-2AC0-4D4E-BDAA-B0FAA0E1AF0B}" presName="node" presStyleLbl="node1" presStyleIdx="10" presStyleCnt="20">
        <dgm:presLayoutVars>
          <dgm:bulletEnabled val="1"/>
        </dgm:presLayoutVars>
      </dgm:prSet>
      <dgm:spPr/>
    </dgm:pt>
    <dgm:pt modelId="{FBB096BF-E60A-4471-B601-D9F2493ED1B2}" type="pres">
      <dgm:prSet presAssocID="{B8F71017-D10A-4E99-A7A2-D0DCF734C9F7}" presName="sibTrans" presStyleCnt="0"/>
      <dgm:spPr/>
    </dgm:pt>
    <dgm:pt modelId="{CCD54FF9-5DD4-475F-B92D-40AA6039A079}" type="pres">
      <dgm:prSet presAssocID="{1C5F71E7-45DE-471D-B7DC-3FAD47454980}" presName="node" presStyleLbl="node1" presStyleIdx="11" presStyleCnt="20">
        <dgm:presLayoutVars>
          <dgm:bulletEnabled val="1"/>
        </dgm:presLayoutVars>
      </dgm:prSet>
      <dgm:spPr/>
    </dgm:pt>
    <dgm:pt modelId="{B2B4BC73-C446-4A01-AF52-8FBFBA04780D}" type="pres">
      <dgm:prSet presAssocID="{E2F1C4B7-2CC3-428D-9C07-526A8496BDD4}" presName="sibTrans" presStyleCnt="0"/>
      <dgm:spPr/>
    </dgm:pt>
    <dgm:pt modelId="{E68043F9-75FE-42DB-A3B3-496D4B0AAB5D}" type="pres">
      <dgm:prSet presAssocID="{11DE0542-C71E-4FA7-9C6C-34B6CE343334}" presName="node" presStyleLbl="node1" presStyleIdx="12" presStyleCnt="20">
        <dgm:presLayoutVars>
          <dgm:bulletEnabled val="1"/>
        </dgm:presLayoutVars>
      </dgm:prSet>
      <dgm:spPr/>
    </dgm:pt>
    <dgm:pt modelId="{F7D01A1F-437B-4378-9B2F-7E1072AB5CD7}" type="pres">
      <dgm:prSet presAssocID="{7CDD8803-2B23-43F5-9B05-7A806106EF01}" presName="sibTrans" presStyleCnt="0"/>
      <dgm:spPr/>
    </dgm:pt>
    <dgm:pt modelId="{7B5EDB75-CA7D-411D-A84A-17FFB2562B39}" type="pres">
      <dgm:prSet presAssocID="{5059F743-EACE-4E17-B53C-C1B389AE70C9}" presName="node" presStyleLbl="node1" presStyleIdx="13" presStyleCnt="20">
        <dgm:presLayoutVars>
          <dgm:bulletEnabled val="1"/>
        </dgm:presLayoutVars>
      </dgm:prSet>
      <dgm:spPr/>
    </dgm:pt>
    <dgm:pt modelId="{D46FA74A-5369-49E4-B75D-24ECBCB2950B}" type="pres">
      <dgm:prSet presAssocID="{1823B57F-EC9D-4EF8-A8ED-0E65376C98E9}" presName="sibTrans" presStyleCnt="0"/>
      <dgm:spPr/>
    </dgm:pt>
    <dgm:pt modelId="{3CF84D12-9DF8-4CF4-8635-D9F547CDB1F6}" type="pres">
      <dgm:prSet presAssocID="{6EB3DE93-483F-4737-9308-2989162225C2}" presName="node" presStyleLbl="node1" presStyleIdx="14" presStyleCnt="20">
        <dgm:presLayoutVars>
          <dgm:bulletEnabled val="1"/>
        </dgm:presLayoutVars>
      </dgm:prSet>
      <dgm:spPr/>
    </dgm:pt>
    <dgm:pt modelId="{F172CC33-F014-421D-ABFD-81BDBA49140E}" type="pres">
      <dgm:prSet presAssocID="{40F84FE7-636B-4DBB-AC36-B34A141EB814}" presName="sibTrans" presStyleCnt="0"/>
      <dgm:spPr/>
    </dgm:pt>
    <dgm:pt modelId="{FD5B48CB-811A-4C7C-AE33-136A43376C46}" type="pres">
      <dgm:prSet presAssocID="{5F8A7398-6269-4578-97C2-3F4B85FD7BF8}" presName="node" presStyleLbl="node1" presStyleIdx="15" presStyleCnt="20">
        <dgm:presLayoutVars>
          <dgm:bulletEnabled val="1"/>
        </dgm:presLayoutVars>
      </dgm:prSet>
      <dgm:spPr/>
    </dgm:pt>
    <dgm:pt modelId="{E93455E6-5BBD-4D1D-B4DD-EF3F047D8541}" type="pres">
      <dgm:prSet presAssocID="{CC04636A-083E-4F9A-99D4-32375E8C5AC8}" presName="sibTrans" presStyleCnt="0"/>
      <dgm:spPr/>
    </dgm:pt>
    <dgm:pt modelId="{8F946C6D-2A28-4F8D-A09A-3C3ECFD24B3F}" type="pres">
      <dgm:prSet presAssocID="{68F3FD07-EB47-484B-8CCE-9A7E00770B43}" presName="node" presStyleLbl="node1" presStyleIdx="16" presStyleCnt="20">
        <dgm:presLayoutVars>
          <dgm:bulletEnabled val="1"/>
        </dgm:presLayoutVars>
      </dgm:prSet>
      <dgm:spPr/>
    </dgm:pt>
    <dgm:pt modelId="{A5BC9313-3F74-4C33-8B74-1FBF3393F882}" type="pres">
      <dgm:prSet presAssocID="{52F0732E-978F-4F19-9D35-3ABD051F1131}" presName="sibTrans" presStyleCnt="0"/>
      <dgm:spPr/>
    </dgm:pt>
    <dgm:pt modelId="{5F584633-31C6-4E75-8F97-79D2A1744B11}" type="pres">
      <dgm:prSet presAssocID="{5FCA3280-4243-4205-A8F1-05399619108A}" presName="node" presStyleLbl="node1" presStyleIdx="17" presStyleCnt="20">
        <dgm:presLayoutVars>
          <dgm:bulletEnabled val="1"/>
        </dgm:presLayoutVars>
      </dgm:prSet>
      <dgm:spPr/>
    </dgm:pt>
    <dgm:pt modelId="{0350E0B5-47EA-4084-8CCB-2E28A9A3FE7D}" type="pres">
      <dgm:prSet presAssocID="{CD0ED48B-CD13-4DA1-B71B-96D52D750221}" presName="sibTrans" presStyleCnt="0"/>
      <dgm:spPr/>
    </dgm:pt>
    <dgm:pt modelId="{DB50851B-5E74-4347-B7D5-ABB9D3BD5B9A}" type="pres">
      <dgm:prSet presAssocID="{33596F14-6824-4CA6-815D-ED7B0814D9FD}" presName="node" presStyleLbl="node1" presStyleIdx="18" presStyleCnt="20">
        <dgm:presLayoutVars>
          <dgm:bulletEnabled val="1"/>
        </dgm:presLayoutVars>
      </dgm:prSet>
      <dgm:spPr/>
    </dgm:pt>
    <dgm:pt modelId="{D5A89813-C206-4547-ADE8-99312D633458}" type="pres">
      <dgm:prSet presAssocID="{26E507C5-4507-407C-8D28-B6C2501F9A28}" presName="sibTrans" presStyleCnt="0"/>
      <dgm:spPr/>
    </dgm:pt>
    <dgm:pt modelId="{96741246-8460-4DA7-8803-D22FCA7669C3}" type="pres">
      <dgm:prSet presAssocID="{650FE337-0A70-4EA8-BC7E-F41531B42609}" presName="node" presStyleLbl="node1" presStyleIdx="19" presStyleCnt="20">
        <dgm:presLayoutVars>
          <dgm:bulletEnabled val="1"/>
        </dgm:presLayoutVars>
      </dgm:prSet>
      <dgm:spPr/>
    </dgm:pt>
  </dgm:ptLst>
  <dgm:cxnLst>
    <dgm:cxn modelId="{B5200908-6E65-4012-A8ED-A53985CC7976}" srcId="{FBFEFA7F-231F-4B3B-98B0-4DC8831C6A84}" destId="{939FDEFF-8983-4CE0-AD02-09D39880515C}" srcOrd="6" destOrd="0" parTransId="{74B486E1-874F-4A3B-915F-261B9CF882C1}" sibTransId="{A51241C6-3E19-4797-8D37-515511B5547B}"/>
    <dgm:cxn modelId="{F1BAF20E-85F3-43B1-B3A2-7C36DECEF2B6}" type="presOf" srcId="{CA291C95-D890-41E4-92FF-FE81D34A4753}" destId="{C802A40B-FD0E-43E1-B682-E8E583200C4E}" srcOrd="0" destOrd="0" presId="urn:microsoft.com/office/officeart/2005/8/layout/default"/>
    <dgm:cxn modelId="{866A1811-353D-4485-928A-4CE309C046D6}" type="presOf" srcId="{6EB3DE93-483F-4737-9308-2989162225C2}" destId="{3CF84D12-9DF8-4CF4-8635-D9F547CDB1F6}" srcOrd="0" destOrd="0" presId="urn:microsoft.com/office/officeart/2005/8/layout/default"/>
    <dgm:cxn modelId="{EDF70013-5472-4B14-BDB1-1D60435FF97D}" srcId="{FBFEFA7F-231F-4B3B-98B0-4DC8831C6A84}" destId="{1687F2F8-2206-4AC8-BBEB-295698783A83}" srcOrd="1" destOrd="0" parTransId="{58B27F7E-9DC0-47BA-B1E0-95474A36CCDB}" sibTransId="{7C451D69-1A1B-434F-8154-72193773D5D7}"/>
    <dgm:cxn modelId="{21C9B71C-8EA0-4654-9EA2-B37067FF4FDB}" type="presOf" srcId="{5F7FA299-66DD-4AB0-83EC-5FC130B4EB7A}" destId="{D1333535-F7B0-4E11-A772-343F3FA41D83}" srcOrd="0" destOrd="0" presId="urn:microsoft.com/office/officeart/2005/8/layout/default"/>
    <dgm:cxn modelId="{CF65FD20-B0E2-4D11-A05F-79F0BBA794C9}" type="presOf" srcId="{650FE337-0A70-4EA8-BC7E-F41531B42609}" destId="{96741246-8460-4DA7-8803-D22FCA7669C3}" srcOrd="0" destOrd="0" presId="urn:microsoft.com/office/officeart/2005/8/layout/default"/>
    <dgm:cxn modelId="{5A911321-D438-4AF6-BA23-865FC6B0EDCA}" type="presOf" srcId="{FBFEFA7F-231F-4B3B-98B0-4DC8831C6A84}" destId="{B7EF940F-AD9F-441C-BF3E-97BE31FD6C49}" srcOrd="0" destOrd="0" presId="urn:microsoft.com/office/officeart/2005/8/layout/default"/>
    <dgm:cxn modelId="{8995EF25-A8BC-4A5F-8036-A717B16DA620}" srcId="{FBFEFA7F-231F-4B3B-98B0-4DC8831C6A84}" destId="{89F2DD44-2558-4F6E-831D-79302727190B}" srcOrd="3" destOrd="0" parTransId="{3D4C1E04-5898-42D4-BA7A-6DE9F0EAB6E2}" sibTransId="{E34DC482-2322-4C5E-ADE0-5F60FF9858FB}"/>
    <dgm:cxn modelId="{4892C82C-366E-48EE-B3F1-99E76432B1AD}" type="presOf" srcId="{939FDEFF-8983-4CE0-AD02-09D39880515C}" destId="{A0D21415-A678-4CF3-A9AF-B4DA54976978}" srcOrd="0" destOrd="0" presId="urn:microsoft.com/office/officeart/2005/8/layout/default"/>
    <dgm:cxn modelId="{E9FF212F-698D-442A-8787-8D840DB30519}" srcId="{FBFEFA7F-231F-4B3B-98B0-4DC8831C6A84}" destId="{5FCA3280-4243-4205-A8F1-05399619108A}" srcOrd="17" destOrd="0" parTransId="{BB8C96C4-EB54-4436-9ADB-4CC5661959F9}" sibTransId="{CD0ED48B-CD13-4DA1-B71B-96D52D750221}"/>
    <dgm:cxn modelId="{F1EA7434-BA3F-4B8A-8642-771BAEE00368}" srcId="{FBFEFA7F-231F-4B3B-98B0-4DC8831C6A84}" destId="{68EC7CF4-0490-448E-A451-C6EB4A6C1D40}" srcOrd="5" destOrd="0" parTransId="{7186EC52-E933-47E7-B3AF-C4F2D808305C}" sibTransId="{487D8997-6751-4F18-9CBF-FC5C487F42BF}"/>
    <dgm:cxn modelId="{23B6B738-3322-457B-86F8-BB0F87AD2E48}" type="presOf" srcId="{89F2DD44-2558-4F6E-831D-79302727190B}" destId="{9F5D1FFC-8D99-43ED-9E73-32093580CE70}" srcOrd="0" destOrd="0" presId="urn:microsoft.com/office/officeart/2005/8/layout/default"/>
    <dgm:cxn modelId="{89BA0E3A-DF05-4C23-8621-02EB12168003}" srcId="{FBFEFA7F-231F-4B3B-98B0-4DC8831C6A84}" destId="{3A7FA2C4-2AC0-4D4E-BDAA-B0FAA0E1AF0B}" srcOrd="10" destOrd="0" parTransId="{C95641B6-D049-4FBC-A844-19D6B5744ABD}" sibTransId="{B8F71017-D10A-4E99-A7A2-D0DCF734C9F7}"/>
    <dgm:cxn modelId="{228BAB3E-B36B-4FF1-B1FB-794A91DF1939}" type="presOf" srcId="{68F3FD07-EB47-484B-8CCE-9A7E00770B43}" destId="{8F946C6D-2A28-4F8D-A09A-3C3ECFD24B3F}" srcOrd="0" destOrd="0" presId="urn:microsoft.com/office/officeart/2005/8/layout/default"/>
    <dgm:cxn modelId="{63105B5B-11B3-4FBF-A1A0-33198B681D1B}" type="presOf" srcId="{5059F743-EACE-4E17-B53C-C1B389AE70C9}" destId="{7B5EDB75-CA7D-411D-A84A-17FFB2562B39}" srcOrd="0" destOrd="0" presId="urn:microsoft.com/office/officeart/2005/8/layout/default"/>
    <dgm:cxn modelId="{0607225E-29F5-4DBE-985B-27D58F4D7667}" srcId="{FBFEFA7F-231F-4B3B-98B0-4DC8831C6A84}" destId="{24A09873-852E-4404-8704-3C961D1A9329}" srcOrd="7" destOrd="0" parTransId="{6BF48924-C0BF-4FAD-8782-02E5293F09FD}" sibTransId="{14943094-5525-43CB-B747-93BFAD58AA7D}"/>
    <dgm:cxn modelId="{50B3AF5F-4C2A-4BAA-8C80-886D33039FA5}" srcId="{FBFEFA7F-231F-4B3B-98B0-4DC8831C6A84}" destId="{4FAF5E1A-5104-4A5F-9C99-E34608F98CFA}" srcOrd="4" destOrd="0" parTransId="{B8B9ADF1-DD80-42F2-BDF4-5E4E3030A61D}" sibTransId="{E64FCEBD-DB0F-4E13-AD1D-7F51B7C868AA}"/>
    <dgm:cxn modelId="{D27CF85F-E6AC-4E96-94F9-E0C64777F873}" srcId="{FBFEFA7F-231F-4B3B-98B0-4DC8831C6A84}" destId="{650FE337-0A70-4EA8-BC7E-F41531B42609}" srcOrd="19" destOrd="0" parTransId="{4AA13881-986D-40AA-B1F9-A346C87C2129}" sibTransId="{5B159135-956F-447F-91E6-CBCE4847C0CB}"/>
    <dgm:cxn modelId="{1D2DE141-0FF1-4D09-837C-07707BFF97EE}" srcId="{FBFEFA7F-231F-4B3B-98B0-4DC8831C6A84}" destId="{3F3B543C-F4AF-478E-92B5-D9803A696921}" srcOrd="8" destOrd="0" parTransId="{681B0967-DEA1-4398-8E50-29BFD0159772}" sibTransId="{2097C182-BA18-4F45-97D1-BA97DD93DF10}"/>
    <dgm:cxn modelId="{C1E17848-FA60-4297-A20D-55E89DFAD48E}" srcId="{FBFEFA7F-231F-4B3B-98B0-4DC8831C6A84}" destId="{5F7FA299-66DD-4AB0-83EC-5FC130B4EB7A}" srcOrd="0" destOrd="0" parTransId="{13A1B129-A632-46CC-B4CA-93DDC65BEBBD}" sibTransId="{2DE2FD84-B4CF-42D0-B4EC-555026BB1069}"/>
    <dgm:cxn modelId="{26D27469-9924-4188-9567-5703608428DF}" srcId="{FBFEFA7F-231F-4B3B-98B0-4DC8831C6A84}" destId="{6EFFCB9D-B810-4BA6-863C-E5492C32829E}" srcOrd="2" destOrd="0" parTransId="{C33812C4-11DF-43DC-94A3-564E89FAD947}" sibTransId="{8E3FEFAB-3CBE-4371-A38D-4550BBE91C78}"/>
    <dgm:cxn modelId="{A4339049-98B2-4580-A533-EA22EB36E33F}" srcId="{FBFEFA7F-231F-4B3B-98B0-4DC8831C6A84}" destId="{CA291C95-D890-41E4-92FF-FE81D34A4753}" srcOrd="9" destOrd="0" parTransId="{9007E904-C16C-4C38-83F0-2015D99F6DF8}" sibTransId="{ABA21CF8-426B-4CE1-B950-0952283CB524}"/>
    <dgm:cxn modelId="{9908A06A-CB02-4903-AEBF-CA34E6B1B21A}" type="presOf" srcId="{11DE0542-C71E-4FA7-9C6C-34B6CE343334}" destId="{E68043F9-75FE-42DB-A3B3-496D4B0AAB5D}" srcOrd="0" destOrd="0" presId="urn:microsoft.com/office/officeart/2005/8/layout/default"/>
    <dgm:cxn modelId="{BE432079-9FB7-4C93-A35F-95DE506D8A44}" srcId="{FBFEFA7F-231F-4B3B-98B0-4DC8831C6A84}" destId="{11DE0542-C71E-4FA7-9C6C-34B6CE343334}" srcOrd="12" destOrd="0" parTransId="{A07F0668-5E45-48A9-AD1B-9F45BEC54D2E}" sibTransId="{7CDD8803-2B23-43F5-9B05-7A806106EF01}"/>
    <dgm:cxn modelId="{F91BCB7A-6040-41AE-AA3C-CBCD8AC9E499}" type="presOf" srcId="{1687F2F8-2206-4AC8-BBEB-295698783A83}" destId="{5DDA1CA7-E1E2-4AF4-839D-05593673520B}" srcOrd="0" destOrd="0" presId="urn:microsoft.com/office/officeart/2005/8/layout/default"/>
    <dgm:cxn modelId="{6A19D47B-0BE3-41DA-9593-E6405EC805EE}" srcId="{FBFEFA7F-231F-4B3B-98B0-4DC8831C6A84}" destId="{33596F14-6824-4CA6-815D-ED7B0814D9FD}" srcOrd="18" destOrd="0" parTransId="{2BEBBAA1-86F6-469A-AFFB-75806CC8A2F1}" sibTransId="{26E507C5-4507-407C-8D28-B6C2501F9A28}"/>
    <dgm:cxn modelId="{42F0B284-F3D0-4F91-90CD-6F8357E022B5}" type="presOf" srcId="{68EC7CF4-0490-448E-A451-C6EB4A6C1D40}" destId="{E9132DD3-94F6-490B-A678-A7D13C019BA0}" srcOrd="0" destOrd="0" presId="urn:microsoft.com/office/officeart/2005/8/layout/default"/>
    <dgm:cxn modelId="{799A698E-87F8-434F-A8F5-75A7E5DE2DDD}" type="presOf" srcId="{3A7FA2C4-2AC0-4D4E-BDAA-B0FAA0E1AF0B}" destId="{7AE9847B-7374-4452-A99A-44CD5378D72A}" srcOrd="0" destOrd="0" presId="urn:microsoft.com/office/officeart/2005/8/layout/default"/>
    <dgm:cxn modelId="{026D0C8F-F1C8-484B-B3C3-50C3600155C1}" type="presOf" srcId="{6EFFCB9D-B810-4BA6-863C-E5492C32829E}" destId="{E8E9F5A9-9366-4CDD-B6FE-27006F7F194B}" srcOrd="0" destOrd="0" presId="urn:microsoft.com/office/officeart/2005/8/layout/default"/>
    <dgm:cxn modelId="{40A22C90-4708-41BD-84A6-28BACA53189C}" type="presOf" srcId="{33596F14-6824-4CA6-815D-ED7B0814D9FD}" destId="{DB50851B-5E74-4347-B7D5-ABB9D3BD5B9A}" srcOrd="0" destOrd="0" presId="urn:microsoft.com/office/officeart/2005/8/layout/default"/>
    <dgm:cxn modelId="{20A1E093-20B8-4286-9D5F-4A343143F6F7}" srcId="{FBFEFA7F-231F-4B3B-98B0-4DC8831C6A84}" destId="{5059F743-EACE-4E17-B53C-C1B389AE70C9}" srcOrd="13" destOrd="0" parTransId="{2A6CD553-7E94-475C-B111-B4634B1F5969}" sibTransId="{1823B57F-EC9D-4EF8-A8ED-0E65376C98E9}"/>
    <dgm:cxn modelId="{DF0859A8-38CD-45D9-B66A-51999B76FAE7}" type="presOf" srcId="{24A09873-852E-4404-8704-3C961D1A9329}" destId="{A1D3E298-0798-4A0C-84FB-4CB34360703E}" srcOrd="0" destOrd="0" presId="urn:microsoft.com/office/officeart/2005/8/layout/default"/>
    <dgm:cxn modelId="{9DE11BB2-591E-4F76-8F2C-44FC5F22D795}" srcId="{FBFEFA7F-231F-4B3B-98B0-4DC8831C6A84}" destId="{1C5F71E7-45DE-471D-B7DC-3FAD47454980}" srcOrd="11" destOrd="0" parTransId="{27463336-970C-4898-8D8E-666DAE6D9FD4}" sibTransId="{E2F1C4B7-2CC3-428D-9C07-526A8496BDD4}"/>
    <dgm:cxn modelId="{80FF5BB3-4EDB-44E6-9CC0-EF85301B2217}" type="presOf" srcId="{5FCA3280-4243-4205-A8F1-05399619108A}" destId="{5F584633-31C6-4E75-8F97-79D2A1744B11}" srcOrd="0" destOrd="0" presId="urn:microsoft.com/office/officeart/2005/8/layout/default"/>
    <dgm:cxn modelId="{704036B7-8E35-47C7-8F97-6BFF34F6BD36}" type="presOf" srcId="{5F8A7398-6269-4578-97C2-3F4B85FD7BF8}" destId="{FD5B48CB-811A-4C7C-AE33-136A43376C46}" srcOrd="0" destOrd="0" presId="urn:microsoft.com/office/officeart/2005/8/layout/default"/>
    <dgm:cxn modelId="{F75488C9-F10A-4C6F-9188-82F4197BC6B6}" srcId="{FBFEFA7F-231F-4B3B-98B0-4DC8831C6A84}" destId="{5F8A7398-6269-4578-97C2-3F4B85FD7BF8}" srcOrd="15" destOrd="0" parTransId="{F334EBEF-670C-4D52-AB4A-C3693AB2722B}" sibTransId="{CC04636A-083E-4F9A-99D4-32375E8C5AC8}"/>
    <dgm:cxn modelId="{CAA1EED7-0FAA-4BBD-8A29-F1119975BF11}" type="presOf" srcId="{1C5F71E7-45DE-471D-B7DC-3FAD47454980}" destId="{CCD54FF9-5DD4-475F-B92D-40AA6039A079}" srcOrd="0" destOrd="0" presId="urn:microsoft.com/office/officeart/2005/8/layout/default"/>
    <dgm:cxn modelId="{A0D7BBE1-A0CA-49FC-B9C5-E6EB5A070C1A}" type="presOf" srcId="{3F3B543C-F4AF-478E-92B5-D9803A696921}" destId="{02D5949C-D0B4-46EB-B999-E13F0AE76175}" srcOrd="0" destOrd="0" presId="urn:microsoft.com/office/officeart/2005/8/layout/default"/>
    <dgm:cxn modelId="{1D72E5E7-E85D-48D8-99F4-96B41DC5155D}" srcId="{FBFEFA7F-231F-4B3B-98B0-4DC8831C6A84}" destId="{6EB3DE93-483F-4737-9308-2989162225C2}" srcOrd="14" destOrd="0" parTransId="{403E31F4-94AA-4F62-8B36-C857936898B3}" sibTransId="{40F84FE7-636B-4DBB-AC36-B34A141EB814}"/>
    <dgm:cxn modelId="{29CD7FF1-5C1A-4269-9B01-193146441E80}" srcId="{FBFEFA7F-231F-4B3B-98B0-4DC8831C6A84}" destId="{68F3FD07-EB47-484B-8CCE-9A7E00770B43}" srcOrd="16" destOrd="0" parTransId="{38DBAE42-F41F-49DD-81FB-2D38B7DFB637}" sibTransId="{52F0732E-978F-4F19-9D35-3ABD051F1131}"/>
    <dgm:cxn modelId="{2C6565FA-1AB8-45F9-A941-3508A28933E5}" type="presOf" srcId="{4FAF5E1A-5104-4A5F-9C99-E34608F98CFA}" destId="{13BF5D00-0F88-44F3-BAEB-452C49ADBB27}" srcOrd="0" destOrd="0" presId="urn:microsoft.com/office/officeart/2005/8/layout/default"/>
    <dgm:cxn modelId="{56B4DE6D-511C-43A9-BDB1-BE74D15E5D5B}" type="presParOf" srcId="{B7EF940F-AD9F-441C-BF3E-97BE31FD6C49}" destId="{D1333535-F7B0-4E11-A772-343F3FA41D83}" srcOrd="0" destOrd="0" presId="urn:microsoft.com/office/officeart/2005/8/layout/default"/>
    <dgm:cxn modelId="{8553C023-4708-47A4-B77A-5D0544791A0E}" type="presParOf" srcId="{B7EF940F-AD9F-441C-BF3E-97BE31FD6C49}" destId="{917A913B-5637-46BE-A051-853C1984A0CF}" srcOrd="1" destOrd="0" presId="urn:microsoft.com/office/officeart/2005/8/layout/default"/>
    <dgm:cxn modelId="{F83067F5-CDFD-440E-9756-CFA32FF2FF49}" type="presParOf" srcId="{B7EF940F-AD9F-441C-BF3E-97BE31FD6C49}" destId="{5DDA1CA7-E1E2-4AF4-839D-05593673520B}" srcOrd="2" destOrd="0" presId="urn:microsoft.com/office/officeart/2005/8/layout/default"/>
    <dgm:cxn modelId="{04D3ECBB-E227-49D3-8969-472A001D1519}" type="presParOf" srcId="{B7EF940F-AD9F-441C-BF3E-97BE31FD6C49}" destId="{4D471277-4D3C-4924-A2C8-8F6532633E8D}" srcOrd="3" destOrd="0" presId="urn:microsoft.com/office/officeart/2005/8/layout/default"/>
    <dgm:cxn modelId="{ABAFB280-0C8C-4C3B-9D38-5A8D97A5273E}" type="presParOf" srcId="{B7EF940F-AD9F-441C-BF3E-97BE31FD6C49}" destId="{E8E9F5A9-9366-4CDD-B6FE-27006F7F194B}" srcOrd="4" destOrd="0" presId="urn:microsoft.com/office/officeart/2005/8/layout/default"/>
    <dgm:cxn modelId="{B05B552E-E7BB-4C7D-81C0-4D0931CE079B}" type="presParOf" srcId="{B7EF940F-AD9F-441C-BF3E-97BE31FD6C49}" destId="{A95AAC19-77B8-4A48-BD94-08A74AF0E582}" srcOrd="5" destOrd="0" presId="urn:microsoft.com/office/officeart/2005/8/layout/default"/>
    <dgm:cxn modelId="{C73DA44A-10A7-431A-9113-D7E13823E38C}" type="presParOf" srcId="{B7EF940F-AD9F-441C-BF3E-97BE31FD6C49}" destId="{9F5D1FFC-8D99-43ED-9E73-32093580CE70}" srcOrd="6" destOrd="0" presId="urn:microsoft.com/office/officeart/2005/8/layout/default"/>
    <dgm:cxn modelId="{DEF88798-43A8-4648-B52A-D17919018D30}" type="presParOf" srcId="{B7EF940F-AD9F-441C-BF3E-97BE31FD6C49}" destId="{DB26BE61-51AB-4F44-B42A-BEEFC5227BEC}" srcOrd="7" destOrd="0" presId="urn:microsoft.com/office/officeart/2005/8/layout/default"/>
    <dgm:cxn modelId="{446C46C2-30F7-4681-9541-C0B937AFFA43}" type="presParOf" srcId="{B7EF940F-AD9F-441C-BF3E-97BE31FD6C49}" destId="{13BF5D00-0F88-44F3-BAEB-452C49ADBB27}" srcOrd="8" destOrd="0" presId="urn:microsoft.com/office/officeart/2005/8/layout/default"/>
    <dgm:cxn modelId="{0F0233DC-02EF-427C-9D2F-F64487E3E153}" type="presParOf" srcId="{B7EF940F-AD9F-441C-BF3E-97BE31FD6C49}" destId="{F3452AE4-FD76-4642-BCD5-B04AD38F5FB6}" srcOrd="9" destOrd="0" presId="urn:microsoft.com/office/officeart/2005/8/layout/default"/>
    <dgm:cxn modelId="{A9AA23A9-8E4B-454A-AB9A-8020C6F036B0}" type="presParOf" srcId="{B7EF940F-AD9F-441C-BF3E-97BE31FD6C49}" destId="{E9132DD3-94F6-490B-A678-A7D13C019BA0}" srcOrd="10" destOrd="0" presId="urn:microsoft.com/office/officeart/2005/8/layout/default"/>
    <dgm:cxn modelId="{24D53CAD-6091-4A91-BBB6-0990289DFFEB}" type="presParOf" srcId="{B7EF940F-AD9F-441C-BF3E-97BE31FD6C49}" destId="{B444B095-3312-4CDA-8B8E-186E5960F6C5}" srcOrd="11" destOrd="0" presId="urn:microsoft.com/office/officeart/2005/8/layout/default"/>
    <dgm:cxn modelId="{F7905CCD-E7A9-466B-AAC7-711166CCB11B}" type="presParOf" srcId="{B7EF940F-AD9F-441C-BF3E-97BE31FD6C49}" destId="{A0D21415-A678-4CF3-A9AF-B4DA54976978}" srcOrd="12" destOrd="0" presId="urn:microsoft.com/office/officeart/2005/8/layout/default"/>
    <dgm:cxn modelId="{0E04AAA4-C038-4732-ACBE-00A692A45A8A}" type="presParOf" srcId="{B7EF940F-AD9F-441C-BF3E-97BE31FD6C49}" destId="{84E84DE8-0867-493E-80A1-34E48FF88089}" srcOrd="13" destOrd="0" presId="urn:microsoft.com/office/officeart/2005/8/layout/default"/>
    <dgm:cxn modelId="{FA879B17-1288-48AF-85A4-CB72C7035A19}" type="presParOf" srcId="{B7EF940F-AD9F-441C-BF3E-97BE31FD6C49}" destId="{A1D3E298-0798-4A0C-84FB-4CB34360703E}" srcOrd="14" destOrd="0" presId="urn:microsoft.com/office/officeart/2005/8/layout/default"/>
    <dgm:cxn modelId="{C2BDC047-309A-4B5C-AA4F-4ECD91F3BA57}" type="presParOf" srcId="{B7EF940F-AD9F-441C-BF3E-97BE31FD6C49}" destId="{4687649D-3898-44E5-BA8C-DBEF8705C789}" srcOrd="15" destOrd="0" presId="urn:microsoft.com/office/officeart/2005/8/layout/default"/>
    <dgm:cxn modelId="{94DED65B-96DB-4E54-AA34-D4E6423F38EA}" type="presParOf" srcId="{B7EF940F-AD9F-441C-BF3E-97BE31FD6C49}" destId="{02D5949C-D0B4-46EB-B999-E13F0AE76175}" srcOrd="16" destOrd="0" presId="urn:microsoft.com/office/officeart/2005/8/layout/default"/>
    <dgm:cxn modelId="{A8509714-43FE-4D1D-92F8-D2A755FFE5BB}" type="presParOf" srcId="{B7EF940F-AD9F-441C-BF3E-97BE31FD6C49}" destId="{FE8CF584-2EC3-4F88-AD1E-6A4A237BFD46}" srcOrd="17" destOrd="0" presId="urn:microsoft.com/office/officeart/2005/8/layout/default"/>
    <dgm:cxn modelId="{5F9F450B-36D3-4F3D-A831-29987411FE17}" type="presParOf" srcId="{B7EF940F-AD9F-441C-BF3E-97BE31FD6C49}" destId="{C802A40B-FD0E-43E1-B682-E8E583200C4E}" srcOrd="18" destOrd="0" presId="urn:microsoft.com/office/officeart/2005/8/layout/default"/>
    <dgm:cxn modelId="{1D2F6A3C-EC24-4C67-8203-7BF6AFD61A38}" type="presParOf" srcId="{B7EF940F-AD9F-441C-BF3E-97BE31FD6C49}" destId="{F8A57EDD-E9F8-4010-951B-0ACF04FEEFD7}" srcOrd="19" destOrd="0" presId="urn:microsoft.com/office/officeart/2005/8/layout/default"/>
    <dgm:cxn modelId="{0F152323-4F29-40FB-A777-53E3432719D6}" type="presParOf" srcId="{B7EF940F-AD9F-441C-BF3E-97BE31FD6C49}" destId="{7AE9847B-7374-4452-A99A-44CD5378D72A}" srcOrd="20" destOrd="0" presId="urn:microsoft.com/office/officeart/2005/8/layout/default"/>
    <dgm:cxn modelId="{C22B7230-A9B6-42BC-9038-07E8B041CAD4}" type="presParOf" srcId="{B7EF940F-AD9F-441C-BF3E-97BE31FD6C49}" destId="{FBB096BF-E60A-4471-B601-D9F2493ED1B2}" srcOrd="21" destOrd="0" presId="urn:microsoft.com/office/officeart/2005/8/layout/default"/>
    <dgm:cxn modelId="{362D12B8-FACA-4E74-82EE-D2C92A7295E4}" type="presParOf" srcId="{B7EF940F-AD9F-441C-BF3E-97BE31FD6C49}" destId="{CCD54FF9-5DD4-475F-B92D-40AA6039A079}" srcOrd="22" destOrd="0" presId="urn:microsoft.com/office/officeart/2005/8/layout/default"/>
    <dgm:cxn modelId="{8C8D5424-F109-4115-B182-8753CCA1DBB3}" type="presParOf" srcId="{B7EF940F-AD9F-441C-BF3E-97BE31FD6C49}" destId="{B2B4BC73-C446-4A01-AF52-8FBFBA04780D}" srcOrd="23" destOrd="0" presId="urn:microsoft.com/office/officeart/2005/8/layout/default"/>
    <dgm:cxn modelId="{5537DFD5-D509-4478-8E64-6FB0331979E2}" type="presParOf" srcId="{B7EF940F-AD9F-441C-BF3E-97BE31FD6C49}" destId="{E68043F9-75FE-42DB-A3B3-496D4B0AAB5D}" srcOrd="24" destOrd="0" presId="urn:microsoft.com/office/officeart/2005/8/layout/default"/>
    <dgm:cxn modelId="{4AFFBB44-A810-4166-A5AD-CFA6DCB02F05}" type="presParOf" srcId="{B7EF940F-AD9F-441C-BF3E-97BE31FD6C49}" destId="{F7D01A1F-437B-4378-9B2F-7E1072AB5CD7}" srcOrd="25" destOrd="0" presId="urn:microsoft.com/office/officeart/2005/8/layout/default"/>
    <dgm:cxn modelId="{BC765435-38DC-4C3E-A0AE-5B75E3ECA480}" type="presParOf" srcId="{B7EF940F-AD9F-441C-BF3E-97BE31FD6C49}" destId="{7B5EDB75-CA7D-411D-A84A-17FFB2562B39}" srcOrd="26" destOrd="0" presId="urn:microsoft.com/office/officeart/2005/8/layout/default"/>
    <dgm:cxn modelId="{94F5B4A3-F8B4-4556-BFDA-F02DBFE1E1FB}" type="presParOf" srcId="{B7EF940F-AD9F-441C-BF3E-97BE31FD6C49}" destId="{D46FA74A-5369-49E4-B75D-24ECBCB2950B}" srcOrd="27" destOrd="0" presId="urn:microsoft.com/office/officeart/2005/8/layout/default"/>
    <dgm:cxn modelId="{0ABA27E8-C452-4490-B3E4-E876B94C64E0}" type="presParOf" srcId="{B7EF940F-AD9F-441C-BF3E-97BE31FD6C49}" destId="{3CF84D12-9DF8-4CF4-8635-D9F547CDB1F6}" srcOrd="28" destOrd="0" presId="urn:microsoft.com/office/officeart/2005/8/layout/default"/>
    <dgm:cxn modelId="{EA1D1343-5748-4CE3-A438-F8815D48CA7F}" type="presParOf" srcId="{B7EF940F-AD9F-441C-BF3E-97BE31FD6C49}" destId="{F172CC33-F014-421D-ABFD-81BDBA49140E}" srcOrd="29" destOrd="0" presId="urn:microsoft.com/office/officeart/2005/8/layout/default"/>
    <dgm:cxn modelId="{8DCDBB23-73FD-487D-8317-9C7461DCC2DB}" type="presParOf" srcId="{B7EF940F-AD9F-441C-BF3E-97BE31FD6C49}" destId="{FD5B48CB-811A-4C7C-AE33-136A43376C46}" srcOrd="30" destOrd="0" presId="urn:microsoft.com/office/officeart/2005/8/layout/default"/>
    <dgm:cxn modelId="{BF3E99A4-9656-4AC4-A3FD-E69B4F7BEA94}" type="presParOf" srcId="{B7EF940F-AD9F-441C-BF3E-97BE31FD6C49}" destId="{E93455E6-5BBD-4D1D-B4DD-EF3F047D8541}" srcOrd="31" destOrd="0" presId="urn:microsoft.com/office/officeart/2005/8/layout/default"/>
    <dgm:cxn modelId="{5A0750FD-E947-46F6-BF5F-1B06032AC43E}" type="presParOf" srcId="{B7EF940F-AD9F-441C-BF3E-97BE31FD6C49}" destId="{8F946C6D-2A28-4F8D-A09A-3C3ECFD24B3F}" srcOrd="32" destOrd="0" presId="urn:microsoft.com/office/officeart/2005/8/layout/default"/>
    <dgm:cxn modelId="{9F569DB8-D8A7-4D94-84F6-6684812C4FAB}" type="presParOf" srcId="{B7EF940F-AD9F-441C-BF3E-97BE31FD6C49}" destId="{A5BC9313-3F74-4C33-8B74-1FBF3393F882}" srcOrd="33" destOrd="0" presId="urn:microsoft.com/office/officeart/2005/8/layout/default"/>
    <dgm:cxn modelId="{B5BB63BC-FFC6-4A47-A5E5-4EEE35D8E4D3}" type="presParOf" srcId="{B7EF940F-AD9F-441C-BF3E-97BE31FD6C49}" destId="{5F584633-31C6-4E75-8F97-79D2A1744B11}" srcOrd="34" destOrd="0" presId="urn:microsoft.com/office/officeart/2005/8/layout/default"/>
    <dgm:cxn modelId="{1DFA3938-E9BB-4C64-8FF9-53AC4FE747BF}" type="presParOf" srcId="{B7EF940F-AD9F-441C-BF3E-97BE31FD6C49}" destId="{0350E0B5-47EA-4084-8CCB-2E28A9A3FE7D}" srcOrd="35" destOrd="0" presId="urn:microsoft.com/office/officeart/2005/8/layout/default"/>
    <dgm:cxn modelId="{9A4EB6DD-7647-4031-9AF7-ED8F3A883088}" type="presParOf" srcId="{B7EF940F-AD9F-441C-BF3E-97BE31FD6C49}" destId="{DB50851B-5E74-4347-B7D5-ABB9D3BD5B9A}" srcOrd="36" destOrd="0" presId="urn:microsoft.com/office/officeart/2005/8/layout/default"/>
    <dgm:cxn modelId="{F5840077-5B55-42E6-B912-4EF7AB13ADC0}" type="presParOf" srcId="{B7EF940F-AD9F-441C-BF3E-97BE31FD6C49}" destId="{D5A89813-C206-4547-ADE8-99312D633458}" srcOrd="37" destOrd="0" presId="urn:microsoft.com/office/officeart/2005/8/layout/default"/>
    <dgm:cxn modelId="{5459C521-DC5A-4639-9A5E-6C5561DA2B19}" type="presParOf" srcId="{B7EF940F-AD9F-441C-BF3E-97BE31FD6C49}" destId="{96741246-8460-4DA7-8803-D22FCA7669C3}"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84183-A223-43D9-8AE6-009911BFE9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5DD710-6B23-4365-A9CC-40A1B85BAA7D}">
      <dgm:prSet phldrT="[Text]"/>
      <dgm:spPr>
        <a:solidFill>
          <a:srgbClr val="00B7B2"/>
        </a:solidFill>
      </dgm:spPr>
      <dgm:t>
        <a:bodyPr/>
        <a:lstStyle/>
        <a:p>
          <a:r>
            <a:rPr lang="en-GB"/>
            <a:t>OU created research and research data</a:t>
          </a:r>
          <a:endParaRPr lang="en-US"/>
        </a:p>
      </dgm:t>
    </dgm:pt>
    <dgm:pt modelId="{D686EF2E-7065-4AB1-BFB1-9F3FE3F11AD1}" type="parTrans" cxnId="{B41345D9-EC06-4101-B03E-C8B9FF7685D8}">
      <dgm:prSet/>
      <dgm:spPr/>
      <dgm:t>
        <a:bodyPr/>
        <a:lstStyle/>
        <a:p>
          <a:endParaRPr lang="en-US"/>
        </a:p>
      </dgm:t>
    </dgm:pt>
    <dgm:pt modelId="{603EEBAA-C373-4762-A9B2-01F868988C2B}" type="sibTrans" cxnId="{B41345D9-EC06-4101-B03E-C8B9FF7685D8}">
      <dgm:prSet/>
      <dgm:spPr/>
      <dgm:t>
        <a:bodyPr/>
        <a:lstStyle/>
        <a:p>
          <a:endParaRPr lang="en-US"/>
        </a:p>
      </dgm:t>
    </dgm:pt>
    <dgm:pt modelId="{84B79315-DB7C-4419-899C-A61777F477FF}">
      <dgm:prSet phldrT="[Text]"/>
      <dgm:spPr>
        <a:solidFill>
          <a:srgbClr val="00B7B2"/>
        </a:solidFill>
      </dgm:spPr>
      <dgm:t>
        <a:bodyPr/>
        <a:lstStyle/>
        <a:p>
          <a:r>
            <a:rPr lang="en-GB"/>
            <a:t>The Open University Archive</a:t>
          </a:r>
          <a:endParaRPr lang="en-US"/>
        </a:p>
      </dgm:t>
    </dgm:pt>
    <dgm:pt modelId="{E35DD11D-1C89-41BF-A6A4-917FF377668A}" type="parTrans" cxnId="{5366DCFE-DC32-46A3-8BFF-8FF2B57AEEF4}">
      <dgm:prSet/>
      <dgm:spPr/>
      <dgm:t>
        <a:bodyPr/>
        <a:lstStyle/>
        <a:p>
          <a:endParaRPr lang="en-US"/>
        </a:p>
      </dgm:t>
    </dgm:pt>
    <dgm:pt modelId="{4253E489-3B09-438D-92D7-A5B5F7283B43}" type="sibTrans" cxnId="{5366DCFE-DC32-46A3-8BFF-8FF2B57AEEF4}">
      <dgm:prSet/>
      <dgm:spPr/>
      <dgm:t>
        <a:bodyPr/>
        <a:lstStyle/>
        <a:p>
          <a:endParaRPr lang="en-US"/>
        </a:p>
      </dgm:t>
    </dgm:pt>
    <dgm:pt modelId="{1DD69C79-10BD-4BC4-9FAE-A7BE401267EE}">
      <dgm:prSet phldrT="[Text]"/>
      <dgm:spPr>
        <a:solidFill>
          <a:srgbClr val="00B7B2"/>
        </a:solidFill>
      </dgm:spPr>
      <dgm:t>
        <a:bodyPr/>
        <a:lstStyle/>
        <a:p>
          <a:r>
            <a:rPr lang="en-GB"/>
            <a:t>Student generated research</a:t>
          </a:r>
          <a:endParaRPr lang="en-US"/>
        </a:p>
      </dgm:t>
    </dgm:pt>
    <dgm:pt modelId="{719E1D11-B98A-4B05-9B8F-BEC4308984B5}" type="parTrans" cxnId="{7D27EBA2-8065-44D5-A5A9-76D861808C2D}">
      <dgm:prSet/>
      <dgm:spPr/>
      <dgm:t>
        <a:bodyPr/>
        <a:lstStyle/>
        <a:p>
          <a:endParaRPr lang="en-US"/>
        </a:p>
      </dgm:t>
    </dgm:pt>
    <dgm:pt modelId="{FEFB4DDF-D480-49F5-BE63-E20F9566984C}" type="sibTrans" cxnId="{7D27EBA2-8065-44D5-A5A9-76D861808C2D}">
      <dgm:prSet/>
      <dgm:spPr/>
      <dgm:t>
        <a:bodyPr/>
        <a:lstStyle/>
        <a:p>
          <a:endParaRPr lang="en-US"/>
        </a:p>
      </dgm:t>
    </dgm:pt>
    <dgm:pt modelId="{3C5428ED-A1BA-4296-BA51-631BA9C4019C}">
      <dgm:prSet phldrT="[Text]"/>
      <dgm:spPr>
        <a:solidFill>
          <a:srgbClr val="00B7B2"/>
        </a:solidFill>
      </dgm:spPr>
      <dgm:t>
        <a:bodyPr/>
        <a:lstStyle/>
        <a:p>
          <a:r>
            <a:rPr lang="en-GB"/>
            <a:t>Open Educational  Resources</a:t>
          </a:r>
          <a:endParaRPr lang="en-US"/>
        </a:p>
      </dgm:t>
    </dgm:pt>
    <dgm:pt modelId="{A415B5C1-EB48-4344-89BF-DD0AF5F3A56C}" type="parTrans" cxnId="{278DF693-D021-4638-AB56-4C4FA3711607}">
      <dgm:prSet/>
      <dgm:spPr/>
      <dgm:t>
        <a:bodyPr/>
        <a:lstStyle/>
        <a:p>
          <a:endParaRPr lang="en-US"/>
        </a:p>
      </dgm:t>
    </dgm:pt>
    <dgm:pt modelId="{674EEB11-1465-4299-832F-589AC6BADE59}" type="sibTrans" cxnId="{278DF693-D021-4638-AB56-4C4FA3711607}">
      <dgm:prSet/>
      <dgm:spPr/>
      <dgm:t>
        <a:bodyPr/>
        <a:lstStyle/>
        <a:p>
          <a:endParaRPr lang="en-US"/>
        </a:p>
      </dgm:t>
    </dgm:pt>
    <dgm:pt modelId="{DB636C2C-1B86-4FEC-8AA4-1CCB551ECA20}">
      <dgm:prSet phldrT="[Text]"/>
      <dgm:spPr>
        <a:solidFill>
          <a:srgbClr val="00B7B2"/>
        </a:solidFill>
      </dgm:spPr>
      <dgm:t>
        <a:bodyPr/>
        <a:lstStyle/>
        <a:p>
          <a:r>
            <a:rPr lang="en-GB"/>
            <a:t>Digital Assets</a:t>
          </a:r>
          <a:endParaRPr lang="en-US"/>
        </a:p>
      </dgm:t>
    </dgm:pt>
    <dgm:pt modelId="{AA848B46-4B99-4A4B-8601-C4392E9658A0}" type="parTrans" cxnId="{285E1CD5-7414-46C4-8107-79056664690E}">
      <dgm:prSet/>
      <dgm:spPr/>
      <dgm:t>
        <a:bodyPr/>
        <a:lstStyle/>
        <a:p>
          <a:endParaRPr lang="en-US"/>
        </a:p>
      </dgm:t>
    </dgm:pt>
    <dgm:pt modelId="{6915E848-24C1-4DE8-98FD-7B7F9C1ACECF}" type="sibTrans" cxnId="{285E1CD5-7414-46C4-8107-79056664690E}">
      <dgm:prSet/>
      <dgm:spPr/>
      <dgm:t>
        <a:bodyPr/>
        <a:lstStyle/>
        <a:p>
          <a:endParaRPr lang="en-US"/>
        </a:p>
      </dgm:t>
    </dgm:pt>
    <dgm:pt modelId="{6130F4D5-B6E8-47AC-B2E6-4C5C572FA627}">
      <dgm:prSet/>
      <dgm:spPr>
        <a:solidFill>
          <a:srgbClr val="00B7B2"/>
        </a:solidFill>
      </dgm:spPr>
      <dgm:t>
        <a:bodyPr/>
        <a:lstStyle/>
        <a:p>
          <a:r>
            <a:rPr lang="en-GB"/>
            <a:t>Scholarship</a:t>
          </a:r>
        </a:p>
      </dgm:t>
    </dgm:pt>
    <dgm:pt modelId="{EE472804-94F3-49D1-B0D5-340CF8163CA4}" type="parTrans" cxnId="{0EEFB499-228B-41C8-8EA3-81017D185E6F}">
      <dgm:prSet/>
      <dgm:spPr/>
      <dgm:t>
        <a:bodyPr/>
        <a:lstStyle/>
        <a:p>
          <a:endParaRPr lang="en-US"/>
        </a:p>
      </dgm:t>
    </dgm:pt>
    <dgm:pt modelId="{D4BEC05F-CDA6-4BF0-9A06-CE7AEFD5D8D3}" type="sibTrans" cxnId="{0EEFB499-228B-41C8-8EA3-81017D185E6F}">
      <dgm:prSet/>
      <dgm:spPr/>
      <dgm:t>
        <a:bodyPr/>
        <a:lstStyle/>
        <a:p>
          <a:endParaRPr lang="en-US"/>
        </a:p>
      </dgm:t>
    </dgm:pt>
    <dgm:pt modelId="{811811B9-F746-4D26-95F4-88FEC3CA83D5}" type="pres">
      <dgm:prSet presAssocID="{3F884183-A223-43D9-8AE6-009911BFE9F6}" presName="diagram" presStyleCnt="0">
        <dgm:presLayoutVars>
          <dgm:dir/>
          <dgm:resizeHandles val="exact"/>
        </dgm:presLayoutVars>
      </dgm:prSet>
      <dgm:spPr/>
    </dgm:pt>
    <dgm:pt modelId="{D7E61774-8633-49C4-8A61-85EF0DB190B8}" type="pres">
      <dgm:prSet presAssocID="{145DD710-6B23-4365-A9CC-40A1B85BAA7D}" presName="node" presStyleLbl="node1" presStyleIdx="0" presStyleCnt="6">
        <dgm:presLayoutVars>
          <dgm:bulletEnabled val="1"/>
        </dgm:presLayoutVars>
      </dgm:prSet>
      <dgm:spPr/>
    </dgm:pt>
    <dgm:pt modelId="{C7701907-EC70-4A48-A0D3-7351F44FB6D0}" type="pres">
      <dgm:prSet presAssocID="{603EEBAA-C373-4762-A9B2-01F868988C2B}" presName="sibTrans" presStyleCnt="0"/>
      <dgm:spPr/>
    </dgm:pt>
    <dgm:pt modelId="{1E9B06DE-B1EF-4253-B498-A89A18B9ABD1}" type="pres">
      <dgm:prSet presAssocID="{84B79315-DB7C-4419-899C-A61777F477FF}" presName="node" presStyleLbl="node1" presStyleIdx="1" presStyleCnt="6">
        <dgm:presLayoutVars>
          <dgm:bulletEnabled val="1"/>
        </dgm:presLayoutVars>
      </dgm:prSet>
      <dgm:spPr/>
    </dgm:pt>
    <dgm:pt modelId="{B7DA97FC-4749-4AC7-983A-E4B3345DC3F9}" type="pres">
      <dgm:prSet presAssocID="{4253E489-3B09-438D-92D7-A5B5F7283B43}" presName="sibTrans" presStyleCnt="0"/>
      <dgm:spPr/>
    </dgm:pt>
    <dgm:pt modelId="{19DA4B1B-D750-4F2F-A9AD-52BF3C2C552B}" type="pres">
      <dgm:prSet presAssocID="{1DD69C79-10BD-4BC4-9FAE-A7BE401267EE}" presName="node" presStyleLbl="node1" presStyleIdx="2" presStyleCnt="6">
        <dgm:presLayoutVars>
          <dgm:bulletEnabled val="1"/>
        </dgm:presLayoutVars>
      </dgm:prSet>
      <dgm:spPr/>
    </dgm:pt>
    <dgm:pt modelId="{2B01F91F-4DC9-46DB-901C-002E3211BA76}" type="pres">
      <dgm:prSet presAssocID="{FEFB4DDF-D480-49F5-BE63-E20F9566984C}" presName="sibTrans" presStyleCnt="0"/>
      <dgm:spPr/>
    </dgm:pt>
    <dgm:pt modelId="{1F377F62-F650-45E6-9239-F9E826D4E4E4}" type="pres">
      <dgm:prSet presAssocID="{3C5428ED-A1BA-4296-BA51-631BA9C4019C}" presName="node" presStyleLbl="node1" presStyleIdx="3" presStyleCnt="6">
        <dgm:presLayoutVars>
          <dgm:bulletEnabled val="1"/>
        </dgm:presLayoutVars>
      </dgm:prSet>
      <dgm:spPr/>
    </dgm:pt>
    <dgm:pt modelId="{72E798BF-55DE-4939-8426-41A88E91CF80}" type="pres">
      <dgm:prSet presAssocID="{674EEB11-1465-4299-832F-589AC6BADE59}" presName="sibTrans" presStyleCnt="0"/>
      <dgm:spPr/>
    </dgm:pt>
    <dgm:pt modelId="{55632EC5-4053-4F8D-896C-1A583E3B65F7}" type="pres">
      <dgm:prSet presAssocID="{DB636C2C-1B86-4FEC-8AA4-1CCB551ECA20}" presName="node" presStyleLbl="node1" presStyleIdx="4" presStyleCnt="6">
        <dgm:presLayoutVars>
          <dgm:bulletEnabled val="1"/>
        </dgm:presLayoutVars>
      </dgm:prSet>
      <dgm:spPr/>
    </dgm:pt>
    <dgm:pt modelId="{960E015E-B64D-4AB2-985C-7567E7452F8D}" type="pres">
      <dgm:prSet presAssocID="{6915E848-24C1-4DE8-98FD-7B7F9C1ACECF}" presName="sibTrans" presStyleCnt="0"/>
      <dgm:spPr/>
    </dgm:pt>
    <dgm:pt modelId="{D0136C3D-705B-42B4-8ADD-89B66AE84CDB}" type="pres">
      <dgm:prSet presAssocID="{6130F4D5-B6E8-47AC-B2E6-4C5C572FA627}" presName="node" presStyleLbl="node1" presStyleIdx="5" presStyleCnt="6">
        <dgm:presLayoutVars>
          <dgm:bulletEnabled val="1"/>
        </dgm:presLayoutVars>
      </dgm:prSet>
      <dgm:spPr/>
    </dgm:pt>
  </dgm:ptLst>
  <dgm:cxnLst>
    <dgm:cxn modelId="{99BDED0F-80BC-498A-B0E1-4B3D93F5007A}" type="presOf" srcId="{6130F4D5-B6E8-47AC-B2E6-4C5C572FA627}" destId="{D0136C3D-705B-42B4-8ADD-89B66AE84CDB}" srcOrd="0" destOrd="0" presId="urn:microsoft.com/office/officeart/2005/8/layout/default"/>
    <dgm:cxn modelId="{A345DC4A-E7D8-4D45-83D7-C13341589CA5}" type="presOf" srcId="{3F884183-A223-43D9-8AE6-009911BFE9F6}" destId="{811811B9-F746-4D26-95F4-88FEC3CA83D5}" srcOrd="0" destOrd="0" presId="urn:microsoft.com/office/officeart/2005/8/layout/default"/>
    <dgm:cxn modelId="{6306807A-0167-4288-9A90-C71391306513}" type="presOf" srcId="{1DD69C79-10BD-4BC4-9FAE-A7BE401267EE}" destId="{19DA4B1B-D750-4F2F-A9AD-52BF3C2C552B}" srcOrd="0" destOrd="0" presId="urn:microsoft.com/office/officeart/2005/8/layout/default"/>
    <dgm:cxn modelId="{267FDB82-1469-4949-8E2B-FC3C7F6EF369}" type="presOf" srcId="{3C5428ED-A1BA-4296-BA51-631BA9C4019C}" destId="{1F377F62-F650-45E6-9239-F9E826D4E4E4}" srcOrd="0" destOrd="0" presId="urn:microsoft.com/office/officeart/2005/8/layout/default"/>
    <dgm:cxn modelId="{278DF693-D021-4638-AB56-4C4FA3711607}" srcId="{3F884183-A223-43D9-8AE6-009911BFE9F6}" destId="{3C5428ED-A1BA-4296-BA51-631BA9C4019C}" srcOrd="3" destOrd="0" parTransId="{A415B5C1-EB48-4344-89BF-DD0AF5F3A56C}" sibTransId="{674EEB11-1465-4299-832F-589AC6BADE59}"/>
    <dgm:cxn modelId="{0EEFB499-228B-41C8-8EA3-81017D185E6F}" srcId="{3F884183-A223-43D9-8AE6-009911BFE9F6}" destId="{6130F4D5-B6E8-47AC-B2E6-4C5C572FA627}" srcOrd="5" destOrd="0" parTransId="{EE472804-94F3-49D1-B0D5-340CF8163CA4}" sibTransId="{D4BEC05F-CDA6-4BF0-9A06-CE7AEFD5D8D3}"/>
    <dgm:cxn modelId="{7D27EBA2-8065-44D5-A5A9-76D861808C2D}" srcId="{3F884183-A223-43D9-8AE6-009911BFE9F6}" destId="{1DD69C79-10BD-4BC4-9FAE-A7BE401267EE}" srcOrd="2" destOrd="0" parTransId="{719E1D11-B98A-4B05-9B8F-BEC4308984B5}" sibTransId="{FEFB4DDF-D480-49F5-BE63-E20F9566984C}"/>
    <dgm:cxn modelId="{EE58AAA7-2BBA-45BA-80EF-D32A92248E75}" type="presOf" srcId="{145DD710-6B23-4365-A9CC-40A1B85BAA7D}" destId="{D7E61774-8633-49C4-8A61-85EF0DB190B8}" srcOrd="0" destOrd="0" presId="urn:microsoft.com/office/officeart/2005/8/layout/default"/>
    <dgm:cxn modelId="{285E1CD5-7414-46C4-8107-79056664690E}" srcId="{3F884183-A223-43D9-8AE6-009911BFE9F6}" destId="{DB636C2C-1B86-4FEC-8AA4-1CCB551ECA20}" srcOrd="4" destOrd="0" parTransId="{AA848B46-4B99-4A4B-8601-C4392E9658A0}" sibTransId="{6915E848-24C1-4DE8-98FD-7B7F9C1ACECF}"/>
    <dgm:cxn modelId="{6B3858D8-DF1B-4CF4-9795-45109EB6192D}" type="presOf" srcId="{DB636C2C-1B86-4FEC-8AA4-1CCB551ECA20}" destId="{55632EC5-4053-4F8D-896C-1A583E3B65F7}" srcOrd="0" destOrd="0" presId="urn:microsoft.com/office/officeart/2005/8/layout/default"/>
    <dgm:cxn modelId="{B41345D9-EC06-4101-B03E-C8B9FF7685D8}" srcId="{3F884183-A223-43D9-8AE6-009911BFE9F6}" destId="{145DD710-6B23-4365-A9CC-40A1B85BAA7D}" srcOrd="0" destOrd="0" parTransId="{D686EF2E-7065-4AB1-BFB1-9F3FE3F11AD1}" sibTransId="{603EEBAA-C373-4762-A9B2-01F868988C2B}"/>
    <dgm:cxn modelId="{CFC965F4-F7E3-4B1A-8452-3AD431667324}" type="presOf" srcId="{84B79315-DB7C-4419-899C-A61777F477FF}" destId="{1E9B06DE-B1EF-4253-B498-A89A18B9ABD1}" srcOrd="0" destOrd="0" presId="urn:microsoft.com/office/officeart/2005/8/layout/default"/>
    <dgm:cxn modelId="{5366DCFE-DC32-46A3-8BFF-8FF2B57AEEF4}" srcId="{3F884183-A223-43D9-8AE6-009911BFE9F6}" destId="{84B79315-DB7C-4419-899C-A61777F477FF}" srcOrd="1" destOrd="0" parTransId="{E35DD11D-1C89-41BF-A6A4-917FF377668A}" sibTransId="{4253E489-3B09-438D-92D7-A5B5F7283B43}"/>
    <dgm:cxn modelId="{EDFAD1F0-AE70-4698-81E4-EE5D413E4C52}" type="presParOf" srcId="{811811B9-F746-4D26-95F4-88FEC3CA83D5}" destId="{D7E61774-8633-49C4-8A61-85EF0DB190B8}" srcOrd="0" destOrd="0" presId="urn:microsoft.com/office/officeart/2005/8/layout/default"/>
    <dgm:cxn modelId="{12AAE969-AB1F-41A9-BCBD-240422E143E8}" type="presParOf" srcId="{811811B9-F746-4D26-95F4-88FEC3CA83D5}" destId="{C7701907-EC70-4A48-A0D3-7351F44FB6D0}" srcOrd="1" destOrd="0" presId="urn:microsoft.com/office/officeart/2005/8/layout/default"/>
    <dgm:cxn modelId="{C452CB0C-6B33-4636-9E61-9AA92E61A334}" type="presParOf" srcId="{811811B9-F746-4D26-95F4-88FEC3CA83D5}" destId="{1E9B06DE-B1EF-4253-B498-A89A18B9ABD1}" srcOrd="2" destOrd="0" presId="urn:microsoft.com/office/officeart/2005/8/layout/default"/>
    <dgm:cxn modelId="{E7C09A40-A7BB-45B4-8B45-305C5978C3D4}" type="presParOf" srcId="{811811B9-F746-4D26-95F4-88FEC3CA83D5}" destId="{B7DA97FC-4749-4AC7-983A-E4B3345DC3F9}" srcOrd="3" destOrd="0" presId="urn:microsoft.com/office/officeart/2005/8/layout/default"/>
    <dgm:cxn modelId="{24B3BD0B-386B-46FA-9301-A9D4995ACEC8}" type="presParOf" srcId="{811811B9-F746-4D26-95F4-88FEC3CA83D5}" destId="{19DA4B1B-D750-4F2F-A9AD-52BF3C2C552B}" srcOrd="4" destOrd="0" presId="urn:microsoft.com/office/officeart/2005/8/layout/default"/>
    <dgm:cxn modelId="{EF2D2EB5-A3EA-48B1-BF35-143310386EAC}" type="presParOf" srcId="{811811B9-F746-4D26-95F4-88FEC3CA83D5}" destId="{2B01F91F-4DC9-46DB-901C-002E3211BA76}" srcOrd="5" destOrd="0" presId="urn:microsoft.com/office/officeart/2005/8/layout/default"/>
    <dgm:cxn modelId="{E3B7C1A1-BAC1-4D46-B0F7-3DE62F6F1375}" type="presParOf" srcId="{811811B9-F746-4D26-95F4-88FEC3CA83D5}" destId="{1F377F62-F650-45E6-9239-F9E826D4E4E4}" srcOrd="6" destOrd="0" presId="urn:microsoft.com/office/officeart/2005/8/layout/default"/>
    <dgm:cxn modelId="{299AF4B8-59C6-48EF-A347-F50FB2EBE385}" type="presParOf" srcId="{811811B9-F746-4D26-95F4-88FEC3CA83D5}" destId="{72E798BF-55DE-4939-8426-41A88E91CF80}" srcOrd="7" destOrd="0" presId="urn:microsoft.com/office/officeart/2005/8/layout/default"/>
    <dgm:cxn modelId="{EF1E595D-3C0F-437A-A092-C9F0F1A504F3}" type="presParOf" srcId="{811811B9-F746-4D26-95F4-88FEC3CA83D5}" destId="{55632EC5-4053-4F8D-896C-1A583E3B65F7}" srcOrd="8" destOrd="0" presId="urn:microsoft.com/office/officeart/2005/8/layout/default"/>
    <dgm:cxn modelId="{8CB74937-3283-4156-9A13-69574AFE301E}" type="presParOf" srcId="{811811B9-F746-4D26-95F4-88FEC3CA83D5}" destId="{960E015E-B64D-4AB2-985C-7567E7452F8D}" srcOrd="9" destOrd="0" presId="urn:microsoft.com/office/officeart/2005/8/layout/default"/>
    <dgm:cxn modelId="{D679171C-502B-4A29-83B1-3E282F71B7CD}" type="presParOf" srcId="{811811B9-F746-4D26-95F4-88FEC3CA83D5}" destId="{D0136C3D-705B-42B4-8ADD-89B66AE84CD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33535-F7B0-4E11-A772-343F3FA41D83}">
      <dsp:nvSpPr>
        <dsp:cNvPr id="0" name=""/>
        <dsp:cNvSpPr/>
      </dsp:nvSpPr>
      <dsp:spPr>
        <a:xfrm>
          <a:off x="301521" y="312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Knowledge Management</a:t>
          </a:r>
        </a:p>
      </dsp:txBody>
      <dsp:txXfrm>
        <a:off x="301521" y="3123"/>
        <a:ext cx="1928556" cy="1157134"/>
      </dsp:txXfrm>
    </dsp:sp>
    <dsp:sp modelId="{5DDA1CA7-E1E2-4AF4-839D-05593673520B}">
      <dsp:nvSpPr>
        <dsp:cNvPr id="0" name=""/>
        <dsp:cNvSpPr/>
      </dsp:nvSpPr>
      <dsp:spPr>
        <a:xfrm>
          <a:off x="2422934" y="312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Archiving, Preservation and Reuse</a:t>
          </a:r>
        </a:p>
      </dsp:txBody>
      <dsp:txXfrm>
        <a:off x="2422934" y="3123"/>
        <a:ext cx="1928556" cy="1157134"/>
      </dsp:txXfrm>
    </dsp:sp>
    <dsp:sp modelId="{E8E9F5A9-9366-4CDD-B6FE-27006F7F194B}">
      <dsp:nvSpPr>
        <dsp:cNvPr id="0" name=""/>
        <dsp:cNvSpPr/>
      </dsp:nvSpPr>
      <dsp:spPr>
        <a:xfrm>
          <a:off x="4544346" y="312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Information Management and Metadata</a:t>
          </a:r>
        </a:p>
      </dsp:txBody>
      <dsp:txXfrm>
        <a:off x="4544346" y="3123"/>
        <a:ext cx="1928556" cy="1157134"/>
      </dsp:txXfrm>
    </dsp:sp>
    <dsp:sp modelId="{9F5D1FFC-8D99-43ED-9E73-32093580CE70}">
      <dsp:nvSpPr>
        <dsp:cNvPr id="0" name=""/>
        <dsp:cNvSpPr/>
      </dsp:nvSpPr>
      <dsp:spPr>
        <a:xfrm>
          <a:off x="6665759" y="312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Accessibility</a:t>
          </a:r>
        </a:p>
      </dsp:txBody>
      <dsp:txXfrm>
        <a:off x="6665759" y="3123"/>
        <a:ext cx="1928556" cy="1157134"/>
      </dsp:txXfrm>
    </dsp:sp>
    <dsp:sp modelId="{13BF5D00-0F88-44F3-BAEB-452C49ADBB27}">
      <dsp:nvSpPr>
        <dsp:cNvPr id="0" name=""/>
        <dsp:cNvSpPr/>
      </dsp:nvSpPr>
      <dsp:spPr>
        <a:xfrm>
          <a:off x="8787171" y="312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Curation and Discoverability</a:t>
          </a:r>
          <a:r>
            <a:rPr lang="en-GB" sz="2000" kern="1200">
              <a:latin typeface="Arial" panose="020B0604020202020204"/>
            </a:rPr>
            <a:t> </a:t>
          </a:r>
          <a:endParaRPr lang="en-US" sz="2000" kern="1200">
            <a:latin typeface="Arial" panose="020B0604020202020204"/>
          </a:endParaRPr>
        </a:p>
      </dsp:txBody>
      <dsp:txXfrm>
        <a:off x="8787171" y="3123"/>
        <a:ext cx="1928556" cy="1157134"/>
      </dsp:txXfrm>
    </dsp:sp>
    <dsp:sp modelId="{E9132DD3-94F6-490B-A678-A7D13C019BA0}">
      <dsp:nvSpPr>
        <dsp:cNvPr id="0" name=""/>
        <dsp:cNvSpPr/>
      </dsp:nvSpPr>
      <dsp:spPr>
        <a:xfrm>
          <a:off x="301521" y="135311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Intellectual Property</a:t>
          </a:r>
        </a:p>
      </dsp:txBody>
      <dsp:txXfrm>
        <a:off x="301521" y="1353113"/>
        <a:ext cx="1928556" cy="1157134"/>
      </dsp:txXfrm>
    </dsp:sp>
    <dsp:sp modelId="{A0D21415-A678-4CF3-A9AF-B4DA54976978}">
      <dsp:nvSpPr>
        <dsp:cNvPr id="0" name=""/>
        <dsp:cNvSpPr/>
      </dsp:nvSpPr>
      <dsp:spPr>
        <a:xfrm>
          <a:off x="2422934" y="135311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Copyright</a:t>
          </a:r>
        </a:p>
      </dsp:txBody>
      <dsp:txXfrm>
        <a:off x="2422934" y="1353113"/>
        <a:ext cx="1928556" cy="1157134"/>
      </dsp:txXfrm>
    </dsp:sp>
    <dsp:sp modelId="{A1D3E298-0798-4A0C-84FB-4CB34360703E}">
      <dsp:nvSpPr>
        <dsp:cNvPr id="0" name=""/>
        <dsp:cNvSpPr/>
      </dsp:nvSpPr>
      <dsp:spPr>
        <a:xfrm>
          <a:off x="4544346" y="135311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License Negotiation</a:t>
          </a:r>
        </a:p>
      </dsp:txBody>
      <dsp:txXfrm>
        <a:off x="4544346" y="1353113"/>
        <a:ext cx="1928556" cy="1157134"/>
      </dsp:txXfrm>
    </dsp:sp>
    <dsp:sp modelId="{02D5949C-D0B4-46EB-B999-E13F0AE76175}">
      <dsp:nvSpPr>
        <dsp:cNvPr id="0" name=""/>
        <dsp:cNvSpPr/>
      </dsp:nvSpPr>
      <dsp:spPr>
        <a:xfrm>
          <a:off x="6665759" y="135311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rial" panose="020B0604020202020204"/>
            </a:rPr>
            <a:t>Real time</a:t>
          </a:r>
          <a:r>
            <a:rPr lang="en-US" sz="2000" kern="1200"/>
            <a:t> Support</a:t>
          </a:r>
        </a:p>
      </dsp:txBody>
      <dsp:txXfrm>
        <a:off x="6665759" y="1353113"/>
        <a:ext cx="1928556" cy="1157134"/>
      </dsp:txXfrm>
    </dsp:sp>
    <dsp:sp modelId="{C802A40B-FD0E-43E1-B682-E8E583200C4E}">
      <dsp:nvSpPr>
        <dsp:cNvPr id="0" name=""/>
        <dsp:cNvSpPr/>
      </dsp:nvSpPr>
      <dsp:spPr>
        <a:xfrm>
          <a:off x="8787171" y="1353113"/>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Learning Design</a:t>
          </a:r>
        </a:p>
      </dsp:txBody>
      <dsp:txXfrm>
        <a:off x="8787171" y="1353113"/>
        <a:ext cx="1928556" cy="1157134"/>
      </dsp:txXfrm>
    </dsp:sp>
    <dsp:sp modelId="{7AE9847B-7374-4452-A99A-44CD5378D72A}">
      <dsp:nvSpPr>
        <dsp:cNvPr id="0" name=""/>
        <dsp:cNvSpPr/>
      </dsp:nvSpPr>
      <dsp:spPr>
        <a:xfrm>
          <a:off x="301521" y="270310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Digital Capabilities</a:t>
          </a:r>
        </a:p>
      </dsp:txBody>
      <dsp:txXfrm>
        <a:off x="301521" y="2703102"/>
        <a:ext cx="1928556" cy="1157134"/>
      </dsp:txXfrm>
    </dsp:sp>
    <dsp:sp modelId="{CCD54FF9-5DD4-475F-B92D-40AA6039A079}">
      <dsp:nvSpPr>
        <dsp:cNvPr id="0" name=""/>
        <dsp:cNvSpPr/>
      </dsp:nvSpPr>
      <dsp:spPr>
        <a:xfrm>
          <a:off x="2422934" y="270310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Teaching and Training</a:t>
          </a:r>
        </a:p>
      </dsp:txBody>
      <dsp:txXfrm>
        <a:off x="2422934" y="2703102"/>
        <a:ext cx="1928556" cy="1157134"/>
      </dsp:txXfrm>
    </dsp:sp>
    <dsp:sp modelId="{E68043F9-75FE-42DB-A3B3-496D4B0AAB5D}">
      <dsp:nvSpPr>
        <dsp:cNvPr id="0" name=""/>
        <dsp:cNvSpPr/>
      </dsp:nvSpPr>
      <dsp:spPr>
        <a:xfrm>
          <a:off x="4544346" y="270310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Open Access</a:t>
          </a:r>
        </a:p>
      </dsp:txBody>
      <dsp:txXfrm>
        <a:off x="4544346" y="2703102"/>
        <a:ext cx="1928556" cy="1157134"/>
      </dsp:txXfrm>
    </dsp:sp>
    <dsp:sp modelId="{7B5EDB75-CA7D-411D-A84A-17FFB2562B39}">
      <dsp:nvSpPr>
        <dsp:cNvPr id="0" name=""/>
        <dsp:cNvSpPr/>
      </dsp:nvSpPr>
      <dsp:spPr>
        <a:xfrm>
          <a:off x="6665759" y="270310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Research Support</a:t>
          </a:r>
          <a:r>
            <a:rPr lang="en-US" sz="2000" kern="1200">
              <a:latin typeface="Arial" panose="020B0604020202020204"/>
            </a:rPr>
            <a:t> </a:t>
          </a:r>
          <a:endParaRPr lang="en-US" sz="2000" kern="1200"/>
        </a:p>
      </dsp:txBody>
      <dsp:txXfrm>
        <a:off x="6665759" y="2703102"/>
        <a:ext cx="1928556" cy="1157134"/>
      </dsp:txXfrm>
    </dsp:sp>
    <dsp:sp modelId="{3CF84D12-9DF8-4CF4-8635-D9F547CDB1F6}">
      <dsp:nvSpPr>
        <dsp:cNvPr id="0" name=""/>
        <dsp:cNvSpPr/>
      </dsp:nvSpPr>
      <dsp:spPr>
        <a:xfrm>
          <a:off x="8787171" y="270310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User Insight</a:t>
          </a:r>
        </a:p>
      </dsp:txBody>
      <dsp:txXfrm>
        <a:off x="8787171" y="2703102"/>
        <a:ext cx="1928556" cy="1157134"/>
      </dsp:txXfrm>
    </dsp:sp>
    <dsp:sp modelId="{FD5B48CB-811A-4C7C-AE33-136A43376C46}">
      <dsp:nvSpPr>
        <dsp:cNvPr id="0" name=""/>
        <dsp:cNvSpPr/>
      </dsp:nvSpPr>
      <dsp:spPr>
        <a:xfrm>
          <a:off x="301521" y="405309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Access &amp; Authentication</a:t>
          </a:r>
        </a:p>
      </dsp:txBody>
      <dsp:txXfrm>
        <a:off x="301521" y="4053092"/>
        <a:ext cx="1928556" cy="1157134"/>
      </dsp:txXfrm>
    </dsp:sp>
    <dsp:sp modelId="{8F946C6D-2A28-4F8D-A09A-3C3ECFD24B3F}">
      <dsp:nvSpPr>
        <dsp:cNvPr id="0" name=""/>
        <dsp:cNvSpPr/>
      </dsp:nvSpPr>
      <dsp:spPr>
        <a:xfrm>
          <a:off x="2422934" y="405309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Information Systems</a:t>
          </a:r>
        </a:p>
      </dsp:txBody>
      <dsp:txXfrm>
        <a:off x="2422934" y="4053092"/>
        <a:ext cx="1928556" cy="1157134"/>
      </dsp:txXfrm>
    </dsp:sp>
    <dsp:sp modelId="{5F584633-31C6-4E75-8F97-79D2A1744B11}">
      <dsp:nvSpPr>
        <dsp:cNvPr id="0" name=""/>
        <dsp:cNvSpPr/>
      </dsp:nvSpPr>
      <dsp:spPr>
        <a:xfrm>
          <a:off x="4544346" y="405309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Knowledge Sharing</a:t>
          </a:r>
        </a:p>
      </dsp:txBody>
      <dsp:txXfrm>
        <a:off x="4544346" y="4053092"/>
        <a:ext cx="1928556" cy="1157134"/>
      </dsp:txXfrm>
    </dsp:sp>
    <dsp:sp modelId="{DB50851B-5E74-4347-B7D5-ABB9D3BD5B9A}">
      <dsp:nvSpPr>
        <dsp:cNvPr id="0" name=""/>
        <dsp:cNvSpPr/>
      </dsp:nvSpPr>
      <dsp:spPr>
        <a:xfrm>
          <a:off x="6665759" y="405309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Digital Development and Design</a:t>
          </a:r>
        </a:p>
      </dsp:txBody>
      <dsp:txXfrm>
        <a:off x="6665759" y="4053092"/>
        <a:ext cx="1928556" cy="1157134"/>
      </dsp:txXfrm>
    </dsp:sp>
    <dsp:sp modelId="{96741246-8460-4DA7-8803-D22FCA7669C3}">
      <dsp:nvSpPr>
        <dsp:cNvPr id="0" name=""/>
        <dsp:cNvSpPr/>
      </dsp:nvSpPr>
      <dsp:spPr>
        <a:xfrm>
          <a:off x="8787171" y="4053092"/>
          <a:ext cx="1928556" cy="11571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Data Storage and Analytics</a:t>
          </a:r>
        </a:p>
      </dsp:txBody>
      <dsp:txXfrm>
        <a:off x="8787171" y="4053092"/>
        <a:ext cx="1928556" cy="1157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61774-8633-49C4-8A61-85EF0DB190B8}">
      <dsp:nvSpPr>
        <dsp:cNvPr id="0" name=""/>
        <dsp:cNvSpPr/>
      </dsp:nvSpPr>
      <dsp:spPr>
        <a:xfrm>
          <a:off x="797303" y="2638"/>
          <a:ext cx="2930947" cy="1758568"/>
        </a:xfrm>
        <a:prstGeom prst="rect">
          <a:avLst/>
        </a:prstGeom>
        <a:solidFill>
          <a:srgbClr val="00B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OU created research and research data</a:t>
          </a:r>
          <a:endParaRPr lang="en-US" sz="3400" kern="1200"/>
        </a:p>
      </dsp:txBody>
      <dsp:txXfrm>
        <a:off x="797303" y="2638"/>
        <a:ext cx="2930947" cy="1758568"/>
      </dsp:txXfrm>
    </dsp:sp>
    <dsp:sp modelId="{1E9B06DE-B1EF-4253-B498-A89A18B9ABD1}">
      <dsp:nvSpPr>
        <dsp:cNvPr id="0" name=""/>
        <dsp:cNvSpPr/>
      </dsp:nvSpPr>
      <dsp:spPr>
        <a:xfrm>
          <a:off x="4021346" y="2638"/>
          <a:ext cx="2930947" cy="1758568"/>
        </a:xfrm>
        <a:prstGeom prst="rect">
          <a:avLst/>
        </a:prstGeom>
        <a:solidFill>
          <a:srgbClr val="00B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The Open University Archive</a:t>
          </a:r>
          <a:endParaRPr lang="en-US" sz="3400" kern="1200"/>
        </a:p>
      </dsp:txBody>
      <dsp:txXfrm>
        <a:off x="4021346" y="2638"/>
        <a:ext cx="2930947" cy="1758568"/>
      </dsp:txXfrm>
    </dsp:sp>
    <dsp:sp modelId="{19DA4B1B-D750-4F2F-A9AD-52BF3C2C552B}">
      <dsp:nvSpPr>
        <dsp:cNvPr id="0" name=""/>
        <dsp:cNvSpPr/>
      </dsp:nvSpPr>
      <dsp:spPr>
        <a:xfrm>
          <a:off x="7245388" y="2638"/>
          <a:ext cx="2930947" cy="1758568"/>
        </a:xfrm>
        <a:prstGeom prst="rect">
          <a:avLst/>
        </a:prstGeom>
        <a:solidFill>
          <a:srgbClr val="00B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Student generated research</a:t>
          </a:r>
          <a:endParaRPr lang="en-US" sz="3400" kern="1200"/>
        </a:p>
      </dsp:txBody>
      <dsp:txXfrm>
        <a:off x="7245388" y="2638"/>
        <a:ext cx="2930947" cy="1758568"/>
      </dsp:txXfrm>
    </dsp:sp>
    <dsp:sp modelId="{1F377F62-F650-45E6-9239-F9E826D4E4E4}">
      <dsp:nvSpPr>
        <dsp:cNvPr id="0" name=""/>
        <dsp:cNvSpPr/>
      </dsp:nvSpPr>
      <dsp:spPr>
        <a:xfrm>
          <a:off x="797303" y="2054301"/>
          <a:ext cx="2930947" cy="1758568"/>
        </a:xfrm>
        <a:prstGeom prst="rect">
          <a:avLst/>
        </a:prstGeom>
        <a:solidFill>
          <a:srgbClr val="00B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Open Educational  Resources</a:t>
          </a:r>
          <a:endParaRPr lang="en-US" sz="3400" kern="1200"/>
        </a:p>
      </dsp:txBody>
      <dsp:txXfrm>
        <a:off x="797303" y="2054301"/>
        <a:ext cx="2930947" cy="1758568"/>
      </dsp:txXfrm>
    </dsp:sp>
    <dsp:sp modelId="{55632EC5-4053-4F8D-896C-1A583E3B65F7}">
      <dsp:nvSpPr>
        <dsp:cNvPr id="0" name=""/>
        <dsp:cNvSpPr/>
      </dsp:nvSpPr>
      <dsp:spPr>
        <a:xfrm>
          <a:off x="4021346" y="2054301"/>
          <a:ext cx="2930947" cy="1758568"/>
        </a:xfrm>
        <a:prstGeom prst="rect">
          <a:avLst/>
        </a:prstGeom>
        <a:solidFill>
          <a:srgbClr val="00B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Digital Assets</a:t>
          </a:r>
          <a:endParaRPr lang="en-US" sz="3400" kern="1200"/>
        </a:p>
      </dsp:txBody>
      <dsp:txXfrm>
        <a:off x="4021346" y="2054301"/>
        <a:ext cx="2930947" cy="1758568"/>
      </dsp:txXfrm>
    </dsp:sp>
    <dsp:sp modelId="{D0136C3D-705B-42B4-8ADD-89B66AE84CDB}">
      <dsp:nvSpPr>
        <dsp:cNvPr id="0" name=""/>
        <dsp:cNvSpPr/>
      </dsp:nvSpPr>
      <dsp:spPr>
        <a:xfrm>
          <a:off x="7245388" y="2054301"/>
          <a:ext cx="2930947" cy="1758568"/>
        </a:xfrm>
        <a:prstGeom prst="rect">
          <a:avLst/>
        </a:prstGeom>
        <a:solidFill>
          <a:srgbClr val="00B7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Scholarship</a:t>
          </a:r>
        </a:p>
      </dsp:txBody>
      <dsp:txXfrm>
        <a:off x="7245388" y="2054301"/>
        <a:ext cx="2930947" cy="1758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49A01-31CD-4769-B2C5-0C6899F3AB6E}" type="datetimeFigureOut">
              <a:rPr lang="en-GB" smtClean="0"/>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3C737-FB89-44FB-A3A9-F5970C5CB51E}" type="slidenum">
              <a:rPr lang="en-GB" smtClean="0"/>
              <a:t>‹#›</a:t>
            </a:fld>
            <a:endParaRPr lang="en-GB"/>
          </a:p>
        </p:txBody>
      </p:sp>
    </p:spTree>
    <p:extLst>
      <p:ext uri="{BB962C8B-B14F-4D97-AF65-F5344CB8AC3E}">
        <p14:creationId xmlns:p14="http://schemas.microsoft.com/office/powerpoint/2010/main" val="187224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AA8502-46E4-4CE6-A099-B29A6A6B62D0}" type="slidenum">
              <a:rPr lang="en-GB" smtClean="0"/>
              <a:t>4</a:t>
            </a:fld>
            <a:endParaRPr lang="en-GB"/>
          </a:p>
        </p:txBody>
      </p:sp>
    </p:spTree>
    <p:extLst>
      <p:ext uri="{BB962C8B-B14F-4D97-AF65-F5344CB8AC3E}">
        <p14:creationId xmlns:p14="http://schemas.microsoft.com/office/powerpoint/2010/main" val="101610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AA8502-46E4-4CE6-A099-B29A6A6B62D0}" type="slidenum">
              <a:rPr lang="en-GB" smtClean="0"/>
              <a:t>6</a:t>
            </a:fld>
            <a:endParaRPr lang="en-GB"/>
          </a:p>
        </p:txBody>
      </p:sp>
    </p:spTree>
    <p:extLst>
      <p:ext uri="{BB962C8B-B14F-4D97-AF65-F5344CB8AC3E}">
        <p14:creationId xmlns:p14="http://schemas.microsoft.com/office/powerpoint/2010/main" val="262834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AA8502-46E4-4CE6-A099-B29A6A6B62D0}" type="slidenum">
              <a:rPr lang="en-GB" smtClean="0"/>
              <a:t>7</a:t>
            </a:fld>
            <a:endParaRPr lang="en-GB"/>
          </a:p>
        </p:txBody>
      </p:sp>
    </p:spTree>
    <p:extLst>
      <p:ext uri="{BB962C8B-B14F-4D97-AF65-F5344CB8AC3E}">
        <p14:creationId xmlns:p14="http://schemas.microsoft.com/office/powerpoint/2010/main" val="158143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AA8502-46E4-4CE6-A099-B29A6A6B62D0}" type="slidenum">
              <a:rPr lang="en-GB" smtClean="0"/>
              <a:t>8</a:t>
            </a:fld>
            <a:endParaRPr lang="en-GB"/>
          </a:p>
        </p:txBody>
      </p:sp>
    </p:spTree>
    <p:extLst>
      <p:ext uri="{BB962C8B-B14F-4D97-AF65-F5344CB8AC3E}">
        <p14:creationId xmlns:p14="http://schemas.microsoft.com/office/powerpoint/2010/main" val="166011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lnSpc>
                <a:spcPct val="90000"/>
              </a:lnSpc>
              <a:spcBef>
                <a:spcPts val="1000"/>
              </a:spcBef>
              <a:buNone/>
            </a:pPr>
            <a:endParaRPr lang="en-US"/>
          </a:p>
        </p:txBody>
      </p:sp>
      <p:sp>
        <p:nvSpPr>
          <p:cNvPr id="4" name="Slide Number Placeholder 3"/>
          <p:cNvSpPr>
            <a:spLocks noGrp="1"/>
          </p:cNvSpPr>
          <p:nvPr>
            <p:ph type="sldNum" sz="quarter" idx="10"/>
          </p:nvPr>
        </p:nvSpPr>
        <p:spPr/>
        <p:txBody>
          <a:bodyPr/>
          <a:lstStyle/>
          <a:p>
            <a:fld id="{BFAA8502-46E4-4CE6-A099-B29A6A6B62D0}" type="slidenum">
              <a:rPr lang="en-GB" smtClean="0"/>
              <a:t>9</a:t>
            </a:fld>
            <a:endParaRPr lang="en-GB"/>
          </a:p>
        </p:txBody>
      </p:sp>
    </p:spTree>
    <p:extLst>
      <p:ext uri="{BB962C8B-B14F-4D97-AF65-F5344CB8AC3E}">
        <p14:creationId xmlns:p14="http://schemas.microsoft.com/office/powerpoint/2010/main" val="229601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7F62-1390-476D-9C6B-A641321EE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3EE28B-8324-4008-9D8D-39A71E8DC7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BCD6EF-507B-47D7-BD5A-039B037831A6}"/>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5" name="Footer Placeholder 4">
            <a:extLst>
              <a:ext uri="{FF2B5EF4-FFF2-40B4-BE49-F238E27FC236}">
                <a16:creationId xmlns:a16="http://schemas.microsoft.com/office/drawing/2014/main" id="{A7754D27-8737-41B9-BDD0-DEB74FAC33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54AE6F-24BD-4D19-8640-9319DEDC2960}"/>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285031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6A71-07CD-4E31-A101-43B3FE7F24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62F550-0FBA-44F7-9459-101735EBCA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11D4B3-617B-4A5C-A33F-CE142D43AA5F}"/>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5" name="Footer Placeholder 4">
            <a:extLst>
              <a:ext uri="{FF2B5EF4-FFF2-40B4-BE49-F238E27FC236}">
                <a16:creationId xmlns:a16="http://schemas.microsoft.com/office/drawing/2014/main" id="{3F6A4A40-94C6-4FA3-9B8E-CF70BDF9DA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601147-107A-452D-9D24-6E9489265921}"/>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100677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0A39FB-95FE-4B44-8B22-B5090819D1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999AF7-2FA3-4ACB-9078-4FF859748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88921C-B550-4884-AD8F-F7397B748F4D}"/>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5" name="Footer Placeholder 4">
            <a:extLst>
              <a:ext uri="{FF2B5EF4-FFF2-40B4-BE49-F238E27FC236}">
                <a16:creationId xmlns:a16="http://schemas.microsoft.com/office/drawing/2014/main" id="{7E335353-F9C1-42F3-B1DC-5E333557A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F9112-99DD-4A78-B696-E60F1BFCC99C}"/>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646644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title - blue">
    <p:bg>
      <p:bgPr>
        <a:solidFill>
          <a:srgbClr val="1E4B9B"/>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transition spd="slow" advClick="0" advTm="7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20"/>
            <a:ext cx="1680000" cy="212075"/>
          </a:xfrm>
          <a:prstGeom prst="rect">
            <a:avLst/>
          </a:prstGeom>
          <a:solidFill>
            <a:srgbClr val="1E4B9B"/>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3"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23288837"/>
      </p:ext>
    </p:extLst>
  </p:cSld>
  <p:clrMapOvr>
    <a:overrideClrMapping bg1="lt1" tx1="dk1" bg2="lt2" tx2="dk2" accent1="accent1" accent2="accent2" accent3="accent3" accent4="accent4" accent5="accent5" accent6="accent6" hlink="hlink" folHlink="folHlink"/>
  </p:clrMapOvr>
  <p:transition spd="slow" advClick="0" advTm="7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title - blue">
    <p:bg>
      <p:bgPr>
        <a:solidFill>
          <a:srgbClr val="1E4B9B"/>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2994776129"/>
      </p:ext>
    </p:extLst>
  </p:cSld>
  <p:clrMapOvr>
    <a:masterClrMapping/>
  </p:clrMapOvr>
  <p:transition spd="slow" advClick="0"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FA3F-1321-460E-98B1-AF898E9C2B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FB2245-A50C-4B88-9F20-355D2372B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FACDA-C951-4725-AA6E-98264788478A}"/>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5" name="Footer Placeholder 4">
            <a:extLst>
              <a:ext uri="{FF2B5EF4-FFF2-40B4-BE49-F238E27FC236}">
                <a16:creationId xmlns:a16="http://schemas.microsoft.com/office/drawing/2014/main" id="{CE01186A-5504-4D79-8F7D-D4848CB2F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7BA9A-0ABA-45A4-8420-940D49778BC7}"/>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215113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69F2-5FDA-47A9-B512-26260DE3A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C9E45C-D3F8-48D8-88FD-5B8687161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4DD76-4DC5-430A-8533-CDA310C8A3B2}"/>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5" name="Footer Placeholder 4">
            <a:extLst>
              <a:ext uri="{FF2B5EF4-FFF2-40B4-BE49-F238E27FC236}">
                <a16:creationId xmlns:a16="http://schemas.microsoft.com/office/drawing/2014/main" id="{88C809F3-D0C9-4BBF-A2A4-84ED917A4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A40802-3C53-4C0A-BBF4-8FEF14640C45}"/>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221737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ACF4-D4E3-482F-BC6E-4F0D93E42A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C8E8A8-F9EF-484A-90F0-495C9D432F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403922-3093-4945-A2A4-46E43E5EE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811D1D-1361-4DEB-BAE5-D3981EAA1CF6}"/>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6" name="Footer Placeholder 5">
            <a:extLst>
              <a:ext uri="{FF2B5EF4-FFF2-40B4-BE49-F238E27FC236}">
                <a16:creationId xmlns:a16="http://schemas.microsoft.com/office/drawing/2014/main" id="{6F19B519-37CD-4F39-A653-DFEAB11FB2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85A0A5-6E00-41B4-8AFB-44F4C70965A3}"/>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279060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30DA-9FCA-44DA-8BED-B2F06C751A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FDAF9-9654-48B3-8544-C527EB130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BBA416-C0A1-4385-8309-5AB0DF3D2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0CDF45-0774-41B5-94BA-8185DFECF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D4312-875E-46AD-9CAA-14144BFAB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BEB1CA-6A8C-4526-9E92-EF56496674FB}"/>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8" name="Footer Placeholder 7">
            <a:extLst>
              <a:ext uri="{FF2B5EF4-FFF2-40B4-BE49-F238E27FC236}">
                <a16:creationId xmlns:a16="http://schemas.microsoft.com/office/drawing/2014/main" id="{EF441015-4A74-493D-8E9F-4F6FBFE6C9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861C51-EEB3-4194-AAA2-5FFFA9707831}"/>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241208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677B-7296-4BEE-A96B-42E6A9CBB2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BC6E5C-F9BF-4DB5-BC41-80CBC9DA99FB}"/>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4" name="Footer Placeholder 3">
            <a:extLst>
              <a:ext uri="{FF2B5EF4-FFF2-40B4-BE49-F238E27FC236}">
                <a16:creationId xmlns:a16="http://schemas.microsoft.com/office/drawing/2014/main" id="{BD1962A6-23E9-4325-96F0-6BDF221DE3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3DC9BB-0CB8-479C-874D-0372D2E2AFFE}"/>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273037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2390DC-17E0-4CA5-8D31-6DE513429E27}"/>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3" name="Footer Placeholder 2">
            <a:extLst>
              <a:ext uri="{FF2B5EF4-FFF2-40B4-BE49-F238E27FC236}">
                <a16:creationId xmlns:a16="http://schemas.microsoft.com/office/drawing/2014/main" id="{572EDB93-64E3-4400-9D9C-24EFD2749C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AA87DD-4599-4A9F-BEC8-B23138BAAF60}"/>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130451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E7C9-FB30-4512-AFC8-4686E69872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ED1A05-39DD-4257-B5C3-0E436DE197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2992B4-2C7F-4738-93A8-5CAD90571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AC28D-E7A9-489C-A3F5-B3A31A21C448}"/>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6" name="Footer Placeholder 5">
            <a:extLst>
              <a:ext uri="{FF2B5EF4-FFF2-40B4-BE49-F238E27FC236}">
                <a16:creationId xmlns:a16="http://schemas.microsoft.com/office/drawing/2014/main" id="{42266184-88DE-4309-B8EE-A178003D09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AFEE9-7164-4B03-8810-D142DAF4D4FE}"/>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378563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DFD0-43E2-4BD5-9A79-A17971AF1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AB616F-E2FF-48D0-BF83-D0D0802BA5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B337FC-D8AC-48E3-B76A-C39FFD827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52D5D-BAF4-4127-A705-9DB931977F3C}"/>
              </a:ext>
            </a:extLst>
          </p:cNvPr>
          <p:cNvSpPr>
            <a:spLocks noGrp="1"/>
          </p:cNvSpPr>
          <p:nvPr>
            <p:ph type="dt" sz="half" idx="10"/>
          </p:nvPr>
        </p:nvSpPr>
        <p:spPr/>
        <p:txBody>
          <a:bodyPr/>
          <a:lstStyle/>
          <a:p>
            <a:fld id="{20C340B3-B5D4-4BAD-BAA7-9DE8BB36F16C}" type="datetimeFigureOut">
              <a:rPr lang="en-GB" smtClean="0"/>
              <a:t>27/11/2020</a:t>
            </a:fld>
            <a:endParaRPr lang="en-GB"/>
          </a:p>
        </p:txBody>
      </p:sp>
      <p:sp>
        <p:nvSpPr>
          <p:cNvPr id="6" name="Footer Placeholder 5">
            <a:extLst>
              <a:ext uri="{FF2B5EF4-FFF2-40B4-BE49-F238E27FC236}">
                <a16:creationId xmlns:a16="http://schemas.microsoft.com/office/drawing/2014/main" id="{39F5BFDA-7F2E-4585-BBD4-6E2F0D3320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D85722-C345-4894-8A03-C706807570B8}"/>
              </a:ext>
            </a:extLst>
          </p:cNvPr>
          <p:cNvSpPr>
            <a:spLocks noGrp="1"/>
          </p:cNvSpPr>
          <p:nvPr>
            <p:ph type="sldNum" sz="quarter" idx="12"/>
          </p:nvPr>
        </p:nvSpPr>
        <p:spPr/>
        <p:txBody>
          <a:bodyPr/>
          <a:lstStyle/>
          <a:p>
            <a:fld id="{854DBAB5-00F5-4689-B66B-781A595A6D1C}" type="slidenum">
              <a:rPr lang="en-GB" smtClean="0"/>
              <a:t>‹#›</a:t>
            </a:fld>
            <a:endParaRPr lang="en-GB"/>
          </a:p>
        </p:txBody>
      </p:sp>
    </p:spTree>
    <p:extLst>
      <p:ext uri="{BB962C8B-B14F-4D97-AF65-F5344CB8AC3E}">
        <p14:creationId xmlns:p14="http://schemas.microsoft.com/office/powerpoint/2010/main" val="140197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EC5D6F-F712-4D55-AA5F-7C1B5C55B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B2DB33-B2A5-4FD3-AE7A-28F74A82A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772F40-7105-46F7-88A8-FBDB81FE6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340B3-B5D4-4BAD-BAA7-9DE8BB36F16C}" type="datetimeFigureOut">
              <a:rPr lang="en-GB" smtClean="0"/>
              <a:t>27/11/2020</a:t>
            </a:fld>
            <a:endParaRPr lang="en-GB"/>
          </a:p>
        </p:txBody>
      </p:sp>
      <p:sp>
        <p:nvSpPr>
          <p:cNvPr id="5" name="Footer Placeholder 4">
            <a:extLst>
              <a:ext uri="{FF2B5EF4-FFF2-40B4-BE49-F238E27FC236}">
                <a16:creationId xmlns:a16="http://schemas.microsoft.com/office/drawing/2014/main" id="{04DC7F7C-6FBD-4AE2-B868-2AB037E41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25F1C7-5BFC-4194-9E66-56BA9BA42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DBAB5-00F5-4689-B66B-781A595A6D1C}" type="slidenum">
              <a:rPr lang="en-GB" smtClean="0"/>
              <a:t>‹#›</a:t>
            </a:fld>
            <a:endParaRPr lang="en-GB"/>
          </a:p>
        </p:txBody>
      </p:sp>
    </p:spTree>
    <p:extLst>
      <p:ext uri="{BB962C8B-B14F-4D97-AF65-F5344CB8AC3E}">
        <p14:creationId xmlns:p14="http://schemas.microsoft.com/office/powerpoint/2010/main" val="219087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48456" y="226562"/>
            <a:ext cx="1117797"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77" r:id="rId2"/>
  </p:sldLayoutIdLst>
  <p:transition spd="slow" advClick="0" advTm="7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8456" y="226562"/>
            <a:ext cx="1117797" cy="573541"/>
          </a:xfrm>
          <a:prstGeom prst="rect">
            <a:avLst/>
          </a:prstGeom>
        </p:spPr>
      </p:pic>
    </p:spTree>
    <p:extLst>
      <p:ext uri="{BB962C8B-B14F-4D97-AF65-F5344CB8AC3E}">
        <p14:creationId xmlns:p14="http://schemas.microsoft.com/office/powerpoint/2010/main" val="588411557"/>
      </p:ext>
    </p:extLst>
  </p:cSld>
  <p:clrMap bg1="lt1" tx1="dk1" bg2="lt2" tx2="dk2" accent1="accent1" accent2="accent2" accent3="accent3" accent4="accent4" accent5="accent5" accent6="accent6" hlink="hlink" folHlink="folHlink"/>
  <p:sldLayoutIdLst>
    <p:sldLayoutId id="2147483679" r:id="rId1"/>
  </p:sldLayoutIdLst>
  <p:transition spd="slow" advClick="0" advTm="7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0D455-857D-47EF-9518-0B0BBE8CF72C}"/>
              </a:ext>
            </a:extLst>
          </p:cNvPr>
          <p:cNvSpPr/>
          <p:nvPr/>
        </p:nvSpPr>
        <p:spPr>
          <a:xfrm>
            <a:off x="0" y="-79665"/>
            <a:ext cx="12192000" cy="7017329"/>
          </a:xfrm>
          <a:prstGeom prst="rect">
            <a:avLst/>
          </a:prstGeom>
          <a:solidFill>
            <a:srgbClr val="1E4B9B"/>
          </a:solidFill>
          <a:ln>
            <a:solidFill>
              <a:srgbClr val="1E4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EB314FA-19DB-4383-BF90-E0B8FF5D316D}"/>
              </a:ext>
            </a:extLst>
          </p:cNvPr>
          <p:cNvSpPr txBox="1"/>
          <p:nvPr/>
        </p:nvSpPr>
        <p:spPr>
          <a:xfrm>
            <a:off x="526472" y="762991"/>
            <a:ext cx="10210344" cy="1631216"/>
          </a:xfrm>
          <a:prstGeom prst="rect">
            <a:avLst/>
          </a:prstGeom>
          <a:noFill/>
        </p:spPr>
        <p:txBody>
          <a:bodyPr wrap="square" rtlCol="0">
            <a:spAutoFit/>
          </a:bodyPr>
          <a:lstStyle/>
          <a:p>
            <a:pPr>
              <a:spcAft>
                <a:spcPts val="2400"/>
              </a:spcAft>
            </a:pPr>
            <a:r>
              <a:rPr lang="en-GB" sz="4000" b="1" dirty="0">
                <a:solidFill>
                  <a:schemeClr val="bg1"/>
                </a:solidFill>
                <a:latin typeface="Arial" panose="020B0604020202020204" pitchFamily="34" charset="0"/>
                <a:cs typeface="Arial" panose="020B0604020202020204" pitchFamily="34" charset="0"/>
              </a:rPr>
              <a:t>The World Turned Upside Down</a:t>
            </a:r>
          </a:p>
          <a:p>
            <a:pPr>
              <a:spcAft>
                <a:spcPts val="2400"/>
              </a:spcAft>
            </a:pPr>
            <a:r>
              <a:rPr lang="en-GB" sz="3600" b="1" dirty="0">
                <a:solidFill>
                  <a:schemeClr val="bg1"/>
                </a:solidFill>
                <a:latin typeface="Arial" panose="020B0604020202020204" pitchFamily="34" charset="0"/>
                <a:cs typeface="Arial" panose="020B0604020202020204" pitchFamily="34" charset="0"/>
              </a:rPr>
              <a:t>Rethinking Our Service</a:t>
            </a:r>
          </a:p>
        </p:txBody>
      </p:sp>
      <p:pic>
        <p:nvPicPr>
          <p:cNvPr id="16" name="Picture 15" descr="A picture containing device, drawing&#10;&#10;Description automatically generated">
            <a:extLst>
              <a:ext uri="{FF2B5EF4-FFF2-40B4-BE49-F238E27FC236}">
                <a16:creationId xmlns:a16="http://schemas.microsoft.com/office/drawing/2014/main" id="{68EAACCD-CB03-7741-BBA8-B7CB64D07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5939" y="5451761"/>
            <a:ext cx="1652019" cy="1524003"/>
          </a:xfrm>
          <a:prstGeom prst="rect">
            <a:avLst/>
          </a:prstGeom>
        </p:spPr>
      </p:pic>
      <p:sp>
        <p:nvSpPr>
          <p:cNvPr id="7" name="TextBox 6">
            <a:extLst>
              <a:ext uri="{FF2B5EF4-FFF2-40B4-BE49-F238E27FC236}">
                <a16:creationId xmlns:a16="http://schemas.microsoft.com/office/drawing/2014/main" id="{1757CB0C-F879-4A83-92F6-5FC6B68CF877}"/>
              </a:ext>
            </a:extLst>
          </p:cNvPr>
          <p:cNvSpPr txBox="1"/>
          <p:nvPr/>
        </p:nvSpPr>
        <p:spPr>
          <a:xfrm>
            <a:off x="526472" y="3820545"/>
            <a:ext cx="10210344" cy="2308324"/>
          </a:xfrm>
          <a:prstGeom prst="rect">
            <a:avLst/>
          </a:prstGeom>
          <a:noFill/>
        </p:spPr>
        <p:txBody>
          <a:bodyPr wrap="square" rtlCol="0">
            <a:spAutoFit/>
          </a:bodyPr>
          <a:lstStyle/>
          <a:p>
            <a:pPr>
              <a:spcAft>
                <a:spcPts val="2400"/>
              </a:spcAft>
            </a:pPr>
            <a:r>
              <a:rPr lang="en-GB" sz="4000" b="1" dirty="0">
                <a:solidFill>
                  <a:schemeClr val="bg1"/>
                </a:solidFill>
                <a:latin typeface="Arial" panose="020B0604020202020204" pitchFamily="34" charset="0"/>
                <a:cs typeface="Arial" panose="020B0604020202020204" pitchFamily="34" charset="0"/>
              </a:rPr>
              <a:t>Nick Barratt</a:t>
            </a:r>
          </a:p>
          <a:p>
            <a:pPr>
              <a:spcAft>
                <a:spcPts val="2400"/>
              </a:spcAft>
            </a:pPr>
            <a:r>
              <a:rPr lang="en-GB" sz="3200" b="1" dirty="0">
                <a:solidFill>
                  <a:schemeClr val="bg1"/>
                </a:solidFill>
                <a:latin typeface="Arial" panose="020B0604020202020204" pitchFamily="34" charset="0"/>
                <a:cs typeface="Arial" panose="020B0604020202020204" pitchFamily="34" charset="0"/>
              </a:rPr>
              <a:t>Director, Learner and Discovery Services</a:t>
            </a:r>
          </a:p>
          <a:p>
            <a:pPr>
              <a:spcAft>
                <a:spcPts val="2400"/>
              </a:spcAft>
            </a:pPr>
            <a:r>
              <a:rPr lang="en-GB" sz="3200" b="1" dirty="0">
                <a:solidFill>
                  <a:schemeClr val="bg1"/>
                </a:solidFill>
                <a:latin typeface="Arial" panose="020B0604020202020204" pitchFamily="34" charset="0"/>
                <a:cs typeface="Arial" panose="020B0604020202020204" pitchFamily="34" charset="0"/>
              </a:rPr>
              <a:t>The Open University</a:t>
            </a:r>
          </a:p>
        </p:txBody>
      </p:sp>
    </p:spTree>
    <p:extLst>
      <p:ext uri="{BB962C8B-B14F-4D97-AF65-F5344CB8AC3E}">
        <p14:creationId xmlns:p14="http://schemas.microsoft.com/office/powerpoint/2010/main" val="181170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64523C-3E18-E649-ABF1-C23C65716CD9}"/>
              </a:ext>
            </a:extLst>
          </p:cNvPr>
          <p:cNvSpPr/>
          <p:nvPr/>
        </p:nvSpPr>
        <p:spPr>
          <a:xfrm>
            <a:off x="3042" y="0"/>
            <a:ext cx="7001261" cy="6882756"/>
          </a:xfrm>
          <a:prstGeom prst="rect">
            <a:avLst/>
          </a:prstGeom>
          <a:solidFill>
            <a:srgbClr val="1E4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9C17BEA-C520-3B42-9652-F204A293EB5A}"/>
              </a:ext>
            </a:extLst>
          </p:cNvPr>
          <p:cNvSpPr txBox="1"/>
          <p:nvPr/>
        </p:nvSpPr>
        <p:spPr>
          <a:xfrm>
            <a:off x="459388" y="982176"/>
            <a:ext cx="6088567" cy="3108543"/>
          </a:xfrm>
          <a:prstGeom prst="rect">
            <a:avLst/>
          </a:prstGeom>
          <a:noFill/>
        </p:spPr>
        <p:txBody>
          <a:bodyPr wrap="square" rtlCol="0">
            <a:spAutoFit/>
          </a:bodyPr>
          <a:lstStyle/>
          <a:p>
            <a:pPr>
              <a:spcAft>
                <a:spcPts val="1800"/>
              </a:spcAft>
            </a:pPr>
            <a:r>
              <a:rPr lang="en-US" sz="3600" b="1" dirty="0">
                <a:solidFill>
                  <a:srgbClr val="FFFFFF"/>
                </a:solidFill>
                <a:latin typeface="Arial" panose="020B0604020202020204" pitchFamily="34" charset="0"/>
                <a:cs typeface="Arial" panose="020B0604020202020204" pitchFamily="34" charset="0"/>
              </a:rPr>
              <a:t>Then came </a:t>
            </a:r>
            <a:r>
              <a:rPr lang="en-US" sz="3600" b="1" dirty="0" err="1">
                <a:solidFill>
                  <a:srgbClr val="FFFFFF"/>
                </a:solidFill>
                <a:latin typeface="Arial" panose="020B0604020202020204" pitchFamily="34" charset="0"/>
                <a:cs typeface="Arial" panose="020B0604020202020204" pitchFamily="34" charset="0"/>
              </a:rPr>
              <a:t>Covid</a:t>
            </a:r>
            <a:r>
              <a:rPr lang="en-US" sz="3600" b="1" dirty="0">
                <a:solidFill>
                  <a:srgbClr val="FFFFFF"/>
                </a:solidFill>
                <a:latin typeface="Arial" panose="020B060402020202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a:p>
            <a:pPr>
              <a:spcAft>
                <a:spcPts val="1800"/>
              </a:spcAft>
            </a:pPr>
            <a:r>
              <a:rPr lang="en-US" sz="2000" dirty="0">
                <a:solidFill>
                  <a:schemeClr val="bg1"/>
                </a:solidFill>
                <a:latin typeface="Arial" panose="020B0604020202020204" pitchFamily="34" charset="0"/>
                <a:cs typeface="Arial" panose="020B0604020202020204" pitchFamily="34" charset="0"/>
              </a:rPr>
              <a:t>Face to face tutorials and assessments ended</a:t>
            </a:r>
          </a:p>
          <a:p>
            <a:pPr>
              <a:spcAft>
                <a:spcPts val="1800"/>
              </a:spcAft>
            </a:pPr>
            <a:r>
              <a:rPr lang="en-US" sz="2000" dirty="0">
                <a:solidFill>
                  <a:schemeClr val="bg1"/>
                </a:solidFill>
                <a:latin typeface="Arial" panose="020B0604020202020204" pitchFamily="34" charset="0"/>
                <a:cs typeface="Arial" panose="020B0604020202020204" pitchFamily="34" charset="0"/>
              </a:rPr>
              <a:t>Limited telephony support</a:t>
            </a:r>
          </a:p>
          <a:p>
            <a:pPr>
              <a:spcAft>
                <a:spcPts val="1800"/>
              </a:spcAft>
            </a:pPr>
            <a:r>
              <a:rPr lang="en-US" sz="2000" dirty="0">
                <a:solidFill>
                  <a:schemeClr val="bg1"/>
                </a:solidFill>
                <a:latin typeface="Arial" panose="020B0604020202020204" pitchFamily="34" charset="0"/>
                <a:cs typeface="Arial" panose="020B0604020202020204" pitchFamily="34" charset="0"/>
              </a:rPr>
              <a:t>Increased digital poverty</a:t>
            </a:r>
          </a:p>
          <a:p>
            <a:pPr>
              <a:spcAft>
                <a:spcPts val="1800"/>
              </a:spcAft>
            </a:pPr>
            <a:r>
              <a:rPr lang="en-US" sz="2000" dirty="0">
                <a:solidFill>
                  <a:schemeClr val="bg1"/>
                </a:solidFill>
                <a:latin typeface="Arial" panose="020B0604020202020204" pitchFamily="34" charset="0"/>
                <a:cs typeface="Arial" panose="020B0604020202020204" pitchFamily="34" charset="0"/>
              </a:rPr>
              <a:t>Concerns over wellbeing and mental health – how do we support vulnerable students?</a:t>
            </a:r>
          </a:p>
        </p:txBody>
      </p:sp>
      <p:pic>
        <p:nvPicPr>
          <p:cNvPr id="2" name="Picture 1">
            <a:extLst>
              <a:ext uri="{FF2B5EF4-FFF2-40B4-BE49-F238E27FC236}">
                <a16:creationId xmlns:a16="http://schemas.microsoft.com/office/drawing/2014/main" id="{66DFBF12-8611-423E-964A-A1AC1115AD85}"/>
              </a:ext>
            </a:extLst>
          </p:cNvPr>
          <p:cNvPicPr>
            <a:picLocks noChangeAspect="1"/>
          </p:cNvPicPr>
          <p:nvPr/>
        </p:nvPicPr>
        <p:blipFill>
          <a:blip r:embed="rId2"/>
          <a:stretch>
            <a:fillRect/>
          </a:stretch>
        </p:blipFill>
        <p:spPr>
          <a:xfrm>
            <a:off x="7004303" y="-1"/>
            <a:ext cx="5187697" cy="6858000"/>
          </a:xfrm>
          <a:prstGeom prst="rect">
            <a:avLst/>
          </a:prstGeom>
        </p:spPr>
      </p:pic>
    </p:spTree>
    <p:extLst>
      <p:ext uri="{BB962C8B-B14F-4D97-AF65-F5344CB8AC3E}">
        <p14:creationId xmlns:p14="http://schemas.microsoft.com/office/powerpoint/2010/main" val="423383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64523C-3E18-E649-ABF1-C23C65716CD9}"/>
              </a:ext>
            </a:extLst>
          </p:cNvPr>
          <p:cNvSpPr/>
          <p:nvPr/>
        </p:nvSpPr>
        <p:spPr>
          <a:xfrm>
            <a:off x="5190739" y="1"/>
            <a:ext cx="7001261" cy="6882756"/>
          </a:xfrm>
          <a:prstGeom prst="rect">
            <a:avLst/>
          </a:prstGeom>
          <a:solidFill>
            <a:srgbClr val="1E4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9C17BEA-C520-3B42-9652-F204A293EB5A}"/>
              </a:ext>
            </a:extLst>
          </p:cNvPr>
          <p:cNvSpPr txBox="1"/>
          <p:nvPr/>
        </p:nvSpPr>
        <p:spPr>
          <a:xfrm>
            <a:off x="5754030" y="994555"/>
            <a:ext cx="6088567" cy="5493812"/>
          </a:xfrm>
          <a:prstGeom prst="rect">
            <a:avLst/>
          </a:prstGeom>
          <a:noFill/>
        </p:spPr>
        <p:txBody>
          <a:bodyPr wrap="square" rtlCol="0">
            <a:spAutoFit/>
          </a:bodyPr>
          <a:lstStyle/>
          <a:p>
            <a:pPr>
              <a:spcAft>
                <a:spcPts val="1800"/>
              </a:spcAft>
            </a:pPr>
            <a:r>
              <a:rPr lang="en-US" sz="3600" b="1" dirty="0">
                <a:solidFill>
                  <a:srgbClr val="FFFFFF"/>
                </a:solidFill>
                <a:latin typeface="Arial" panose="020B0604020202020204" pitchFamily="34" charset="0"/>
                <a:cs typeface="Arial" panose="020B0604020202020204" pitchFamily="34" charset="0"/>
              </a:rPr>
              <a:t>What we did in LDS</a:t>
            </a:r>
            <a:endParaRPr lang="en-US" sz="3600" b="1" dirty="0">
              <a:solidFill>
                <a:schemeClr val="bg1"/>
              </a:solidFill>
              <a:latin typeface="Arial" panose="020B0604020202020204" pitchFamily="34" charset="0"/>
              <a:cs typeface="Arial" panose="020B0604020202020204" pitchFamily="34" charset="0"/>
            </a:endParaRPr>
          </a:p>
          <a:p>
            <a:pPr>
              <a:spcAft>
                <a:spcPts val="1800"/>
              </a:spcAft>
            </a:pPr>
            <a:r>
              <a:rPr lang="en-US" sz="2000" dirty="0">
                <a:solidFill>
                  <a:schemeClr val="bg1"/>
                </a:solidFill>
                <a:latin typeface="Arial" panose="020B0604020202020204" pitchFamily="34" charset="0"/>
                <a:cs typeface="Arial" panose="020B0604020202020204" pitchFamily="34" charset="0"/>
              </a:rPr>
              <a:t>Already working on a new operating model, within a new strategic framework...</a:t>
            </a:r>
          </a:p>
          <a:p>
            <a:pPr>
              <a:spcAft>
                <a:spcPts val="1800"/>
              </a:spcAft>
            </a:pPr>
            <a:r>
              <a:rPr lang="en-US" sz="2000" dirty="0">
                <a:solidFill>
                  <a:schemeClr val="bg1"/>
                </a:solidFill>
                <a:latin typeface="Arial" panose="020B0604020202020204" pitchFamily="34" charset="0"/>
                <a:cs typeface="Arial" panose="020B0604020202020204" pitchFamily="34" charset="0"/>
              </a:rPr>
              <a:t>Our People &amp; Culture group led the way, helping us prepare ourselves for lockdown</a:t>
            </a:r>
          </a:p>
          <a:p>
            <a:pPr>
              <a:spcAft>
                <a:spcPts val="1800"/>
              </a:spcAft>
            </a:pPr>
            <a:r>
              <a:rPr lang="en-US" sz="2000" dirty="0">
                <a:solidFill>
                  <a:schemeClr val="bg1"/>
                </a:solidFill>
                <a:latin typeface="Arial" panose="020B0604020202020204" pitchFamily="34" charset="0"/>
                <a:cs typeface="Arial" panose="020B0604020202020204" pitchFamily="34" charset="0"/>
              </a:rPr>
              <a:t>Our Service &amp; Support group refocused on how we deliver services differently</a:t>
            </a:r>
          </a:p>
          <a:p>
            <a:pPr>
              <a:spcAft>
                <a:spcPts val="1800"/>
              </a:spcAft>
            </a:pPr>
            <a:r>
              <a:rPr lang="en-US" sz="2000" dirty="0">
                <a:solidFill>
                  <a:schemeClr val="bg1"/>
                </a:solidFill>
                <a:latin typeface="Arial" panose="020B0604020202020204" pitchFamily="34" charset="0"/>
                <a:cs typeface="Arial" panose="020B0604020202020204" pitchFamily="34" charset="0"/>
              </a:rPr>
              <a:t>Our Recovery Group enabled a partial return to campus by 1 June, the first part of the OU to do so</a:t>
            </a:r>
          </a:p>
          <a:p>
            <a:pPr>
              <a:spcAft>
                <a:spcPts val="1800"/>
              </a:spcAft>
            </a:pPr>
            <a:r>
              <a:rPr lang="en-US" sz="2000" dirty="0">
                <a:solidFill>
                  <a:schemeClr val="bg1"/>
                </a:solidFill>
                <a:latin typeface="Arial" panose="020B0604020202020204" pitchFamily="34" charset="0"/>
                <a:cs typeface="Arial" panose="020B0604020202020204" pitchFamily="34" charset="0"/>
              </a:rPr>
              <a:t>We joined various Emergency Management groups, which brought us into closer proximity with the mainstream academic life of the OU – highlighting the value of LDS and the Library, and our services.</a:t>
            </a:r>
          </a:p>
        </p:txBody>
      </p:sp>
      <p:pic>
        <p:nvPicPr>
          <p:cNvPr id="2" name="Picture 1">
            <a:extLst>
              <a:ext uri="{FF2B5EF4-FFF2-40B4-BE49-F238E27FC236}">
                <a16:creationId xmlns:a16="http://schemas.microsoft.com/office/drawing/2014/main" id="{82238077-15CF-4CC4-BA2D-28AB49C515E9}"/>
              </a:ext>
            </a:extLst>
          </p:cNvPr>
          <p:cNvPicPr>
            <a:picLocks noChangeAspect="1"/>
          </p:cNvPicPr>
          <p:nvPr/>
        </p:nvPicPr>
        <p:blipFill>
          <a:blip r:embed="rId2"/>
          <a:stretch>
            <a:fillRect/>
          </a:stretch>
        </p:blipFill>
        <p:spPr>
          <a:xfrm>
            <a:off x="3042" y="12379"/>
            <a:ext cx="5187697" cy="6858000"/>
          </a:xfrm>
          <a:prstGeom prst="rect">
            <a:avLst/>
          </a:prstGeom>
        </p:spPr>
      </p:pic>
    </p:spTree>
    <p:extLst>
      <p:ext uri="{BB962C8B-B14F-4D97-AF65-F5344CB8AC3E}">
        <p14:creationId xmlns:p14="http://schemas.microsoft.com/office/powerpoint/2010/main" val="415193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F27A-AEC4-4700-92DD-569B02CB4A35}"/>
              </a:ext>
            </a:extLst>
          </p:cNvPr>
          <p:cNvSpPr>
            <a:spLocks noGrp="1"/>
          </p:cNvSpPr>
          <p:nvPr>
            <p:ph type="ctrTitle"/>
          </p:nvPr>
        </p:nvSpPr>
        <p:spPr>
          <a:xfrm>
            <a:off x="1654139" y="3179701"/>
            <a:ext cx="9287839" cy="1606594"/>
          </a:xfrm>
        </p:spPr>
        <p:txBody>
          <a:bodyPr/>
          <a:lstStyle/>
          <a:p>
            <a:pPr algn="ctr"/>
            <a:r>
              <a:rPr lang="en-GB" sz="4000" b="0" dirty="0"/>
              <a:t>‘Learning and Teaching Reimagined’</a:t>
            </a:r>
            <a:br>
              <a:rPr lang="en-GB" sz="4000" b="0" dirty="0"/>
            </a:br>
            <a:br>
              <a:rPr lang="en-GB" b="0" dirty="0"/>
            </a:br>
            <a:r>
              <a:rPr lang="en-GB" b="0" dirty="0"/>
              <a:t>A blueprint for a new service model</a:t>
            </a:r>
            <a:endParaRPr lang="en-GB" dirty="0"/>
          </a:p>
        </p:txBody>
      </p:sp>
    </p:spTree>
    <p:extLst>
      <p:ext uri="{BB962C8B-B14F-4D97-AF65-F5344CB8AC3E}">
        <p14:creationId xmlns:p14="http://schemas.microsoft.com/office/powerpoint/2010/main" val="3491000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website&#10;&#10;Description automatically generated">
            <a:extLst>
              <a:ext uri="{FF2B5EF4-FFF2-40B4-BE49-F238E27FC236}">
                <a16:creationId xmlns:a16="http://schemas.microsoft.com/office/drawing/2014/main" id="{9DEEC5DB-2DEC-4706-B52B-B088D2108857}"/>
              </a:ext>
            </a:extLst>
          </p:cNvPr>
          <p:cNvPicPr>
            <a:picLocks noChangeAspect="1"/>
          </p:cNvPicPr>
          <p:nvPr/>
        </p:nvPicPr>
        <p:blipFill rotWithShape="1">
          <a:blip r:embed="rId2">
            <a:extLst>
              <a:ext uri="{28A0092B-C50C-407E-A947-70E740481C1C}">
                <a14:useLocalDpi xmlns:a14="http://schemas.microsoft.com/office/drawing/2010/main" val="0"/>
              </a:ext>
            </a:extLst>
          </a:blip>
          <a:srcRect t="1742" b="1"/>
          <a:stretch/>
        </p:blipFill>
        <p:spPr>
          <a:xfrm>
            <a:off x="-1" y="0"/>
            <a:ext cx="12192001" cy="6858000"/>
          </a:xfrm>
          <a:prstGeom prst="rect">
            <a:avLst/>
          </a:prstGeom>
        </p:spPr>
      </p:pic>
    </p:spTree>
    <p:extLst>
      <p:ext uri="{BB962C8B-B14F-4D97-AF65-F5344CB8AC3E}">
        <p14:creationId xmlns:p14="http://schemas.microsoft.com/office/powerpoint/2010/main" val="3542369778"/>
      </p:ext>
    </p:extLst>
  </p:cSld>
  <p:clrMapOvr>
    <a:masterClrMapping/>
  </p:clrMapOvr>
  <p:transition spd="slow" advClick="0" advTm="7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698759-D8B0-4D53-960C-5604723CF469}"/>
              </a:ext>
            </a:extLst>
          </p:cNvPr>
          <p:cNvSpPr txBox="1"/>
          <p:nvPr/>
        </p:nvSpPr>
        <p:spPr>
          <a:xfrm>
            <a:off x="1122508" y="1210251"/>
            <a:ext cx="5397183" cy="2031325"/>
          </a:xfrm>
          <a:prstGeom prst="rect">
            <a:avLst/>
          </a:prstGeom>
          <a:noFill/>
        </p:spPr>
        <p:txBody>
          <a:bodyPr wrap="square" rtlCol="0" anchor="t">
            <a:spAutoFit/>
          </a:bodyPr>
          <a:lstStyle/>
          <a:p>
            <a:r>
              <a:rPr lang="en-GB">
                <a:ea typeface="+mn-lt"/>
                <a:cs typeface="+mn-lt"/>
              </a:rPr>
              <a:t>The innovations described in this report are not technologies looking for an application in formal education. They are new ways of teaching, learning and assessment. If they are to succeed, they need to complement formal education, rather than trying to replace it.</a:t>
            </a:r>
            <a:endParaRPr lang="en-US">
              <a:ea typeface="+mn-lt"/>
              <a:cs typeface="+mn-lt"/>
            </a:endParaRPr>
          </a:p>
          <a:p>
            <a:endParaRPr lang="en-GB">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03A4DE-7A59-6E41-9996-663E31BCF621}"/>
              </a:ext>
            </a:extLst>
          </p:cNvPr>
          <p:cNvSpPr txBox="1"/>
          <p:nvPr/>
        </p:nvSpPr>
        <p:spPr>
          <a:xfrm>
            <a:off x="349135" y="605310"/>
            <a:ext cx="3821421" cy="369332"/>
          </a:xfrm>
          <a:prstGeom prst="rect">
            <a:avLst/>
          </a:prstGeom>
          <a:solidFill>
            <a:srgbClr val="1E4B9B"/>
          </a:solidFill>
        </p:spPr>
        <p:txBody>
          <a:bodyPr wrap="square" lIns="36000" tIns="0" rIns="0" bIns="0" rtlCol="0" anchor="ctr" anchorCtr="0">
            <a:spAutoFit/>
          </a:bodyPr>
          <a:lstStyle/>
          <a:p>
            <a:r>
              <a:rPr lang="en-US" sz="2400" b="1">
                <a:solidFill>
                  <a:schemeClr val="bg1"/>
                </a:solidFill>
                <a:latin typeface="Arial"/>
                <a:cs typeface="Arial"/>
              </a:rPr>
              <a:t>INNOVATING PEDAGOGY</a:t>
            </a:r>
            <a:endParaRPr lang="en-US" sz="2400" b="1">
              <a:solidFill>
                <a:schemeClr val="bg1"/>
              </a:solidFill>
              <a:latin typeface="Arial" panose="020B0604020202020204" pitchFamily="34" charset="0"/>
              <a:cs typeface="Arial" panose="020B0604020202020204" pitchFamily="34" charset="0"/>
            </a:endParaRPr>
          </a:p>
        </p:txBody>
      </p:sp>
      <p:pic>
        <p:nvPicPr>
          <p:cNvPr id="2" name="Picture 2" descr="A screenshot of a cell phone&#10;&#10;Description automatically generated">
            <a:extLst>
              <a:ext uri="{FF2B5EF4-FFF2-40B4-BE49-F238E27FC236}">
                <a16:creationId xmlns:a16="http://schemas.microsoft.com/office/drawing/2014/main" id="{4BECC823-86A2-46DB-9161-3C4A57C29C2E}"/>
              </a:ext>
            </a:extLst>
          </p:cNvPr>
          <p:cNvPicPr>
            <a:picLocks noChangeAspect="1"/>
          </p:cNvPicPr>
          <p:nvPr/>
        </p:nvPicPr>
        <p:blipFill>
          <a:blip r:embed="rId2"/>
          <a:stretch>
            <a:fillRect/>
          </a:stretch>
        </p:blipFill>
        <p:spPr>
          <a:xfrm>
            <a:off x="379862" y="3568294"/>
            <a:ext cx="11591497" cy="3224338"/>
          </a:xfrm>
          <a:prstGeom prst="rect">
            <a:avLst/>
          </a:prstGeom>
        </p:spPr>
      </p:pic>
      <p:sp>
        <p:nvSpPr>
          <p:cNvPr id="3" name="Rectangle 2">
            <a:extLst>
              <a:ext uri="{FF2B5EF4-FFF2-40B4-BE49-F238E27FC236}">
                <a16:creationId xmlns:a16="http://schemas.microsoft.com/office/drawing/2014/main" id="{6F998A01-5654-482F-8857-311DADF58589}"/>
              </a:ext>
            </a:extLst>
          </p:cNvPr>
          <p:cNvSpPr/>
          <p:nvPr/>
        </p:nvSpPr>
        <p:spPr>
          <a:xfrm>
            <a:off x="543636" y="6372367"/>
            <a:ext cx="11270775" cy="227462"/>
          </a:xfrm>
          <a:prstGeom prst="rect">
            <a:avLst/>
          </a:prstGeom>
          <a:solidFill>
            <a:srgbClr val="1E4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a:extLst>
              <a:ext uri="{FF2B5EF4-FFF2-40B4-BE49-F238E27FC236}">
                <a16:creationId xmlns:a16="http://schemas.microsoft.com/office/drawing/2014/main" id="{48A89831-CAC8-49EA-830F-FE779365D854}"/>
              </a:ext>
            </a:extLst>
          </p:cNvPr>
          <p:cNvPicPr>
            <a:picLocks noChangeAspect="1"/>
          </p:cNvPicPr>
          <p:nvPr/>
        </p:nvPicPr>
        <p:blipFill>
          <a:blip r:embed="rId3"/>
          <a:stretch>
            <a:fillRect/>
          </a:stretch>
        </p:blipFill>
        <p:spPr>
          <a:xfrm>
            <a:off x="381284" y="1128641"/>
            <a:ext cx="647700" cy="438150"/>
          </a:xfrm>
          <a:prstGeom prst="rect">
            <a:avLst/>
          </a:prstGeom>
        </p:spPr>
      </p:pic>
      <p:pic>
        <p:nvPicPr>
          <p:cNvPr id="9" name="Picture 9">
            <a:extLst>
              <a:ext uri="{FF2B5EF4-FFF2-40B4-BE49-F238E27FC236}">
                <a16:creationId xmlns:a16="http://schemas.microsoft.com/office/drawing/2014/main" id="{2C245061-0CD9-4715-9F6D-54A008C1F487}"/>
              </a:ext>
            </a:extLst>
          </p:cNvPr>
          <p:cNvPicPr>
            <a:picLocks noChangeAspect="1"/>
          </p:cNvPicPr>
          <p:nvPr/>
        </p:nvPicPr>
        <p:blipFill>
          <a:blip r:embed="rId4"/>
          <a:stretch>
            <a:fillRect/>
          </a:stretch>
        </p:blipFill>
        <p:spPr>
          <a:xfrm>
            <a:off x="2210133" y="2691197"/>
            <a:ext cx="228600" cy="152400"/>
          </a:xfrm>
          <a:prstGeom prst="rect">
            <a:avLst/>
          </a:prstGeom>
        </p:spPr>
      </p:pic>
      <p:pic>
        <p:nvPicPr>
          <p:cNvPr id="11" name="Picture 11" descr="A picture containing red, holding, swinging&#10;&#10;Description automatically generated">
            <a:extLst>
              <a:ext uri="{FF2B5EF4-FFF2-40B4-BE49-F238E27FC236}">
                <a16:creationId xmlns:a16="http://schemas.microsoft.com/office/drawing/2014/main" id="{9EBF8235-EE7C-4F9F-97CA-B13E6AD57C4A}"/>
              </a:ext>
            </a:extLst>
          </p:cNvPr>
          <p:cNvPicPr>
            <a:picLocks noChangeAspect="1"/>
          </p:cNvPicPr>
          <p:nvPr/>
        </p:nvPicPr>
        <p:blipFill>
          <a:blip r:embed="rId5"/>
          <a:stretch>
            <a:fillRect/>
          </a:stretch>
        </p:blipFill>
        <p:spPr>
          <a:xfrm>
            <a:off x="7600239" y="903382"/>
            <a:ext cx="3769909" cy="2105593"/>
          </a:xfrm>
          <a:prstGeom prst="rect">
            <a:avLst/>
          </a:prstGeom>
        </p:spPr>
      </p:pic>
      <p:sp>
        <p:nvSpPr>
          <p:cNvPr id="4" name="TextBox 3">
            <a:extLst>
              <a:ext uri="{FF2B5EF4-FFF2-40B4-BE49-F238E27FC236}">
                <a16:creationId xmlns:a16="http://schemas.microsoft.com/office/drawing/2014/main" id="{7A40DFD1-43F9-4292-837B-18735BA759C0}"/>
              </a:ext>
            </a:extLst>
          </p:cNvPr>
          <p:cNvSpPr txBox="1"/>
          <p:nvPr/>
        </p:nvSpPr>
        <p:spPr>
          <a:xfrm>
            <a:off x="7510818" y="3143533"/>
            <a:ext cx="4346811" cy="36933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1E4B9B"/>
                </a:solidFill>
                <a:ea typeface="+mn-lt"/>
                <a:cs typeface="+mn-lt"/>
              </a:rPr>
              <a:t>http://www.open.ac.uk/blogs/innovating/</a:t>
            </a:r>
            <a:endParaRPr lang="en-US">
              <a:solidFill>
                <a:srgbClr val="1E4B9B"/>
              </a:solidFill>
              <a:cs typeface="Calibri"/>
            </a:endParaRPr>
          </a:p>
        </p:txBody>
      </p:sp>
    </p:spTree>
    <p:extLst>
      <p:ext uri="{BB962C8B-B14F-4D97-AF65-F5344CB8AC3E}">
        <p14:creationId xmlns:p14="http://schemas.microsoft.com/office/powerpoint/2010/main" val="981448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descr="A screenshot of a social media post&#10;&#10;Description automatically generated">
            <a:extLst>
              <a:ext uri="{FF2B5EF4-FFF2-40B4-BE49-F238E27FC236}">
                <a16:creationId xmlns:a16="http://schemas.microsoft.com/office/drawing/2014/main" id="{8B9308DA-A80F-4B84-AB80-9F498E93DE77}"/>
              </a:ext>
            </a:extLst>
          </p:cNvPr>
          <p:cNvPicPr>
            <a:picLocks noChangeAspect="1"/>
          </p:cNvPicPr>
          <p:nvPr/>
        </p:nvPicPr>
        <p:blipFill>
          <a:blip r:embed="rId2"/>
          <a:stretch>
            <a:fillRect/>
          </a:stretch>
        </p:blipFill>
        <p:spPr>
          <a:xfrm>
            <a:off x="6282519" y="373861"/>
            <a:ext cx="3425588" cy="4802367"/>
          </a:xfrm>
          <a:prstGeom prst="rect">
            <a:avLst/>
          </a:prstGeom>
          <a:ln>
            <a:solidFill>
              <a:srgbClr val="1E4B9B"/>
            </a:solidFill>
          </a:ln>
        </p:spPr>
      </p:pic>
      <p:sp>
        <p:nvSpPr>
          <p:cNvPr id="5" name="TextBox 4">
            <a:extLst>
              <a:ext uri="{FF2B5EF4-FFF2-40B4-BE49-F238E27FC236}">
                <a16:creationId xmlns:a16="http://schemas.microsoft.com/office/drawing/2014/main" id="{AB698759-D8B0-4D53-960C-5604723CF469}"/>
              </a:ext>
            </a:extLst>
          </p:cNvPr>
          <p:cNvSpPr txBox="1"/>
          <p:nvPr/>
        </p:nvSpPr>
        <p:spPr>
          <a:xfrm>
            <a:off x="465612" y="1718251"/>
            <a:ext cx="5878907" cy="3785652"/>
          </a:xfrm>
          <a:prstGeom prst="rect">
            <a:avLst/>
          </a:prstGeom>
          <a:noFill/>
        </p:spPr>
        <p:txBody>
          <a:bodyPr wrap="square" rtlCol="0" anchor="t">
            <a:spAutoFit/>
          </a:bodyPr>
          <a:lstStyle/>
          <a:p>
            <a:pPr marL="457200" indent="-457200">
              <a:buAutoNum type="arabicPeriod"/>
            </a:pPr>
            <a:r>
              <a:rPr lang="en-GB" sz="2400">
                <a:solidFill>
                  <a:srgbClr val="1E4B9B"/>
                </a:solidFill>
                <a:ea typeface="+mn-lt"/>
                <a:cs typeface="+mn-lt"/>
              </a:rPr>
              <a:t>    Flipped learning </a:t>
            </a:r>
            <a:endParaRPr lang="en-GB" sz="2400">
              <a:solidFill>
                <a:srgbClr val="1E4B9B"/>
              </a:solidFill>
              <a:cs typeface="Calibri"/>
            </a:endParaRPr>
          </a:p>
          <a:p>
            <a:pPr marL="457200" indent="-457200">
              <a:buAutoNum type="arabicPeriod"/>
            </a:pPr>
            <a:r>
              <a:rPr lang="en-GB" sz="2400">
                <a:solidFill>
                  <a:srgbClr val="1E4B9B"/>
                </a:solidFill>
                <a:ea typeface="+mn-lt"/>
                <a:cs typeface="+mn-lt"/>
              </a:rPr>
              <a:t>    Teachback </a:t>
            </a:r>
            <a:endParaRPr lang="en-GB" sz="2400">
              <a:solidFill>
                <a:srgbClr val="1E4B9B"/>
              </a:solidFill>
              <a:cs typeface="Calibri"/>
            </a:endParaRPr>
          </a:p>
          <a:p>
            <a:pPr marL="457200" indent="-457200">
              <a:buAutoNum type="arabicPeriod"/>
            </a:pPr>
            <a:r>
              <a:rPr lang="en-GB" sz="2400">
                <a:solidFill>
                  <a:srgbClr val="1E4B9B"/>
                </a:solidFill>
                <a:ea typeface="+mn-lt"/>
                <a:cs typeface="+mn-lt"/>
              </a:rPr>
              <a:t>    Seamless learning </a:t>
            </a:r>
            <a:endParaRPr lang="en-GB" sz="2400" dirty="0">
              <a:solidFill>
                <a:srgbClr val="1E4B9B"/>
              </a:solidFill>
              <a:ea typeface="+mn-lt"/>
              <a:cs typeface="+mn-lt"/>
            </a:endParaRPr>
          </a:p>
          <a:p>
            <a:pPr marL="457200" indent="-457200">
              <a:buAutoNum type="arabicPeriod"/>
            </a:pPr>
            <a:r>
              <a:rPr lang="en-GB" sz="2400">
                <a:solidFill>
                  <a:srgbClr val="1E4B9B"/>
                </a:solidFill>
                <a:ea typeface="+mn-lt"/>
                <a:cs typeface="+mn-lt"/>
              </a:rPr>
              <a:t>    Learning to learn </a:t>
            </a:r>
            <a:endParaRPr lang="en-GB" sz="2400">
              <a:solidFill>
                <a:srgbClr val="1E4B9B"/>
              </a:solidFill>
              <a:cs typeface="Calibri"/>
            </a:endParaRPr>
          </a:p>
          <a:p>
            <a:pPr marL="457200" indent="-457200">
              <a:buAutoNum type="arabicPeriod"/>
            </a:pPr>
            <a:r>
              <a:rPr lang="en-GB" sz="2400">
                <a:solidFill>
                  <a:srgbClr val="1E4B9B"/>
                </a:solidFill>
                <a:ea typeface="+mn-lt"/>
                <a:cs typeface="+mn-lt"/>
              </a:rPr>
              <a:t>    Evaluating information </a:t>
            </a:r>
            <a:endParaRPr lang="en-GB" sz="2400">
              <a:solidFill>
                <a:srgbClr val="1E4B9B"/>
              </a:solidFill>
              <a:cs typeface="Calibri"/>
            </a:endParaRPr>
          </a:p>
          <a:p>
            <a:pPr marL="457200" indent="-457200">
              <a:buAutoNum type="arabicPeriod"/>
            </a:pPr>
            <a:r>
              <a:rPr lang="en-GB" sz="2400">
                <a:solidFill>
                  <a:srgbClr val="1E4B9B"/>
                </a:solidFill>
                <a:ea typeface="+mn-lt"/>
                <a:cs typeface="+mn-lt"/>
              </a:rPr>
              <a:t>    Making thinking visible </a:t>
            </a:r>
            <a:endParaRPr lang="en-GB" sz="2400">
              <a:solidFill>
                <a:srgbClr val="1E4B9B"/>
              </a:solidFill>
              <a:cs typeface="Calibri"/>
            </a:endParaRPr>
          </a:p>
          <a:p>
            <a:pPr marL="457200" indent="-457200">
              <a:buAutoNum type="arabicPeriod"/>
            </a:pPr>
            <a:r>
              <a:rPr lang="en-GB" sz="2400">
                <a:solidFill>
                  <a:srgbClr val="1E4B9B"/>
                </a:solidFill>
                <a:ea typeface="+mn-lt"/>
                <a:cs typeface="+mn-lt"/>
              </a:rPr>
              <a:t>    Personal inquiry learning </a:t>
            </a:r>
            <a:endParaRPr lang="en-GB" sz="2400">
              <a:solidFill>
                <a:srgbClr val="1E4B9B"/>
              </a:solidFill>
              <a:cs typeface="Calibri"/>
            </a:endParaRPr>
          </a:p>
          <a:p>
            <a:pPr marL="457200" indent="-457200">
              <a:buAutoNum type="arabicPeriod"/>
            </a:pPr>
            <a:r>
              <a:rPr lang="en-GB" sz="2400">
                <a:solidFill>
                  <a:srgbClr val="1E4B9B"/>
                </a:solidFill>
                <a:ea typeface="+mn-lt"/>
                <a:cs typeface="+mn-lt"/>
              </a:rPr>
              <a:t>    Science in remote labs </a:t>
            </a:r>
            <a:endParaRPr lang="en-GB" sz="2400">
              <a:solidFill>
                <a:srgbClr val="1E4B9B"/>
              </a:solidFill>
              <a:cs typeface="Calibri"/>
            </a:endParaRPr>
          </a:p>
          <a:p>
            <a:pPr marL="457200" indent="-457200">
              <a:buAutoNum type="arabicPeriod"/>
            </a:pPr>
            <a:r>
              <a:rPr lang="en-GB" sz="2400">
                <a:solidFill>
                  <a:srgbClr val="1E4B9B"/>
                </a:solidFill>
                <a:ea typeface="+mn-lt"/>
                <a:cs typeface="+mn-lt"/>
              </a:rPr>
              <a:t>    MOOCs to support language learning </a:t>
            </a:r>
            <a:endParaRPr lang="en-US" sz="2400">
              <a:solidFill>
                <a:srgbClr val="1E4B9B"/>
              </a:solidFill>
              <a:cs typeface="Calibri"/>
            </a:endParaRPr>
          </a:p>
          <a:p>
            <a:pPr marL="457200" indent="-457200">
              <a:buAutoNum type="arabicPeriod"/>
            </a:pPr>
            <a:r>
              <a:rPr lang="en-GB" sz="2400">
                <a:solidFill>
                  <a:srgbClr val="1E4B9B"/>
                </a:solidFill>
                <a:ea typeface="+mn-lt"/>
                <a:cs typeface="+mn-lt"/>
              </a:rPr>
              <a:t>    Maker culture </a:t>
            </a:r>
            <a:endParaRPr lang="en-GB" sz="2400">
              <a:cs typeface="Calibri" panose="020F0502020204030204"/>
            </a:endParaRPr>
          </a:p>
        </p:txBody>
      </p:sp>
      <p:sp>
        <p:nvSpPr>
          <p:cNvPr id="8" name="TextBox 7">
            <a:extLst>
              <a:ext uri="{FF2B5EF4-FFF2-40B4-BE49-F238E27FC236}">
                <a16:creationId xmlns:a16="http://schemas.microsoft.com/office/drawing/2014/main" id="{A603A4DE-7A59-6E41-9996-663E31BCF621}"/>
              </a:ext>
            </a:extLst>
          </p:cNvPr>
          <p:cNvSpPr txBox="1"/>
          <p:nvPr/>
        </p:nvSpPr>
        <p:spPr>
          <a:xfrm>
            <a:off x="349135" y="605310"/>
            <a:ext cx="3821421" cy="369332"/>
          </a:xfrm>
          <a:prstGeom prst="rect">
            <a:avLst/>
          </a:prstGeom>
          <a:solidFill>
            <a:srgbClr val="1E4B9B"/>
          </a:solidFill>
        </p:spPr>
        <p:txBody>
          <a:bodyPr wrap="square" lIns="36000" tIns="0" rIns="0" bIns="0" rtlCol="0" anchor="ctr" anchorCtr="0">
            <a:spAutoFit/>
          </a:bodyPr>
          <a:lstStyle/>
          <a:p>
            <a:r>
              <a:rPr lang="en-US" sz="2400" b="1">
                <a:solidFill>
                  <a:schemeClr val="bg1"/>
                </a:solidFill>
                <a:latin typeface="Arial"/>
                <a:cs typeface="Arial"/>
              </a:rPr>
              <a:t>METHODS THAT WORK</a:t>
            </a:r>
            <a:endParaRPr lang="en-US" sz="2400" b="1">
              <a:solidFill>
                <a:schemeClr val="bg1"/>
              </a:solidFill>
              <a:latin typeface="Arial" panose="020B0604020202020204" pitchFamily="34" charset="0"/>
              <a:cs typeface="Arial" panose="020B0604020202020204" pitchFamily="34" charset="0"/>
            </a:endParaRPr>
          </a:p>
        </p:txBody>
      </p:sp>
      <p:pic>
        <p:nvPicPr>
          <p:cNvPr id="4" name="Picture 6" descr="A screenshot of a social media post&#10;&#10;Description automatically generated">
            <a:extLst>
              <a:ext uri="{FF2B5EF4-FFF2-40B4-BE49-F238E27FC236}">
                <a16:creationId xmlns:a16="http://schemas.microsoft.com/office/drawing/2014/main" id="{B34E965F-8C4D-4735-B62A-6159B172364D}"/>
              </a:ext>
            </a:extLst>
          </p:cNvPr>
          <p:cNvPicPr>
            <a:picLocks noChangeAspect="1"/>
          </p:cNvPicPr>
          <p:nvPr/>
        </p:nvPicPr>
        <p:blipFill>
          <a:blip r:embed="rId3"/>
          <a:stretch>
            <a:fillRect/>
          </a:stretch>
        </p:blipFill>
        <p:spPr>
          <a:xfrm>
            <a:off x="7157726" y="1089933"/>
            <a:ext cx="3425066" cy="4806377"/>
          </a:xfrm>
          <a:prstGeom prst="rect">
            <a:avLst/>
          </a:prstGeom>
          <a:ln>
            <a:solidFill>
              <a:srgbClr val="1E4B9B"/>
            </a:solidFill>
          </a:ln>
        </p:spPr>
      </p:pic>
      <p:pic>
        <p:nvPicPr>
          <p:cNvPr id="7" name="Picture 9" descr="A screenshot of a cell phone&#10;&#10;Description automatically generated">
            <a:extLst>
              <a:ext uri="{FF2B5EF4-FFF2-40B4-BE49-F238E27FC236}">
                <a16:creationId xmlns:a16="http://schemas.microsoft.com/office/drawing/2014/main" id="{51AC8C7D-9C37-4AF7-B4AB-751F4BD0B122}"/>
              </a:ext>
            </a:extLst>
          </p:cNvPr>
          <p:cNvPicPr>
            <a:picLocks noChangeAspect="1"/>
          </p:cNvPicPr>
          <p:nvPr/>
        </p:nvPicPr>
        <p:blipFill>
          <a:blip r:embed="rId4"/>
          <a:stretch>
            <a:fillRect/>
          </a:stretch>
        </p:blipFill>
        <p:spPr>
          <a:xfrm>
            <a:off x="8443415" y="1713235"/>
            <a:ext cx="3425588" cy="4898664"/>
          </a:xfrm>
          <a:prstGeom prst="rect">
            <a:avLst/>
          </a:prstGeom>
          <a:ln>
            <a:solidFill>
              <a:srgbClr val="1E4B9B"/>
            </a:solidFill>
          </a:ln>
        </p:spPr>
      </p:pic>
      <p:sp>
        <p:nvSpPr>
          <p:cNvPr id="2" name="TextBox 1">
            <a:extLst>
              <a:ext uri="{FF2B5EF4-FFF2-40B4-BE49-F238E27FC236}">
                <a16:creationId xmlns:a16="http://schemas.microsoft.com/office/drawing/2014/main" id="{4E70A941-CA0E-4A00-9D57-C9947D2A194D}"/>
              </a:ext>
            </a:extLst>
          </p:cNvPr>
          <p:cNvSpPr txBox="1"/>
          <p:nvPr/>
        </p:nvSpPr>
        <p:spPr>
          <a:xfrm>
            <a:off x="891654" y="5975445"/>
            <a:ext cx="43695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E4B9B"/>
                </a:solidFill>
                <a:cs typeface="Calibri"/>
              </a:rPr>
              <a:t>http://www.open.ac.uk/blogs/innovating/</a:t>
            </a:r>
            <a:endParaRPr lang="en-US"/>
          </a:p>
        </p:txBody>
      </p:sp>
    </p:spTree>
    <p:extLst>
      <p:ext uri="{BB962C8B-B14F-4D97-AF65-F5344CB8AC3E}">
        <p14:creationId xmlns:p14="http://schemas.microsoft.com/office/powerpoint/2010/main" val="679190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64523C-3E18-E649-ABF1-C23C65716CD9}"/>
              </a:ext>
            </a:extLst>
          </p:cNvPr>
          <p:cNvSpPr/>
          <p:nvPr/>
        </p:nvSpPr>
        <p:spPr>
          <a:xfrm>
            <a:off x="5190739" y="1"/>
            <a:ext cx="7001261" cy="6882756"/>
          </a:xfrm>
          <a:prstGeom prst="rect">
            <a:avLst/>
          </a:prstGeom>
          <a:solidFill>
            <a:srgbClr val="1E4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9C17BEA-C520-3B42-9652-F204A293EB5A}"/>
              </a:ext>
            </a:extLst>
          </p:cNvPr>
          <p:cNvSpPr txBox="1"/>
          <p:nvPr/>
        </p:nvSpPr>
        <p:spPr>
          <a:xfrm>
            <a:off x="5754030" y="994555"/>
            <a:ext cx="6088567" cy="3585597"/>
          </a:xfrm>
          <a:prstGeom prst="rect">
            <a:avLst/>
          </a:prstGeom>
          <a:noFill/>
        </p:spPr>
        <p:txBody>
          <a:bodyPr wrap="square" rtlCol="0">
            <a:spAutoFit/>
          </a:bodyPr>
          <a:lstStyle/>
          <a:p>
            <a:pPr>
              <a:spcAft>
                <a:spcPts val="1800"/>
              </a:spcAft>
            </a:pPr>
            <a:r>
              <a:rPr lang="en-US" sz="3600" b="1" dirty="0">
                <a:solidFill>
                  <a:srgbClr val="FFFFFF"/>
                </a:solidFill>
                <a:latin typeface="Arial" panose="020B0604020202020204" pitchFamily="34" charset="0"/>
                <a:cs typeface="Arial" panose="020B0604020202020204" pitchFamily="34" charset="0"/>
              </a:rPr>
              <a:t>What next?</a:t>
            </a:r>
            <a:endParaRPr lang="en-US" sz="3600" b="1" dirty="0">
              <a:solidFill>
                <a:schemeClr val="bg1"/>
              </a:solidFill>
              <a:latin typeface="Arial" panose="020B0604020202020204" pitchFamily="34" charset="0"/>
              <a:cs typeface="Arial" panose="020B0604020202020204" pitchFamily="34" charset="0"/>
            </a:endParaRPr>
          </a:p>
          <a:p>
            <a:pPr>
              <a:spcAft>
                <a:spcPts val="1800"/>
              </a:spcAft>
            </a:pPr>
            <a:r>
              <a:rPr lang="en-US" sz="2000" dirty="0">
                <a:solidFill>
                  <a:schemeClr val="bg1"/>
                </a:solidFill>
                <a:latin typeface="Arial" panose="020B0604020202020204" pitchFamily="34" charset="0"/>
                <a:cs typeface="Arial" panose="020B0604020202020204" pitchFamily="34" charset="0"/>
              </a:rPr>
              <a:t>Redesigning Production</a:t>
            </a:r>
          </a:p>
          <a:p>
            <a:pPr>
              <a:spcAft>
                <a:spcPts val="1800"/>
              </a:spcAft>
            </a:pPr>
            <a:r>
              <a:rPr lang="en-US" sz="2000" dirty="0">
                <a:solidFill>
                  <a:schemeClr val="bg1"/>
                </a:solidFill>
                <a:latin typeface="Arial" panose="020B0604020202020204" pitchFamily="34" charset="0"/>
                <a:cs typeface="Arial" panose="020B0604020202020204" pitchFamily="34" charset="0"/>
              </a:rPr>
              <a:t>Knowledge &amp; Information Management</a:t>
            </a:r>
          </a:p>
          <a:p>
            <a:pPr>
              <a:spcAft>
                <a:spcPts val="1800"/>
              </a:spcAft>
            </a:pPr>
            <a:r>
              <a:rPr lang="en-US" sz="2000" dirty="0">
                <a:solidFill>
                  <a:schemeClr val="bg1"/>
                </a:solidFill>
                <a:latin typeface="Arial" panose="020B0604020202020204" pitchFamily="34" charset="0"/>
                <a:cs typeface="Arial" panose="020B0604020202020204" pitchFamily="34" charset="0"/>
              </a:rPr>
              <a:t>A service redesign?</a:t>
            </a:r>
          </a:p>
          <a:p>
            <a:pPr>
              <a:spcAft>
                <a:spcPts val="1800"/>
              </a:spcAft>
            </a:pPr>
            <a:endParaRPr lang="en-US" sz="2000" dirty="0">
              <a:solidFill>
                <a:schemeClr val="bg1"/>
              </a:solidFill>
              <a:latin typeface="Arial" panose="020B0604020202020204" pitchFamily="34" charset="0"/>
              <a:cs typeface="Arial" panose="020B0604020202020204" pitchFamily="34" charset="0"/>
            </a:endParaRPr>
          </a:p>
          <a:p>
            <a:pPr>
              <a:spcAft>
                <a:spcPts val="1800"/>
              </a:spcAft>
            </a:pPr>
            <a:r>
              <a:rPr lang="en-US" sz="3600" b="1" dirty="0">
                <a:solidFill>
                  <a:schemeClr val="bg1"/>
                </a:solidFill>
                <a:latin typeface="Arial" panose="020B0604020202020204" pitchFamily="34" charset="0"/>
                <a:cs typeface="Arial" panose="020B0604020202020204" pitchFamily="34" charset="0"/>
              </a:rPr>
              <a:t>Lessons learned…</a:t>
            </a:r>
          </a:p>
        </p:txBody>
      </p:sp>
      <p:pic>
        <p:nvPicPr>
          <p:cNvPr id="2" name="Picture 1">
            <a:extLst>
              <a:ext uri="{FF2B5EF4-FFF2-40B4-BE49-F238E27FC236}">
                <a16:creationId xmlns:a16="http://schemas.microsoft.com/office/drawing/2014/main" id="{82238077-15CF-4CC4-BA2D-28AB49C515E9}"/>
              </a:ext>
            </a:extLst>
          </p:cNvPr>
          <p:cNvPicPr>
            <a:picLocks noChangeAspect="1"/>
          </p:cNvPicPr>
          <p:nvPr/>
        </p:nvPicPr>
        <p:blipFill>
          <a:blip r:embed="rId2"/>
          <a:stretch>
            <a:fillRect/>
          </a:stretch>
        </p:blipFill>
        <p:spPr>
          <a:xfrm>
            <a:off x="3042" y="12379"/>
            <a:ext cx="5187697" cy="6858000"/>
          </a:xfrm>
          <a:prstGeom prst="rect">
            <a:avLst/>
          </a:prstGeom>
        </p:spPr>
      </p:pic>
    </p:spTree>
    <p:extLst>
      <p:ext uri="{BB962C8B-B14F-4D97-AF65-F5344CB8AC3E}">
        <p14:creationId xmlns:p14="http://schemas.microsoft.com/office/powerpoint/2010/main" val="284182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0D455-857D-47EF-9518-0B0BBE8CF72C}"/>
              </a:ext>
            </a:extLst>
          </p:cNvPr>
          <p:cNvSpPr/>
          <p:nvPr/>
        </p:nvSpPr>
        <p:spPr>
          <a:xfrm>
            <a:off x="1" y="546"/>
            <a:ext cx="12192000" cy="7017329"/>
          </a:xfrm>
          <a:prstGeom prst="rect">
            <a:avLst/>
          </a:prstGeom>
          <a:solidFill>
            <a:srgbClr val="1E4B9B"/>
          </a:solidFill>
          <a:ln>
            <a:solidFill>
              <a:srgbClr val="1E4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device, drawing&#10;&#10;Description automatically generated">
            <a:extLst>
              <a:ext uri="{FF2B5EF4-FFF2-40B4-BE49-F238E27FC236}">
                <a16:creationId xmlns:a16="http://schemas.microsoft.com/office/drawing/2014/main" id="{B3AF2EE5-E2D5-3D4C-91EA-7CBCFF15B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5939" y="5451761"/>
            <a:ext cx="1652019" cy="1524003"/>
          </a:xfrm>
          <a:prstGeom prst="rect">
            <a:avLst/>
          </a:prstGeom>
        </p:spPr>
      </p:pic>
      <p:sp>
        <p:nvSpPr>
          <p:cNvPr id="2" name="TextBox 1">
            <a:extLst>
              <a:ext uri="{FF2B5EF4-FFF2-40B4-BE49-F238E27FC236}">
                <a16:creationId xmlns:a16="http://schemas.microsoft.com/office/drawing/2014/main" id="{FFDE445F-67DF-42A8-8A64-E6F0538EFCB8}"/>
              </a:ext>
            </a:extLst>
          </p:cNvPr>
          <p:cNvSpPr txBox="1"/>
          <p:nvPr/>
        </p:nvSpPr>
        <p:spPr>
          <a:xfrm>
            <a:off x="526472" y="762991"/>
            <a:ext cx="10210344" cy="5324535"/>
          </a:xfrm>
          <a:prstGeom prst="rect">
            <a:avLst/>
          </a:prstGeom>
          <a:noFill/>
        </p:spPr>
        <p:txBody>
          <a:bodyPr wrap="square" rtlCol="0" anchor="t">
            <a:spAutoFit/>
          </a:bodyPr>
          <a:lstStyle/>
          <a:p>
            <a:pPr>
              <a:spcAft>
                <a:spcPts val="2400"/>
              </a:spcAft>
            </a:pPr>
            <a:r>
              <a:rPr lang="en-GB" sz="4000" b="1" dirty="0">
                <a:solidFill>
                  <a:schemeClr val="bg1"/>
                </a:solidFill>
                <a:latin typeface="Arial"/>
                <a:cs typeface="Arial"/>
              </a:rPr>
              <a:t>Do you have any questions?</a:t>
            </a:r>
          </a:p>
          <a:p>
            <a:pPr>
              <a:spcAft>
                <a:spcPts val="2400"/>
              </a:spcAft>
            </a:pPr>
            <a:endParaRPr lang="en-GB" sz="4000" b="1" dirty="0">
              <a:solidFill>
                <a:schemeClr val="bg1"/>
              </a:solidFill>
              <a:latin typeface="Arial"/>
              <a:cs typeface="Arial"/>
            </a:endParaRPr>
          </a:p>
          <a:p>
            <a:pPr>
              <a:spcAft>
                <a:spcPts val="2400"/>
              </a:spcAft>
            </a:pPr>
            <a:endParaRPr lang="en-GB" sz="4000" b="1" dirty="0">
              <a:solidFill>
                <a:schemeClr val="bg1"/>
              </a:solidFill>
              <a:latin typeface="Arial"/>
              <a:cs typeface="Arial"/>
            </a:endParaRPr>
          </a:p>
          <a:p>
            <a:pPr>
              <a:spcAft>
                <a:spcPts val="2400"/>
              </a:spcAft>
            </a:pPr>
            <a:endParaRPr lang="en-GB" sz="4000" b="1" dirty="0">
              <a:solidFill>
                <a:schemeClr val="bg1"/>
              </a:solidFill>
              <a:latin typeface="Arial"/>
              <a:cs typeface="Arial"/>
            </a:endParaRPr>
          </a:p>
          <a:p>
            <a:pPr>
              <a:spcAft>
                <a:spcPts val="2400"/>
              </a:spcAft>
            </a:pPr>
            <a:endParaRPr lang="en-GB" sz="4000" b="1" dirty="0">
              <a:solidFill>
                <a:schemeClr val="bg1"/>
              </a:solidFill>
              <a:latin typeface="Arial"/>
              <a:cs typeface="Arial"/>
            </a:endParaRPr>
          </a:p>
          <a:p>
            <a:pPr>
              <a:spcAft>
                <a:spcPts val="2400"/>
              </a:spcAft>
            </a:pPr>
            <a:r>
              <a:rPr lang="en-GB" sz="4000" b="1" dirty="0">
                <a:solidFill>
                  <a:schemeClr val="bg1"/>
                </a:solidFill>
                <a:latin typeface="Arial"/>
                <a:cs typeface="Arial"/>
              </a:rPr>
              <a:t>nick.barratt@open.ac.uk</a:t>
            </a:r>
            <a:endParaRPr lang="en-GB"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71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64523C-3E18-E649-ABF1-C23C65716CD9}"/>
              </a:ext>
            </a:extLst>
          </p:cNvPr>
          <p:cNvSpPr/>
          <p:nvPr/>
        </p:nvSpPr>
        <p:spPr>
          <a:xfrm>
            <a:off x="5190739" y="1"/>
            <a:ext cx="7001261" cy="6882756"/>
          </a:xfrm>
          <a:prstGeom prst="rect">
            <a:avLst/>
          </a:prstGeom>
          <a:solidFill>
            <a:srgbClr val="1E4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9C17BEA-C520-3B42-9652-F204A293EB5A}"/>
              </a:ext>
            </a:extLst>
          </p:cNvPr>
          <p:cNvSpPr txBox="1"/>
          <p:nvPr/>
        </p:nvSpPr>
        <p:spPr>
          <a:xfrm>
            <a:off x="5754030" y="994555"/>
            <a:ext cx="6088567" cy="5262979"/>
          </a:xfrm>
          <a:prstGeom prst="rect">
            <a:avLst/>
          </a:prstGeom>
          <a:noFill/>
        </p:spPr>
        <p:txBody>
          <a:bodyPr wrap="square" rtlCol="0">
            <a:spAutoFit/>
          </a:bodyPr>
          <a:lstStyle/>
          <a:p>
            <a:pPr>
              <a:spcAft>
                <a:spcPts val="1800"/>
              </a:spcAft>
            </a:pPr>
            <a:r>
              <a:rPr lang="en-US" sz="3600" b="1" dirty="0">
                <a:solidFill>
                  <a:srgbClr val="FFFFFF"/>
                </a:solidFill>
                <a:latin typeface="Arial" panose="020B0604020202020204" pitchFamily="34" charset="0"/>
                <a:cs typeface="Arial" panose="020B0604020202020204" pitchFamily="34" charset="0"/>
              </a:rPr>
              <a:t>About the OU</a:t>
            </a:r>
            <a:endParaRPr lang="en-US" sz="3600" b="1" dirty="0">
              <a:solidFill>
                <a:schemeClr val="bg1"/>
              </a:solidFill>
              <a:latin typeface="Arial" panose="020B0604020202020204" pitchFamily="34" charset="0"/>
              <a:cs typeface="Arial" panose="020B0604020202020204" pitchFamily="34" charset="0"/>
            </a:endParaRPr>
          </a:p>
          <a:p>
            <a:pPr>
              <a:spcAft>
                <a:spcPts val="1800"/>
              </a:spcAft>
            </a:pPr>
            <a:r>
              <a:rPr lang="en-US" sz="2000" dirty="0">
                <a:solidFill>
                  <a:schemeClr val="bg1"/>
                </a:solidFill>
                <a:latin typeface="Arial" panose="020B0604020202020204" pitchFamily="34" charset="0"/>
                <a:cs typeface="Arial" panose="020B0604020202020204" pitchFamily="34" charset="0"/>
              </a:rPr>
              <a:t>Since its foundation in 1969, the Open University has transformed the lives of millions through its social mission. We currently support over 170,000 students across all four nations.</a:t>
            </a:r>
          </a:p>
          <a:p>
            <a:pPr>
              <a:spcAft>
                <a:spcPts val="1800"/>
              </a:spcAft>
            </a:pPr>
            <a:r>
              <a:rPr lang="en-US" sz="2000" dirty="0">
                <a:solidFill>
                  <a:schemeClr val="bg1"/>
                </a:solidFill>
                <a:latin typeface="Arial" panose="020B0604020202020204" pitchFamily="34" charset="0"/>
                <a:cs typeface="Arial" panose="020B0604020202020204" pitchFamily="34" charset="0"/>
              </a:rPr>
              <a:t>Behind its success lies half a century of pedagogic excellence in distance learning, represented by the Institute of Educational Technology.</a:t>
            </a:r>
          </a:p>
          <a:p>
            <a:pPr>
              <a:spcAft>
                <a:spcPts val="1800"/>
              </a:spcAft>
            </a:pPr>
            <a:r>
              <a:rPr lang="en-US" sz="2000" b="1" dirty="0">
                <a:solidFill>
                  <a:schemeClr val="bg1"/>
                </a:solidFill>
                <a:latin typeface="Arial" panose="020B0604020202020204" pitchFamily="34" charset="0"/>
                <a:cs typeface="Arial" panose="020B0604020202020204" pitchFamily="34" charset="0"/>
              </a:rPr>
              <a:t>Learner and Discovery Services </a:t>
            </a:r>
            <a:r>
              <a:rPr lang="en-US" sz="2000" dirty="0">
                <a:solidFill>
                  <a:schemeClr val="bg1"/>
                </a:solidFill>
                <a:latin typeface="Arial" panose="020B0604020202020204" pitchFamily="34" charset="0"/>
                <a:cs typeface="Arial" panose="020B0604020202020204" pitchFamily="34" charset="0"/>
              </a:rPr>
              <a:t>support the University’s faculties deliver high quality learning at scale across all curriculum areas.</a:t>
            </a:r>
          </a:p>
          <a:p>
            <a:pPr>
              <a:spcAft>
                <a:spcPts val="1800"/>
              </a:spcAft>
            </a:pPr>
            <a:r>
              <a:rPr lang="en-US" sz="2000" dirty="0">
                <a:solidFill>
                  <a:schemeClr val="bg1"/>
                </a:solidFill>
                <a:latin typeface="Arial" panose="020B0604020202020204" pitchFamily="34" charset="0"/>
                <a:cs typeface="Arial" panose="020B0604020202020204" pitchFamily="34" charset="0"/>
              </a:rPr>
              <a:t>At the heart of this knowledge ecosystem sits the Open University Library</a:t>
            </a:r>
          </a:p>
        </p:txBody>
      </p:sp>
      <p:pic>
        <p:nvPicPr>
          <p:cNvPr id="4" name="Picture 3" descr="A person sitting at a table&#10;&#10;Description automatically generated">
            <a:extLst>
              <a:ext uri="{FF2B5EF4-FFF2-40B4-BE49-F238E27FC236}">
                <a16:creationId xmlns:a16="http://schemas.microsoft.com/office/drawing/2014/main" id="{CCFC81A7-E2A3-5548-8CE2-1421E3B72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 y="0"/>
            <a:ext cx="5185317" cy="6858000"/>
          </a:xfrm>
          <a:prstGeom prst="rect">
            <a:avLst/>
          </a:prstGeom>
        </p:spPr>
      </p:pic>
    </p:spTree>
    <p:extLst>
      <p:ext uri="{BB962C8B-B14F-4D97-AF65-F5344CB8AC3E}">
        <p14:creationId xmlns:p14="http://schemas.microsoft.com/office/powerpoint/2010/main" val="166254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4B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FD7F-1448-4314-9BA0-B1D11E4B0621}"/>
              </a:ext>
            </a:extLst>
          </p:cNvPr>
          <p:cNvSpPr>
            <a:spLocks noGrp="1"/>
          </p:cNvSpPr>
          <p:nvPr>
            <p:ph type="ctrTitle"/>
          </p:nvPr>
        </p:nvSpPr>
        <p:spPr>
          <a:xfrm>
            <a:off x="1349339" y="1683907"/>
            <a:ext cx="9493321" cy="553998"/>
          </a:xfrm>
        </p:spPr>
        <p:txBody>
          <a:bodyPr/>
          <a:lstStyle/>
          <a:p>
            <a:pPr algn="ctr"/>
            <a:r>
              <a:rPr lang="en-GB" sz="4000" dirty="0">
                <a:latin typeface="+mn-lt"/>
              </a:rPr>
              <a:t>‘Supporting student success’</a:t>
            </a:r>
          </a:p>
        </p:txBody>
      </p:sp>
      <p:sp>
        <p:nvSpPr>
          <p:cNvPr id="3" name="Subtitle 2">
            <a:extLst>
              <a:ext uri="{FF2B5EF4-FFF2-40B4-BE49-F238E27FC236}">
                <a16:creationId xmlns:a16="http://schemas.microsoft.com/office/drawing/2014/main" id="{C3514455-DF1D-451C-BB30-9D680A0B24BA}"/>
              </a:ext>
            </a:extLst>
          </p:cNvPr>
          <p:cNvSpPr>
            <a:spLocks noGrp="1"/>
          </p:cNvSpPr>
          <p:nvPr>
            <p:ph type="subTitle" idx="1"/>
          </p:nvPr>
        </p:nvSpPr>
        <p:spPr>
          <a:xfrm>
            <a:off x="2044861" y="3429000"/>
            <a:ext cx="8102278" cy="1745093"/>
          </a:xfrm>
        </p:spPr>
        <p:txBody>
          <a:bodyPr wrap="square" lIns="0" tIns="0" rIns="0" bIns="0" anchor="t">
            <a:spAutoFit/>
          </a:bodyPr>
          <a:lstStyle/>
          <a:p>
            <a:pPr algn="ctr"/>
            <a:r>
              <a:rPr lang="en-GB" sz="3600" b="1" dirty="0"/>
              <a:t>Delivering a world class innovative Library to the whole OU community and beyond</a:t>
            </a:r>
            <a:endParaRPr lang="en-US" sz="3600" dirty="0"/>
          </a:p>
          <a:p>
            <a:pPr algn="ctr"/>
            <a:endParaRPr lang="en-GB" dirty="0">
              <a:cs typeface="Arial"/>
            </a:endParaRPr>
          </a:p>
        </p:txBody>
      </p:sp>
    </p:spTree>
    <p:extLst>
      <p:ext uri="{BB962C8B-B14F-4D97-AF65-F5344CB8AC3E}">
        <p14:creationId xmlns:p14="http://schemas.microsoft.com/office/powerpoint/2010/main" val="1862264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E5CFF69-09CF-4D05-BA62-0E5E7AFF21D6}"/>
              </a:ext>
            </a:extLst>
          </p:cNvPr>
          <p:cNvGrpSpPr/>
          <p:nvPr/>
        </p:nvGrpSpPr>
        <p:grpSpPr>
          <a:xfrm>
            <a:off x="576000" y="253390"/>
            <a:ext cx="3769863" cy="400110"/>
            <a:chOff x="1912800" y="299072"/>
            <a:chExt cx="3769863" cy="400110"/>
          </a:xfrm>
        </p:grpSpPr>
        <p:sp>
          <p:nvSpPr>
            <p:cNvPr id="21" name="Rectangle 20">
              <a:extLst>
                <a:ext uri="{FF2B5EF4-FFF2-40B4-BE49-F238E27FC236}">
                  <a16:creationId xmlns:a16="http://schemas.microsoft.com/office/drawing/2014/main" id="{DE5FFBF5-E717-45E2-9140-97CF4A8F8E0C}"/>
                </a:ext>
              </a:extLst>
            </p:cNvPr>
            <p:cNvSpPr/>
            <p:nvPr/>
          </p:nvSpPr>
          <p:spPr>
            <a:xfrm>
              <a:off x="1912800" y="327364"/>
              <a:ext cx="3278037" cy="32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a:extLst>
                <a:ext uri="{FF2B5EF4-FFF2-40B4-BE49-F238E27FC236}">
                  <a16:creationId xmlns:a16="http://schemas.microsoft.com/office/drawing/2014/main" id="{1F402CB7-35CB-4E4B-A152-8D50F7984CCC}"/>
                </a:ext>
              </a:extLst>
            </p:cNvPr>
            <p:cNvSpPr/>
            <p:nvPr/>
          </p:nvSpPr>
          <p:spPr>
            <a:xfrm>
              <a:off x="1912800" y="299072"/>
              <a:ext cx="3769863" cy="400110"/>
            </a:xfrm>
            <a:prstGeom prst="rect">
              <a:avLst/>
            </a:prstGeom>
            <a:noFill/>
          </p:spPr>
          <p:txBody>
            <a:bodyPr wrap="square" lIns="91440" tIns="45720" rIns="91440" bIns="45720">
              <a:spAutoFit/>
            </a:bodyPr>
            <a:lstStyle/>
            <a:p>
              <a:r>
                <a:rPr lang="en-US" sz="2000" b="1">
                  <a:ln w="0"/>
                  <a:solidFill>
                    <a:schemeClr val="bg1"/>
                  </a:solidFill>
                  <a:latin typeface="Montserrat" panose="00000500000000000000" pitchFamily="2" charset="0"/>
                </a:rPr>
                <a:t>INTEGRATED SERVICES</a:t>
              </a:r>
              <a:endParaRPr lang="en-US" sz="2000" b="1" cap="none" spc="0">
                <a:ln w="0"/>
                <a:solidFill>
                  <a:schemeClr val="bg1"/>
                </a:solidFill>
                <a:latin typeface="Montserrat" panose="00000500000000000000" pitchFamily="2" charset="0"/>
              </a:endParaRPr>
            </a:p>
          </p:txBody>
        </p:sp>
      </p:grpSp>
      <p:sp>
        <p:nvSpPr>
          <p:cNvPr id="6" name="Rectangle 5"/>
          <p:cNvSpPr/>
          <p:nvPr/>
        </p:nvSpPr>
        <p:spPr>
          <a:xfrm>
            <a:off x="8360749" y="1344581"/>
            <a:ext cx="1771992" cy="2964182"/>
          </a:xfrm>
          <a:prstGeom prst="rect">
            <a:avLst/>
          </a:prstGeom>
          <a:ln>
            <a:solidFill>
              <a:srgbClr val="F26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ext Placeholder 1"/>
          <p:cNvSpPr>
            <a:spLocks noGrp="1"/>
          </p:cNvSpPr>
          <p:nvPr>
            <p:ph type="body" sz="quarter" idx="13"/>
          </p:nvPr>
        </p:nvSpPr>
        <p:spPr>
          <a:xfrm>
            <a:off x="576000" y="636575"/>
            <a:ext cx="10920562" cy="376869"/>
          </a:xfrm>
        </p:spPr>
        <p:txBody>
          <a:bodyPr/>
          <a:lstStyle/>
          <a:p>
            <a:r>
              <a:rPr lang="en-GB" sz="1800">
                <a:latin typeface="Montserrat" panose="00000500000000000000" pitchFamily="2" charset="0"/>
                <a:ea typeface="+mn-lt"/>
                <a:cs typeface="+mn-lt"/>
              </a:rPr>
              <a:t>Delivering a world class innovative Library to the whole OU Community and beyond.</a:t>
            </a:r>
            <a:endParaRPr lang="en-US" sz="1600">
              <a:latin typeface="Montserrat" panose="00000500000000000000" pitchFamily="2" charset="0"/>
            </a:endParaRPr>
          </a:p>
        </p:txBody>
      </p:sp>
      <p:sp>
        <p:nvSpPr>
          <p:cNvPr id="7" name="TextBox 6"/>
          <p:cNvSpPr txBox="1"/>
          <p:nvPr/>
        </p:nvSpPr>
        <p:spPr>
          <a:xfrm>
            <a:off x="8533384" y="1517154"/>
            <a:ext cx="1255472" cy="400110"/>
          </a:xfrm>
          <a:prstGeom prst="rect">
            <a:avLst/>
          </a:prstGeom>
          <a:noFill/>
        </p:spPr>
        <p:txBody>
          <a:bodyPr wrap="square" rtlCol="0" anchor="t">
            <a:spAutoFit/>
          </a:bodyPr>
          <a:lstStyle/>
          <a:p>
            <a:r>
              <a:rPr lang="en-GB" sz="2000">
                <a:solidFill>
                  <a:schemeClr val="bg1"/>
                </a:solidFill>
              </a:rPr>
              <a:t>Enquiries</a:t>
            </a:r>
          </a:p>
        </p:txBody>
      </p:sp>
      <p:sp>
        <p:nvSpPr>
          <p:cNvPr id="9" name="Rectangle 8"/>
          <p:cNvSpPr/>
          <p:nvPr/>
        </p:nvSpPr>
        <p:spPr>
          <a:xfrm>
            <a:off x="1955999" y="1344581"/>
            <a:ext cx="6404750" cy="14882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a:p>
        </p:txBody>
      </p:sp>
      <p:sp>
        <p:nvSpPr>
          <p:cNvPr id="11" name="Rectangle 10"/>
          <p:cNvSpPr/>
          <p:nvPr/>
        </p:nvSpPr>
        <p:spPr>
          <a:xfrm>
            <a:off x="1955999" y="2832867"/>
            <a:ext cx="2620647" cy="3726060"/>
          </a:xfrm>
          <a:prstGeom prst="rect">
            <a:avLst/>
          </a:prstGeom>
          <a:solidFill>
            <a:srgbClr val="F26522">
              <a:alpha val="89804"/>
            </a:srgbClr>
          </a:solidFill>
          <a:ln>
            <a:solidFill>
              <a:schemeClr val="accent3">
                <a:shade val="50000"/>
                <a:alpha val="62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12" name="Rectangle 11"/>
          <p:cNvSpPr/>
          <p:nvPr/>
        </p:nvSpPr>
        <p:spPr>
          <a:xfrm>
            <a:off x="6761578" y="1344579"/>
            <a:ext cx="1597415" cy="51947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a:p>
        </p:txBody>
      </p:sp>
      <p:sp>
        <p:nvSpPr>
          <p:cNvPr id="14" name="TextBox 13"/>
          <p:cNvSpPr txBox="1"/>
          <p:nvPr/>
        </p:nvSpPr>
        <p:spPr>
          <a:xfrm>
            <a:off x="2094612" y="1560472"/>
            <a:ext cx="1603877" cy="707886"/>
          </a:xfrm>
          <a:prstGeom prst="rect">
            <a:avLst/>
          </a:prstGeom>
          <a:noFill/>
        </p:spPr>
        <p:txBody>
          <a:bodyPr wrap="square" rtlCol="0">
            <a:spAutoFit/>
          </a:bodyPr>
          <a:lstStyle/>
          <a:p>
            <a:r>
              <a:rPr lang="en-GB" sz="2000">
                <a:solidFill>
                  <a:schemeClr val="bg1"/>
                </a:solidFill>
              </a:rPr>
              <a:t>Digital Capabilities</a:t>
            </a:r>
          </a:p>
        </p:txBody>
      </p:sp>
      <p:sp>
        <p:nvSpPr>
          <p:cNvPr id="10" name="Rectangle 9"/>
          <p:cNvSpPr/>
          <p:nvPr/>
        </p:nvSpPr>
        <p:spPr>
          <a:xfrm>
            <a:off x="3972510" y="1344581"/>
            <a:ext cx="1765732" cy="52143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800"/>
          </a:p>
        </p:txBody>
      </p:sp>
      <p:sp>
        <p:nvSpPr>
          <p:cNvPr id="15" name="TextBox 14"/>
          <p:cNvSpPr txBox="1"/>
          <p:nvPr/>
        </p:nvSpPr>
        <p:spPr>
          <a:xfrm>
            <a:off x="4044073" y="1577038"/>
            <a:ext cx="1638590" cy="400110"/>
          </a:xfrm>
          <a:prstGeom prst="rect">
            <a:avLst/>
          </a:prstGeom>
          <a:noFill/>
        </p:spPr>
        <p:txBody>
          <a:bodyPr wrap="square" rtlCol="0">
            <a:spAutoFit/>
          </a:bodyPr>
          <a:lstStyle/>
          <a:p>
            <a:r>
              <a:rPr lang="en-GB" sz="2000">
                <a:solidFill>
                  <a:schemeClr val="bg1"/>
                </a:solidFill>
              </a:rPr>
              <a:t>Engagement</a:t>
            </a:r>
            <a:endParaRPr lang="en-GB" sz="1800">
              <a:solidFill>
                <a:schemeClr val="bg1"/>
              </a:solidFill>
            </a:endParaRPr>
          </a:p>
        </p:txBody>
      </p:sp>
      <p:sp>
        <p:nvSpPr>
          <p:cNvPr id="16" name="TextBox 15"/>
          <p:cNvSpPr txBox="1"/>
          <p:nvPr/>
        </p:nvSpPr>
        <p:spPr>
          <a:xfrm>
            <a:off x="2051646" y="4856025"/>
            <a:ext cx="1518535" cy="1323439"/>
          </a:xfrm>
          <a:prstGeom prst="rect">
            <a:avLst/>
          </a:prstGeom>
          <a:noFill/>
        </p:spPr>
        <p:txBody>
          <a:bodyPr wrap="square" rtlCol="0">
            <a:spAutoFit/>
          </a:bodyPr>
          <a:lstStyle/>
          <a:p>
            <a:r>
              <a:rPr lang="en-GB" sz="2000">
                <a:solidFill>
                  <a:schemeClr val="bg1"/>
                </a:solidFill>
              </a:rPr>
              <a:t>Content Licensing &amp; Intellectual </a:t>
            </a:r>
          </a:p>
          <a:p>
            <a:r>
              <a:rPr lang="en-GB" sz="2000">
                <a:solidFill>
                  <a:schemeClr val="bg1"/>
                </a:solidFill>
              </a:rPr>
              <a:t>Property</a:t>
            </a:r>
          </a:p>
        </p:txBody>
      </p:sp>
      <p:sp>
        <p:nvSpPr>
          <p:cNvPr id="17" name="TextBox 16"/>
          <p:cNvSpPr txBox="1"/>
          <p:nvPr/>
        </p:nvSpPr>
        <p:spPr>
          <a:xfrm>
            <a:off x="6841336" y="1427004"/>
            <a:ext cx="1518535" cy="1015663"/>
          </a:xfrm>
          <a:prstGeom prst="rect">
            <a:avLst/>
          </a:prstGeom>
          <a:noFill/>
        </p:spPr>
        <p:txBody>
          <a:bodyPr wrap="square" rtlCol="0">
            <a:spAutoFit/>
          </a:bodyPr>
          <a:lstStyle/>
          <a:p>
            <a:r>
              <a:rPr lang="en-GB" sz="2000">
                <a:solidFill>
                  <a:schemeClr val="bg1"/>
                </a:solidFill>
              </a:rPr>
              <a:t>Library Research Support</a:t>
            </a:r>
          </a:p>
        </p:txBody>
      </p:sp>
      <p:sp>
        <p:nvSpPr>
          <p:cNvPr id="13" name="Rectangle 12"/>
          <p:cNvSpPr/>
          <p:nvPr/>
        </p:nvSpPr>
        <p:spPr>
          <a:xfrm>
            <a:off x="6666995" y="4308763"/>
            <a:ext cx="3461978" cy="2230545"/>
          </a:xfrm>
          <a:prstGeom prst="rect">
            <a:avLst/>
          </a:prstGeom>
          <a:solidFill>
            <a:srgbClr val="00B7B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a:t>Digital Archives </a:t>
            </a:r>
            <a:endParaRPr lang="en-GB" sz="2000">
              <a:cs typeface="Arial"/>
            </a:endParaRPr>
          </a:p>
        </p:txBody>
      </p:sp>
      <p:sp>
        <p:nvSpPr>
          <p:cNvPr id="18" name="Rectangle 17"/>
          <p:cNvSpPr/>
          <p:nvPr/>
        </p:nvSpPr>
        <p:spPr>
          <a:xfrm>
            <a:off x="5738243" y="2835351"/>
            <a:ext cx="1394821" cy="371128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Box 18"/>
          <p:cNvSpPr txBox="1"/>
          <p:nvPr/>
        </p:nvSpPr>
        <p:spPr>
          <a:xfrm>
            <a:off x="5802820" y="4926014"/>
            <a:ext cx="1518535" cy="1015663"/>
          </a:xfrm>
          <a:prstGeom prst="rect">
            <a:avLst/>
          </a:prstGeom>
          <a:noFill/>
        </p:spPr>
        <p:txBody>
          <a:bodyPr wrap="square" rtlCol="0">
            <a:spAutoFit/>
          </a:bodyPr>
          <a:lstStyle/>
          <a:p>
            <a:r>
              <a:rPr lang="en-GB" sz="2000">
                <a:solidFill>
                  <a:schemeClr val="bg1"/>
                </a:solidFill>
              </a:rPr>
              <a:t>Subject Specialist Librarians</a:t>
            </a:r>
          </a:p>
        </p:txBody>
      </p:sp>
      <p:sp>
        <p:nvSpPr>
          <p:cNvPr id="5" name="Rectangle 4"/>
          <p:cNvSpPr/>
          <p:nvPr/>
        </p:nvSpPr>
        <p:spPr>
          <a:xfrm>
            <a:off x="3570180" y="3227094"/>
            <a:ext cx="4788812" cy="1393903"/>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Library Services</a:t>
            </a:r>
          </a:p>
        </p:txBody>
      </p:sp>
    </p:spTree>
    <p:extLst>
      <p:ext uri="{BB962C8B-B14F-4D97-AF65-F5344CB8AC3E}">
        <p14:creationId xmlns:p14="http://schemas.microsoft.com/office/powerpoint/2010/main" val="14698058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7B1766-E8F3-4A53-B903-8C0DFBCC8B17}"/>
              </a:ext>
            </a:extLst>
          </p:cNvPr>
          <p:cNvSpPr>
            <a:spLocks noGrp="1"/>
          </p:cNvSpPr>
          <p:nvPr>
            <p:ph type="body" sz="quarter" idx="13"/>
          </p:nvPr>
        </p:nvSpPr>
        <p:spPr/>
        <p:txBody>
          <a:bodyPr/>
          <a:lstStyle/>
          <a:p>
            <a:r>
              <a:rPr lang="en-GB" sz="1800">
                <a:latin typeface="Montserrat" panose="00000500000000000000" pitchFamily="2" charset="0"/>
                <a:ea typeface="+mn-lt"/>
                <a:cs typeface="+mn-lt"/>
              </a:rPr>
              <a:t>A few examples of how Library Services impacts different audiences.</a:t>
            </a:r>
            <a:endParaRPr lang="en-US" sz="1800" b="0">
              <a:latin typeface="Montserrat" panose="00000500000000000000" pitchFamily="2" charset="0"/>
              <a:ea typeface="+mn-lt"/>
              <a:cs typeface="+mn-lt"/>
            </a:endParaRPr>
          </a:p>
        </p:txBody>
      </p:sp>
      <p:sp>
        <p:nvSpPr>
          <p:cNvPr id="5" name="Oval 4">
            <a:extLst>
              <a:ext uri="{FF2B5EF4-FFF2-40B4-BE49-F238E27FC236}">
                <a16:creationId xmlns:a16="http://schemas.microsoft.com/office/drawing/2014/main" id="{36A90CC1-6BDC-4415-88E1-865DB87717A1}"/>
              </a:ext>
            </a:extLst>
          </p:cNvPr>
          <p:cNvSpPr/>
          <p:nvPr/>
        </p:nvSpPr>
        <p:spPr>
          <a:xfrm>
            <a:off x="5006992" y="2742051"/>
            <a:ext cx="1711626" cy="168865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A1A1E926-00D2-43CA-BA59-C21E95D28E8B}"/>
              </a:ext>
            </a:extLst>
          </p:cNvPr>
          <p:cNvSpPr/>
          <p:nvPr/>
        </p:nvSpPr>
        <p:spPr>
          <a:xfrm>
            <a:off x="5179302" y="4545579"/>
            <a:ext cx="1493366" cy="14129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6F73ED6B-BD10-4605-8C5D-FB28D5DA49C9}"/>
              </a:ext>
            </a:extLst>
          </p:cNvPr>
          <p:cNvSpPr/>
          <p:nvPr/>
        </p:nvSpPr>
        <p:spPr>
          <a:xfrm>
            <a:off x="3605524" y="2064293"/>
            <a:ext cx="1481879" cy="1470391"/>
          </a:xfrm>
          <a:prstGeom prst="ellipse">
            <a:avLst/>
          </a:prstGeom>
          <a:solidFill>
            <a:srgbClr val="F26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cs typeface="Arial"/>
              </a:rPr>
              <a:t>Students</a:t>
            </a:r>
          </a:p>
        </p:txBody>
      </p:sp>
      <p:sp>
        <p:nvSpPr>
          <p:cNvPr id="8" name="Oval 7">
            <a:extLst>
              <a:ext uri="{FF2B5EF4-FFF2-40B4-BE49-F238E27FC236}">
                <a16:creationId xmlns:a16="http://schemas.microsoft.com/office/drawing/2014/main" id="{036094F0-D1D2-400B-AA13-C83481049DD3}"/>
              </a:ext>
            </a:extLst>
          </p:cNvPr>
          <p:cNvSpPr/>
          <p:nvPr/>
        </p:nvSpPr>
        <p:spPr>
          <a:xfrm>
            <a:off x="5121865" y="1237195"/>
            <a:ext cx="1481878" cy="1447416"/>
          </a:xfrm>
          <a:prstGeom prst="ellipse">
            <a:avLst/>
          </a:prstGeom>
          <a:solidFill>
            <a:srgbClr val="ED2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6C3CDE95-6B69-4BCB-A396-76CFA447FA9C}"/>
              </a:ext>
            </a:extLst>
          </p:cNvPr>
          <p:cNvSpPr/>
          <p:nvPr/>
        </p:nvSpPr>
        <p:spPr>
          <a:xfrm>
            <a:off x="6718622" y="2006855"/>
            <a:ext cx="1504853" cy="1458904"/>
          </a:xfrm>
          <a:prstGeom prst="ellipse">
            <a:avLst/>
          </a:prstGeom>
          <a:solidFill>
            <a:srgbClr val="7D55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B1F72455-E06D-460A-9282-A15A1C9E348F}"/>
              </a:ext>
            </a:extLst>
          </p:cNvPr>
          <p:cNvSpPr/>
          <p:nvPr/>
        </p:nvSpPr>
        <p:spPr>
          <a:xfrm>
            <a:off x="6718621" y="3684022"/>
            <a:ext cx="1447415" cy="142444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a:extLst>
              <a:ext uri="{FF2B5EF4-FFF2-40B4-BE49-F238E27FC236}">
                <a16:creationId xmlns:a16="http://schemas.microsoft.com/office/drawing/2014/main" id="{884D1D57-6D73-4593-B09D-AB589810666E}"/>
              </a:ext>
            </a:extLst>
          </p:cNvPr>
          <p:cNvSpPr/>
          <p:nvPr/>
        </p:nvSpPr>
        <p:spPr>
          <a:xfrm>
            <a:off x="3605525" y="3844845"/>
            <a:ext cx="1504853" cy="1412954"/>
          </a:xfrm>
          <a:prstGeom prst="ellipse">
            <a:avLst/>
          </a:prstGeom>
          <a:solidFill>
            <a:srgbClr val="7D55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85924E-D488-4644-A5C5-59A224690C9D}"/>
              </a:ext>
            </a:extLst>
          </p:cNvPr>
          <p:cNvSpPr txBox="1"/>
          <p:nvPr/>
        </p:nvSpPr>
        <p:spPr>
          <a:xfrm>
            <a:off x="4965638" y="3108503"/>
            <a:ext cx="192759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bg1"/>
                </a:solidFill>
              </a:rPr>
              <a:t>Library Services</a:t>
            </a:r>
            <a:endParaRPr lang="en-US" sz="2800">
              <a:solidFill>
                <a:schemeClr val="bg1"/>
              </a:solidFill>
              <a:cs typeface="Arial"/>
            </a:endParaRPr>
          </a:p>
        </p:txBody>
      </p:sp>
      <p:sp>
        <p:nvSpPr>
          <p:cNvPr id="13" name="TextBox 12">
            <a:extLst>
              <a:ext uri="{FF2B5EF4-FFF2-40B4-BE49-F238E27FC236}">
                <a16:creationId xmlns:a16="http://schemas.microsoft.com/office/drawing/2014/main" id="{F542FA57-9947-49D8-AE23-D123152CDD35}"/>
              </a:ext>
            </a:extLst>
          </p:cNvPr>
          <p:cNvSpPr txBox="1"/>
          <p:nvPr/>
        </p:nvSpPr>
        <p:spPr>
          <a:xfrm>
            <a:off x="6670803" y="2504693"/>
            <a:ext cx="16404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Academic</a:t>
            </a:r>
            <a:endParaRPr lang="en-US" sz="1600">
              <a:solidFill>
                <a:schemeClr val="bg1"/>
              </a:solidFill>
              <a:cs typeface="Arial" panose="020B0604020202020204"/>
            </a:endParaRPr>
          </a:p>
          <a:p>
            <a:pPr algn="ctr"/>
            <a:r>
              <a:rPr lang="en-US" sz="1600">
                <a:solidFill>
                  <a:schemeClr val="bg1"/>
                </a:solidFill>
              </a:rPr>
              <a:t>Staff</a:t>
            </a:r>
            <a:endParaRPr lang="en-US" sz="1600">
              <a:solidFill>
                <a:schemeClr val="bg1"/>
              </a:solidFill>
              <a:cs typeface="Arial"/>
            </a:endParaRPr>
          </a:p>
        </p:txBody>
      </p:sp>
      <p:sp>
        <p:nvSpPr>
          <p:cNvPr id="14" name="TextBox 13">
            <a:extLst>
              <a:ext uri="{FF2B5EF4-FFF2-40B4-BE49-F238E27FC236}">
                <a16:creationId xmlns:a16="http://schemas.microsoft.com/office/drawing/2014/main" id="{7902A0AE-651E-4461-A839-4A0387F3CFC6}"/>
              </a:ext>
            </a:extLst>
          </p:cNvPr>
          <p:cNvSpPr txBox="1"/>
          <p:nvPr/>
        </p:nvSpPr>
        <p:spPr>
          <a:xfrm>
            <a:off x="5023074" y="1672571"/>
            <a:ext cx="16978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Associate Lecturers</a:t>
            </a:r>
            <a:endParaRPr lang="en-US" sz="1600">
              <a:solidFill>
                <a:schemeClr val="bg1"/>
              </a:solidFill>
              <a:cs typeface="Arial"/>
            </a:endParaRPr>
          </a:p>
        </p:txBody>
      </p:sp>
      <p:sp>
        <p:nvSpPr>
          <p:cNvPr id="15" name="TextBox 14">
            <a:extLst>
              <a:ext uri="{FF2B5EF4-FFF2-40B4-BE49-F238E27FC236}">
                <a16:creationId xmlns:a16="http://schemas.microsoft.com/office/drawing/2014/main" id="{5CDF27A8-BF0A-42C7-8FD9-981C10D47348}"/>
              </a:ext>
            </a:extLst>
          </p:cNvPr>
          <p:cNvSpPr txBox="1"/>
          <p:nvPr/>
        </p:nvSpPr>
        <p:spPr>
          <a:xfrm>
            <a:off x="6516441" y="4234268"/>
            <a:ext cx="185866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Researchers</a:t>
            </a:r>
            <a:endParaRPr lang="en-US" sz="1600">
              <a:solidFill>
                <a:schemeClr val="bg1"/>
              </a:solidFill>
              <a:cs typeface="Arial"/>
            </a:endParaRPr>
          </a:p>
        </p:txBody>
      </p:sp>
      <p:sp>
        <p:nvSpPr>
          <p:cNvPr id="16" name="TextBox 15">
            <a:extLst>
              <a:ext uri="{FF2B5EF4-FFF2-40B4-BE49-F238E27FC236}">
                <a16:creationId xmlns:a16="http://schemas.microsoft.com/office/drawing/2014/main" id="{6732A407-CD36-4E16-92B5-E67E69A57905}"/>
              </a:ext>
            </a:extLst>
          </p:cNvPr>
          <p:cNvSpPr txBox="1"/>
          <p:nvPr/>
        </p:nvSpPr>
        <p:spPr>
          <a:xfrm>
            <a:off x="4563577" y="4969465"/>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Professional</a:t>
            </a:r>
            <a:endParaRPr lang="en-US" sz="1600">
              <a:solidFill>
                <a:schemeClr val="bg1"/>
              </a:solidFill>
              <a:cs typeface="Arial" panose="020B0604020202020204"/>
            </a:endParaRPr>
          </a:p>
          <a:p>
            <a:pPr algn="ctr"/>
            <a:r>
              <a:rPr lang="en-US" sz="1600">
                <a:solidFill>
                  <a:schemeClr val="bg1"/>
                </a:solidFill>
              </a:rPr>
              <a:t>Staff</a:t>
            </a:r>
            <a:endParaRPr lang="en-US" sz="1600">
              <a:solidFill>
                <a:schemeClr val="bg1"/>
              </a:solidFill>
              <a:cs typeface="Arial"/>
            </a:endParaRPr>
          </a:p>
        </p:txBody>
      </p:sp>
      <p:sp>
        <p:nvSpPr>
          <p:cNvPr id="17" name="TextBox 16">
            <a:extLst>
              <a:ext uri="{FF2B5EF4-FFF2-40B4-BE49-F238E27FC236}">
                <a16:creationId xmlns:a16="http://schemas.microsoft.com/office/drawing/2014/main" id="{63D12B46-77DE-4CAA-85D8-77F3B39131F7}"/>
              </a:ext>
            </a:extLst>
          </p:cNvPr>
          <p:cNvSpPr txBox="1"/>
          <p:nvPr/>
        </p:nvSpPr>
        <p:spPr>
          <a:xfrm>
            <a:off x="3603658" y="4262269"/>
            <a:ext cx="14451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General Public</a:t>
            </a:r>
            <a:endParaRPr lang="en-US" sz="1600">
              <a:solidFill>
                <a:schemeClr val="bg1"/>
              </a:solidFill>
              <a:cs typeface="Arial"/>
            </a:endParaRPr>
          </a:p>
        </p:txBody>
      </p:sp>
      <p:sp>
        <p:nvSpPr>
          <p:cNvPr id="18" name="TextBox 17">
            <a:extLst>
              <a:ext uri="{FF2B5EF4-FFF2-40B4-BE49-F238E27FC236}">
                <a16:creationId xmlns:a16="http://schemas.microsoft.com/office/drawing/2014/main" id="{D0857EDB-0392-4860-B527-BB614E8DEE14}"/>
              </a:ext>
            </a:extLst>
          </p:cNvPr>
          <p:cNvSpPr txBox="1"/>
          <p:nvPr/>
        </p:nvSpPr>
        <p:spPr>
          <a:xfrm>
            <a:off x="2070801" y="2212481"/>
            <a:ext cx="165189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ea typeface="+mn-lt"/>
                <a:cs typeface="+mn-lt"/>
              </a:rPr>
              <a:t>24/7 web chat</a:t>
            </a:r>
            <a:endParaRPr lang="en-US" sz="1800"/>
          </a:p>
          <a:p>
            <a:pPr marL="285750" indent="-285750">
              <a:buFont typeface="Arial"/>
              <a:buChar char="•"/>
            </a:pPr>
            <a:r>
              <a:rPr lang="en-US" sz="1400">
                <a:ea typeface="+mn-lt"/>
                <a:cs typeface="+mn-lt"/>
              </a:rPr>
              <a:t>Tutorials</a:t>
            </a:r>
          </a:p>
          <a:p>
            <a:pPr marL="285750" indent="-285750">
              <a:buFont typeface="Arial"/>
              <a:buChar char="•"/>
            </a:pPr>
            <a:r>
              <a:rPr lang="en-US" sz="1400">
                <a:ea typeface="+mn-lt"/>
                <a:cs typeface="+mn-lt"/>
              </a:rPr>
              <a:t>High quality</a:t>
            </a:r>
            <a:r>
              <a:rPr lang="en-US">
                <a:ea typeface="+mn-lt"/>
                <a:cs typeface="+mn-lt"/>
              </a:rPr>
              <a:t> </a:t>
            </a:r>
            <a:r>
              <a:rPr lang="en-US" sz="1400">
                <a:ea typeface="+mn-lt"/>
                <a:cs typeface="+mn-lt"/>
              </a:rPr>
              <a:t>content</a:t>
            </a:r>
            <a:endParaRPr lang="en-US" sz="1800">
              <a:cs typeface="Arial"/>
            </a:endParaRPr>
          </a:p>
        </p:txBody>
      </p:sp>
      <p:sp>
        <p:nvSpPr>
          <p:cNvPr id="19" name="TextBox 18">
            <a:extLst>
              <a:ext uri="{FF2B5EF4-FFF2-40B4-BE49-F238E27FC236}">
                <a16:creationId xmlns:a16="http://schemas.microsoft.com/office/drawing/2014/main" id="{CE1450EF-BB69-4973-AE91-A554A2F5CF9C}"/>
              </a:ext>
            </a:extLst>
          </p:cNvPr>
          <p:cNvSpPr txBox="1"/>
          <p:nvPr/>
        </p:nvSpPr>
        <p:spPr>
          <a:xfrm>
            <a:off x="6125869" y="1155636"/>
            <a:ext cx="274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1400">
                <a:ea typeface="+mn-lt"/>
                <a:cs typeface="+mn-lt"/>
              </a:rPr>
              <a:t>Skills provision</a:t>
            </a:r>
          </a:p>
          <a:p>
            <a:pPr marL="742950" lvl="1" indent="-285750">
              <a:buFont typeface="Arial"/>
              <a:buChar char="•"/>
            </a:pPr>
            <a:r>
              <a:rPr lang="en-US" sz="1400">
                <a:ea typeface="+mn-lt"/>
                <a:cs typeface="+mn-lt"/>
              </a:rPr>
              <a:t>Teaching support</a:t>
            </a:r>
          </a:p>
          <a:p>
            <a:pPr marL="742950" lvl="1" indent="-285750">
              <a:buFont typeface="Arial"/>
              <a:buChar char="•"/>
            </a:pPr>
            <a:r>
              <a:rPr lang="en-US" sz="1400">
                <a:ea typeface="+mn-lt"/>
                <a:cs typeface="+mn-lt"/>
              </a:rPr>
              <a:t>High quality content</a:t>
            </a:r>
            <a:endParaRPr lang="en-US" sz="1400"/>
          </a:p>
        </p:txBody>
      </p:sp>
      <p:sp>
        <p:nvSpPr>
          <p:cNvPr id="20" name="TextBox 19">
            <a:extLst>
              <a:ext uri="{FF2B5EF4-FFF2-40B4-BE49-F238E27FC236}">
                <a16:creationId xmlns:a16="http://schemas.microsoft.com/office/drawing/2014/main" id="{DECB65C2-8E81-404D-AA24-88880D73BB3E}"/>
              </a:ext>
            </a:extLst>
          </p:cNvPr>
          <p:cNvSpPr txBox="1"/>
          <p:nvPr/>
        </p:nvSpPr>
        <p:spPr>
          <a:xfrm>
            <a:off x="8228069" y="2212482"/>
            <a:ext cx="20999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ea typeface="+mn-lt"/>
                <a:cs typeface="+mn-lt"/>
              </a:rPr>
              <a:t>Learning design</a:t>
            </a:r>
            <a:endParaRPr lang="en-US" sz="1800"/>
          </a:p>
          <a:p>
            <a:pPr marL="285750" indent="-285750">
              <a:buFont typeface="Arial"/>
              <a:buChar char="•"/>
            </a:pPr>
            <a:r>
              <a:rPr lang="en-US" sz="1400">
                <a:ea typeface="+mn-lt"/>
                <a:cs typeface="+mn-lt"/>
              </a:rPr>
              <a:t>Research support incl. OA &amp; REF</a:t>
            </a:r>
          </a:p>
          <a:p>
            <a:pPr marL="285750" indent="-285750">
              <a:buFont typeface="Arial"/>
              <a:buChar char="•"/>
            </a:pPr>
            <a:r>
              <a:rPr lang="en-US" sz="1400">
                <a:ea typeface="+mn-lt"/>
                <a:cs typeface="+mn-lt"/>
              </a:rPr>
              <a:t>High quality content</a:t>
            </a:r>
            <a:endParaRPr lang="en-US" sz="1400">
              <a:cs typeface="Arial"/>
            </a:endParaRPr>
          </a:p>
        </p:txBody>
      </p:sp>
      <p:sp>
        <p:nvSpPr>
          <p:cNvPr id="21" name="TextBox 20">
            <a:extLst>
              <a:ext uri="{FF2B5EF4-FFF2-40B4-BE49-F238E27FC236}">
                <a16:creationId xmlns:a16="http://schemas.microsoft.com/office/drawing/2014/main" id="{E4CA0090-27A2-4269-86EE-348B29DDA353}"/>
              </a:ext>
            </a:extLst>
          </p:cNvPr>
          <p:cNvSpPr txBox="1"/>
          <p:nvPr/>
        </p:nvSpPr>
        <p:spPr>
          <a:xfrm>
            <a:off x="8228067" y="3958572"/>
            <a:ext cx="224924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ea typeface="+mn-lt"/>
                <a:cs typeface="+mn-lt"/>
              </a:rPr>
              <a:t>Skills development</a:t>
            </a:r>
            <a:endParaRPr lang="en-US" sz="1800"/>
          </a:p>
          <a:p>
            <a:pPr marL="285750" indent="-285750">
              <a:buFont typeface="Arial"/>
              <a:buChar char="•"/>
            </a:pPr>
            <a:r>
              <a:rPr lang="en-US" sz="1400">
                <a:ea typeface="+mn-lt"/>
                <a:cs typeface="+mn-lt"/>
              </a:rPr>
              <a:t>High quality content</a:t>
            </a:r>
          </a:p>
          <a:p>
            <a:pPr marL="285750" indent="-285750">
              <a:buFont typeface="Arial"/>
              <a:buChar char="•"/>
            </a:pPr>
            <a:r>
              <a:rPr lang="en-US" sz="1400">
                <a:ea typeface="+mn-lt"/>
                <a:cs typeface="+mn-lt"/>
              </a:rPr>
              <a:t>Open Access</a:t>
            </a:r>
          </a:p>
          <a:p>
            <a:pPr marL="285750" indent="-285750">
              <a:buFont typeface="Arial"/>
              <a:buChar char="•"/>
            </a:pPr>
            <a:r>
              <a:rPr lang="en-US" sz="1400">
                <a:ea typeface="+mn-lt"/>
                <a:cs typeface="+mn-lt"/>
              </a:rPr>
              <a:t>Workspace</a:t>
            </a:r>
          </a:p>
        </p:txBody>
      </p:sp>
      <p:sp>
        <p:nvSpPr>
          <p:cNvPr id="22" name="TextBox 21">
            <a:extLst>
              <a:ext uri="{FF2B5EF4-FFF2-40B4-BE49-F238E27FC236}">
                <a16:creationId xmlns:a16="http://schemas.microsoft.com/office/drawing/2014/main" id="{1A879B01-D716-4B16-8787-B9DFAC26B0CF}"/>
              </a:ext>
            </a:extLst>
          </p:cNvPr>
          <p:cNvSpPr txBox="1"/>
          <p:nvPr/>
        </p:nvSpPr>
        <p:spPr>
          <a:xfrm>
            <a:off x="6716750" y="5376551"/>
            <a:ext cx="23296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ea typeface="+mn-lt"/>
                <a:cs typeface="+mn-lt"/>
              </a:rPr>
              <a:t>Culture of partnership</a:t>
            </a:r>
            <a:endParaRPr lang="en-US" sz="1800"/>
          </a:p>
          <a:p>
            <a:pPr marL="285750" indent="-285750">
              <a:buFont typeface="Arial"/>
              <a:buChar char="•"/>
            </a:pPr>
            <a:r>
              <a:rPr lang="en-US" sz="1400">
                <a:ea typeface="+mn-lt"/>
                <a:cs typeface="+mn-lt"/>
              </a:rPr>
              <a:t>Skills development</a:t>
            </a:r>
          </a:p>
          <a:p>
            <a:pPr marL="285750" indent="-285750">
              <a:buFont typeface="Arial"/>
              <a:buChar char="•"/>
            </a:pPr>
            <a:r>
              <a:rPr lang="en-US" sz="1400">
                <a:ea typeface="+mn-lt"/>
                <a:cs typeface="+mn-lt"/>
              </a:rPr>
              <a:t>Event and meeting space</a:t>
            </a:r>
            <a:endParaRPr lang="en-US" sz="1400">
              <a:cs typeface="Arial"/>
            </a:endParaRPr>
          </a:p>
        </p:txBody>
      </p:sp>
      <p:sp>
        <p:nvSpPr>
          <p:cNvPr id="23" name="TextBox 22">
            <a:extLst>
              <a:ext uri="{FF2B5EF4-FFF2-40B4-BE49-F238E27FC236}">
                <a16:creationId xmlns:a16="http://schemas.microsoft.com/office/drawing/2014/main" id="{630E41D1-D64C-4637-95AA-C5F17EF4E510}"/>
              </a:ext>
            </a:extLst>
          </p:cNvPr>
          <p:cNvSpPr txBox="1"/>
          <p:nvPr/>
        </p:nvSpPr>
        <p:spPr>
          <a:xfrm>
            <a:off x="1460532" y="4232833"/>
            <a:ext cx="274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1400"/>
              <a:t>Open</a:t>
            </a:r>
            <a:r>
              <a:rPr lang="en-US" sz="1400">
                <a:ea typeface="+mn-lt"/>
                <a:cs typeface="+mn-lt"/>
              </a:rPr>
              <a:t> space</a:t>
            </a:r>
          </a:p>
          <a:p>
            <a:pPr marL="742950" lvl="1" indent="-285750">
              <a:buFont typeface="Arial"/>
              <a:buChar char="•"/>
            </a:pPr>
            <a:r>
              <a:rPr lang="en-US" sz="1400">
                <a:ea typeface="+mn-lt"/>
                <a:cs typeface="+mn-lt"/>
              </a:rPr>
              <a:t>Open resources</a:t>
            </a:r>
          </a:p>
          <a:p>
            <a:pPr marL="742950" lvl="1" indent="-285750">
              <a:buFont typeface="Arial"/>
              <a:buChar char="•"/>
            </a:pPr>
            <a:r>
              <a:rPr lang="en-US" sz="1400">
                <a:ea typeface="+mn-lt"/>
                <a:cs typeface="+mn-lt"/>
              </a:rPr>
              <a:t>Helpful staff</a:t>
            </a:r>
            <a:r>
              <a:rPr lang="en-US" sz="1400"/>
              <a:t> </a:t>
            </a:r>
            <a:endParaRPr lang="en-US" sz="1400">
              <a:cs typeface="Arial"/>
            </a:endParaRPr>
          </a:p>
        </p:txBody>
      </p:sp>
      <p:sp>
        <p:nvSpPr>
          <p:cNvPr id="24" name="Rectangle 23">
            <a:extLst>
              <a:ext uri="{FF2B5EF4-FFF2-40B4-BE49-F238E27FC236}">
                <a16:creationId xmlns:a16="http://schemas.microsoft.com/office/drawing/2014/main" id="{11C2240F-087E-4EBA-A1BC-86929F5F7556}"/>
              </a:ext>
            </a:extLst>
          </p:cNvPr>
          <p:cNvSpPr/>
          <p:nvPr/>
        </p:nvSpPr>
        <p:spPr>
          <a:xfrm>
            <a:off x="576000" y="347939"/>
            <a:ext cx="6187491" cy="32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0D61D537-58D8-493B-B9DE-4745BA091A74}"/>
              </a:ext>
            </a:extLst>
          </p:cNvPr>
          <p:cNvSpPr/>
          <p:nvPr/>
        </p:nvSpPr>
        <p:spPr>
          <a:xfrm>
            <a:off x="543128" y="323526"/>
            <a:ext cx="6253234" cy="369332"/>
          </a:xfrm>
          <a:prstGeom prst="rect">
            <a:avLst/>
          </a:prstGeom>
          <a:noFill/>
        </p:spPr>
        <p:txBody>
          <a:bodyPr wrap="square" lIns="91440" tIns="45720" rIns="91440" bIns="45720">
            <a:spAutoFit/>
          </a:bodyPr>
          <a:lstStyle/>
          <a:p>
            <a:r>
              <a:rPr lang="en-GB" sz="1800" b="1">
                <a:solidFill>
                  <a:schemeClr val="bg1"/>
                </a:solidFill>
                <a:latin typeface="Montserrat" panose="00000500000000000000" pitchFamily="2" charset="0"/>
              </a:rPr>
              <a:t>LIBRARY SERVICES FOR THE WHOLE COMMUNITY</a:t>
            </a:r>
            <a:endParaRPr lang="en-GB" sz="1800">
              <a:solidFill>
                <a:schemeClr val="bg1"/>
              </a:solidFill>
              <a:latin typeface="Montserrat" panose="00000500000000000000" pitchFamily="2" charset="0"/>
            </a:endParaRPr>
          </a:p>
        </p:txBody>
      </p:sp>
    </p:spTree>
    <p:extLst>
      <p:ext uri="{BB962C8B-B14F-4D97-AF65-F5344CB8AC3E}">
        <p14:creationId xmlns:p14="http://schemas.microsoft.com/office/powerpoint/2010/main" val="42519587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BFD0F-38AE-4690-BB79-2AC70DEA4723}"/>
              </a:ext>
            </a:extLst>
          </p:cNvPr>
          <p:cNvSpPr>
            <a:spLocks noGrp="1"/>
          </p:cNvSpPr>
          <p:nvPr>
            <p:ph type="body" sz="quarter" idx="13"/>
          </p:nvPr>
        </p:nvSpPr>
        <p:spPr/>
        <p:txBody>
          <a:bodyPr/>
          <a:lstStyle/>
          <a:p>
            <a:r>
              <a:rPr lang="en-GB" sz="1800">
                <a:latin typeface="Montserrat" panose="00000500000000000000" pitchFamily="2" charset="0"/>
              </a:rPr>
              <a:t>‘The most valuable asset exits the University every night’</a:t>
            </a:r>
          </a:p>
        </p:txBody>
      </p:sp>
      <p:graphicFrame>
        <p:nvGraphicFramePr>
          <p:cNvPr id="5" name="Content Placeholder 4">
            <a:extLst>
              <a:ext uri="{FF2B5EF4-FFF2-40B4-BE49-F238E27FC236}">
                <a16:creationId xmlns:a16="http://schemas.microsoft.com/office/drawing/2014/main" id="{298D9BFA-02CB-430E-B4E4-9DB689D97ADD}"/>
              </a:ext>
            </a:extLst>
          </p:cNvPr>
          <p:cNvGraphicFramePr>
            <a:graphicFrameLocks noGrp="1"/>
          </p:cNvGraphicFramePr>
          <p:nvPr>
            <p:ph idx="1"/>
            <p:extLst>
              <p:ext uri="{D42A27DB-BD31-4B8C-83A1-F6EECF244321}">
                <p14:modId xmlns:p14="http://schemas.microsoft.com/office/powerpoint/2010/main" val="2139725031"/>
              </p:ext>
            </p:extLst>
          </p:nvPr>
        </p:nvGraphicFramePr>
        <p:xfrm>
          <a:off x="519113" y="1150938"/>
          <a:ext cx="11017250" cy="521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DDC3D62-9A5E-4824-94AA-88312D76FD1A}"/>
              </a:ext>
            </a:extLst>
          </p:cNvPr>
          <p:cNvSpPr/>
          <p:nvPr/>
        </p:nvSpPr>
        <p:spPr>
          <a:xfrm>
            <a:off x="518403" y="434953"/>
            <a:ext cx="3288079" cy="32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8E883834-4AF9-4F92-BE63-D744E5F22AC9}"/>
              </a:ext>
            </a:extLst>
          </p:cNvPr>
          <p:cNvSpPr/>
          <p:nvPr/>
        </p:nvSpPr>
        <p:spPr>
          <a:xfrm>
            <a:off x="518402" y="398198"/>
            <a:ext cx="3288080" cy="400110"/>
          </a:xfrm>
          <a:prstGeom prst="rect">
            <a:avLst/>
          </a:prstGeom>
          <a:noFill/>
        </p:spPr>
        <p:txBody>
          <a:bodyPr wrap="square" lIns="91440" tIns="45720" rIns="91440" bIns="45720">
            <a:spAutoFit/>
          </a:bodyPr>
          <a:lstStyle/>
          <a:p>
            <a:pPr algn="ctr"/>
            <a:r>
              <a:rPr lang="en-US" sz="2000" b="1" cap="none" spc="0">
                <a:ln w="0"/>
                <a:solidFill>
                  <a:schemeClr val="bg1"/>
                </a:solidFill>
                <a:latin typeface="Montserrat" panose="00000500000000000000" pitchFamily="2" charset="0"/>
              </a:rPr>
              <a:t>SPECIALIST EXPERTISE</a:t>
            </a:r>
          </a:p>
        </p:txBody>
      </p:sp>
    </p:spTree>
    <p:extLst>
      <p:ext uri="{BB962C8B-B14F-4D97-AF65-F5344CB8AC3E}">
        <p14:creationId xmlns:p14="http://schemas.microsoft.com/office/powerpoint/2010/main" val="2323520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CFCD3B-56DF-4795-8FB7-C0DB2599B0B6}"/>
              </a:ext>
            </a:extLst>
          </p:cNvPr>
          <p:cNvSpPr>
            <a:spLocks noGrp="1"/>
          </p:cNvSpPr>
          <p:nvPr>
            <p:ph type="body" sz="quarter" idx="13"/>
          </p:nvPr>
        </p:nvSpPr>
        <p:spPr/>
        <p:txBody>
          <a:bodyPr/>
          <a:lstStyle/>
          <a:p>
            <a:r>
              <a:rPr lang="en-GB" sz="1800">
                <a:latin typeface="Montserrat" panose="00000500000000000000" pitchFamily="2" charset="0"/>
              </a:rPr>
              <a:t>Showcasing the University Library to the whole world.</a:t>
            </a:r>
          </a:p>
        </p:txBody>
      </p:sp>
      <p:sp>
        <p:nvSpPr>
          <p:cNvPr id="6" name="Rectangle 5">
            <a:extLst>
              <a:ext uri="{FF2B5EF4-FFF2-40B4-BE49-F238E27FC236}">
                <a16:creationId xmlns:a16="http://schemas.microsoft.com/office/drawing/2014/main" id="{7E3A6684-D4F9-4A5D-B858-AB47D5FC7B38}"/>
              </a:ext>
            </a:extLst>
          </p:cNvPr>
          <p:cNvSpPr/>
          <p:nvPr/>
        </p:nvSpPr>
        <p:spPr>
          <a:xfrm>
            <a:off x="1933338" y="1218175"/>
            <a:ext cx="8263493" cy="433044"/>
          </a:xfrm>
          <a:prstGeom prst="rect">
            <a:avLst/>
          </a:prstGeom>
          <a:solidFill>
            <a:srgbClr val="0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Library Websites</a:t>
            </a:r>
          </a:p>
        </p:txBody>
      </p:sp>
      <p:sp>
        <p:nvSpPr>
          <p:cNvPr id="7" name="Rectangle 6">
            <a:extLst>
              <a:ext uri="{FF2B5EF4-FFF2-40B4-BE49-F238E27FC236}">
                <a16:creationId xmlns:a16="http://schemas.microsoft.com/office/drawing/2014/main" id="{879AC8C8-F12D-4FFE-9C1C-8150CD52D559}"/>
              </a:ext>
            </a:extLst>
          </p:cNvPr>
          <p:cNvSpPr/>
          <p:nvPr/>
        </p:nvSpPr>
        <p:spPr>
          <a:xfrm>
            <a:off x="1942709" y="1767937"/>
            <a:ext cx="2697024" cy="3721900"/>
          </a:xfrm>
          <a:prstGeom prst="rect">
            <a:avLst/>
          </a:prstGeom>
          <a:solidFill>
            <a:srgbClr val="66D4D1"/>
          </a:solidFill>
          <a:ln>
            <a:solidFill>
              <a:srgbClr val="66D4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800" b="1"/>
              <a:t>Content</a:t>
            </a:r>
            <a:endParaRPr lang="en-GB" sz="1800"/>
          </a:p>
        </p:txBody>
      </p:sp>
      <p:sp>
        <p:nvSpPr>
          <p:cNvPr id="8" name="Rectangle 7">
            <a:extLst>
              <a:ext uri="{FF2B5EF4-FFF2-40B4-BE49-F238E27FC236}">
                <a16:creationId xmlns:a16="http://schemas.microsoft.com/office/drawing/2014/main" id="{7209B3F7-F33B-47EF-B0FD-D217DB59EFE2}"/>
              </a:ext>
            </a:extLst>
          </p:cNvPr>
          <p:cNvSpPr/>
          <p:nvPr/>
        </p:nvSpPr>
        <p:spPr>
          <a:xfrm>
            <a:off x="4745283" y="1767937"/>
            <a:ext cx="2683734" cy="3721900"/>
          </a:xfrm>
          <a:prstGeom prst="rect">
            <a:avLst/>
          </a:prstGeom>
          <a:solidFill>
            <a:srgbClr val="66D4D1"/>
          </a:solidFill>
          <a:ln>
            <a:solidFill>
              <a:srgbClr val="66D4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800" b="1"/>
              <a:t>Skills</a:t>
            </a:r>
            <a:endParaRPr lang="en-GB" sz="1800"/>
          </a:p>
        </p:txBody>
      </p:sp>
      <p:sp>
        <p:nvSpPr>
          <p:cNvPr id="9" name="Rectangle 8">
            <a:extLst>
              <a:ext uri="{FF2B5EF4-FFF2-40B4-BE49-F238E27FC236}">
                <a16:creationId xmlns:a16="http://schemas.microsoft.com/office/drawing/2014/main" id="{52F31B60-AC66-40B3-9E63-5C125F022F61}"/>
              </a:ext>
            </a:extLst>
          </p:cNvPr>
          <p:cNvSpPr/>
          <p:nvPr/>
        </p:nvSpPr>
        <p:spPr>
          <a:xfrm>
            <a:off x="7535758" y="1767937"/>
            <a:ext cx="2683734" cy="3721900"/>
          </a:xfrm>
          <a:prstGeom prst="rect">
            <a:avLst/>
          </a:prstGeom>
          <a:solidFill>
            <a:srgbClr val="66D4D1"/>
          </a:solidFill>
          <a:ln>
            <a:solidFill>
              <a:srgbClr val="66D4D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800" b="1"/>
              <a:t>Support</a:t>
            </a:r>
            <a:endParaRPr lang="en-GB" sz="1800"/>
          </a:p>
        </p:txBody>
      </p:sp>
      <p:sp>
        <p:nvSpPr>
          <p:cNvPr id="14" name="TextBox 13">
            <a:extLst>
              <a:ext uri="{FF2B5EF4-FFF2-40B4-BE49-F238E27FC236}">
                <a16:creationId xmlns:a16="http://schemas.microsoft.com/office/drawing/2014/main" id="{1F63C041-BC23-46EE-929E-17562EE3EB53}"/>
              </a:ext>
            </a:extLst>
          </p:cNvPr>
          <p:cNvSpPr txBox="1"/>
          <p:nvPr/>
        </p:nvSpPr>
        <p:spPr>
          <a:xfrm>
            <a:off x="2064429" y="2252970"/>
            <a:ext cx="2469061" cy="3077766"/>
          </a:xfrm>
          <a:prstGeom prst="rect">
            <a:avLst/>
          </a:prstGeom>
          <a:noFill/>
        </p:spPr>
        <p:txBody>
          <a:bodyPr wrap="square" rtlCol="0">
            <a:spAutoFit/>
          </a:bodyPr>
          <a:lstStyle/>
          <a:p>
            <a:r>
              <a:rPr lang="en-GB" sz="1600">
                <a:solidFill>
                  <a:schemeClr val="bg1"/>
                </a:solidFill>
              </a:rPr>
              <a:t>Overview of library content available to anyone.</a:t>
            </a:r>
          </a:p>
          <a:p>
            <a:endParaRPr lang="en-GB" sz="1600">
              <a:solidFill>
                <a:schemeClr val="bg1"/>
              </a:solidFill>
            </a:endParaRPr>
          </a:p>
          <a:p>
            <a:r>
              <a:rPr lang="en-GB" sz="1600">
                <a:solidFill>
                  <a:schemeClr val="bg1"/>
                </a:solidFill>
              </a:rPr>
              <a:t>Open Access research available to all.</a:t>
            </a:r>
          </a:p>
          <a:p>
            <a:endParaRPr lang="en-GB" sz="1600">
              <a:solidFill>
                <a:schemeClr val="bg1"/>
              </a:solidFill>
            </a:endParaRPr>
          </a:p>
          <a:p>
            <a:r>
              <a:rPr lang="en-GB" sz="1600">
                <a:solidFill>
                  <a:schemeClr val="bg1"/>
                </a:solidFill>
              </a:rPr>
              <a:t>Access to licenced content (e.g. eBooks) for Students and Staff.</a:t>
            </a:r>
          </a:p>
          <a:p>
            <a:endParaRPr lang="en-GB" sz="1600">
              <a:solidFill>
                <a:schemeClr val="bg1"/>
              </a:solidFill>
            </a:endParaRPr>
          </a:p>
          <a:p>
            <a:r>
              <a:rPr lang="en-GB" sz="1600">
                <a:solidFill>
                  <a:schemeClr val="bg1"/>
                </a:solidFill>
              </a:rPr>
              <a:t>Digital Archive</a:t>
            </a:r>
          </a:p>
        </p:txBody>
      </p:sp>
      <p:sp>
        <p:nvSpPr>
          <p:cNvPr id="15" name="TextBox 14">
            <a:extLst>
              <a:ext uri="{FF2B5EF4-FFF2-40B4-BE49-F238E27FC236}">
                <a16:creationId xmlns:a16="http://schemas.microsoft.com/office/drawing/2014/main" id="{2CB006A9-E8BE-4B31-8E37-F92197468613}"/>
              </a:ext>
            </a:extLst>
          </p:cNvPr>
          <p:cNvSpPr txBox="1"/>
          <p:nvPr/>
        </p:nvSpPr>
        <p:spPr>
          <a:xfrm>
            <a:off x="4853215" y="2286197"/>
            <a:ext cx="2469061" cy="2585323"/>
          </a:xfrm>
          <a:prstGeom prst="rect">
            <a:avLst/>
          </a:prstGeom>
          <a:noFill/>
        </p:spPr>
        <p:txBody>
          <a:bodyPr wrap="square" rtlCol="0">
            <a:spAutoFit/>
          </a:bodyPr>
          <a:lstStyle/>
          <a:p>
            <a:r>
              <a:rPr lang="en-GB" sz="1800">
                <a:solidFill>
                  <a:schemeClr val="bg1"/>
                </a:solidFill>
              </a:rPr>
              <a:t>Digital Capabilities</a:t>
            </a:r>
          </a:p>
          <a:p>
            <a:endParaRPr lang="en-GB" sz="1800">
              <a:solidFill>
                <a:schemeClr val="bg1"/>
              </a:solidFill>
            </a:endParaRPr>
          </a:p>
          <a:p>
            <a:r>
              <a:rPr lang="en-GB" sz="1800">
                <a:solidFill>
                  <a:schemeClr val="bg1"/>
                </a:solidFill>
              </a:rPr>
              <a:t>Information Literacy</a:t>
            </a:r>
          </a:p>
          <a:p>
            <a:endParaRPr lang="en-GB" sz="1800">
              <a:solidFill>
                <a:schemeClr val="bg1"/>
              </a:solidFill>
            </a:endParaRPr>
          </a:p>
          <a:p>
            <a:r>
              <a:rPr lang="en-GB" sz="1800">
                <a:solidFill>
                  <a:schemeClr val="bg1"/>
                </a:solidFill>
              </a:rPr>
              <a:t>Live online training </a:t>
            </a:r>
          </a:p>
          <a:p>
            <a:endParaRPr lang="en-GB" sz="1800">
              <a:solidFill>
                <a:schemeClr val="bg1"/>
              </a:solidFill>
            </a:endParaRPr>
          </a:p>
          <a:p>
            <a:r>
              <a:rPr lang="en-GB" sz="1800">
                <a:solidFill>
                  <a:schemeClr val="bg1"/>
                </a:solidFill>
              </a:rPr>
              <a:t>Video resources</a:t>
            </a:r>
          </a:p>
          <a:p>
            <a:endParaRPr lang="en-GB" sz="1800">
              <a:solidFill>
                <a:schemeClr val="bg1"/>
              </a:solidFill>
            </a:endParaRPr>
          </a:p>
          <a:p>
            <a:r>
              <a:rPr lang="en-GB" sz="1800">
                <a:solidFill>
                  <a:schemeClr val="bg1"/>
                </a:solidFill>
              </a:rPr>
              <a:t>New student induction</a:t>
            </a:r>
          </a:p>
        </p:txBody>
      </p:sp>
      <p:sp>
        <p:nvSpPr>
          <p:cNvPr id="16" name="TextBox 15">
            <a:extLst>
              <a:ext uri="{FF2B5EF4-FFF2-40B4-BE49-F238E27FC236}">
                <a16:creationId xmlns:a16="http://schemas.microsoft.com/office/drawing/2014/main" id="{B8B900A8-B8DD-4F6B-8DE4-6D1669C4A53A}"/>
              </a:ext>
            </a:extLst>
          </p:cNvPr>
          <p:cNvSpPr txBox="1"/>
          <p:nvPr/>
        </p:nvSpPr>
        <p:spPr>
          <a:xfrm>
            <a:off x="7643095" y="2286197"/>
            <a:ext cx="2469061" cy="3139321"/>
          </a:xfrm>
          <a:prstGeom prst="rect">
            <a:avLst/>
          </a:prstGeom>
          <a:noFill/>
        </p:spPr>
        <p:txBody>
          <a:bodyPr wrap="square" rtlCol="0">
            <a:spAutoFit/>
          </a:bodyPr>
          <a:lstStyle/>
          <a:p>
            <a:r>
              <a:rPr lang="en-GB" sz="1800">
                <a:solidFill>
                  <a:schemeClr val="bg1"/>
                </a:solidFill>
              </a:rPr>
              <a:t>24/7 Webchat</a:t>
            </a:r>
          </a:p>
          <a:p>
            <a:endParaRPr lang="en-GB" sz="1800">
              <a:solidFill>
                <a:schemeClr val="bg1"/>
              </a:solidFill>
            </a:endParaRPr>
          </a:p>
          <a:p>
            <a:r>
              <a:rPr lang="en-GB" sz="1800">
                <a:solidFill>
                  <a:schemeClr val="bg1"/>
                </a:solidFill>
              </a:rPr>
              <a:t>Help and Support articles</a:t>
            </a:r>
          </a:p>
          <a:p>
            <a:endParaRPr lang="en-GB" sz="1800">
              <a:solidFill>
                <a:schemeClr val="bg1"/>
              </a:solidFill>
            </a:endParaRPr>
          </a:p>
          <a:p>
            <a:r>
              <a:rPr lang="en-GB" sz="1800">
                <a:solidFill>
                  <a:schemeClr val="bg1"/>
                </a:solidFill>
              </a:rPr>
              <a:t>Specialist accessibility support</a:t>
            </a:r>
          </a:p>
          <a:p>
            <a:endParaRPr lang="en-GB" sz="1800">
              <a:solidFill>
                <a:schemeClr val="bg1"/>
              </a:solidFill>
            </a:endParaRPr>
          </a:p>
          <a:p>
            <a:r>
              <a:rPr lang="en-GB" sz="1800">
                <a:solidFill>
                  <a:schemeClr val="bg1"/>
                </a:solidFill>
              </a:rPr>
              <a:t>Document conversion</a:t>
            </a:r>
          </a:p>
          <a:p>
            <a:endParaRPr lang="en-GB" sz="1800">
              <a:solidFill>
                <a:schemeClr val="bg1"/>
              </a:solidFill>
            </a:endParaRPr>
          </a:p>
          <a:p>
            <a:r>
              <a:rPr lang="en-GB" sz="1800">
                <a:solidFill>
                  <a:schemeClr val="bg1"/>
                </a:solidFill>
              </a:rPr>
              <a:t>Research support</a:t>
            </a:r>
          </a:p>
        </p:txBody>
      </p:sp>
      <p:sp>
        <p:nvSpPr>
          <p:cNvPr id="11" name="Rectangle: Rounded Corners 5">
            <a:extLst>
              <a:ext uri="{FF2B5EF4-FFF2-40B4-BE49-F238E27FC236}">
                <a16:creationId xmlns:a16="http://schemas.microsoft.com/office/drawing/2014/main" id="{662D5F80-82BF-4760-847E-634F81B936A6}"/>
              </a:ext>
            </a:extLst>
          </p:cNvPr>
          <p:cNvSpPr/>
          <p:nvPr/>
        </p:nvSpPr>
        <p:spPr>
          <a:xfrm>
            <a:off x="1942709" y="5612446"/>
            <a:ext cx="8325489" cy="9157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Every 6 seconds an OU student or staff member download a book chapter or journal article. That’s over 5 million downloads a year!</a:t>
            </a:r>
          </a:p>
        </p:txBody>
      </p:sp>
      <p:sp>
        <p:nvSpPr>
          <p:cNvPr id="17" name="Rectangle 16">
            <a:extLst>
              <a:ext uri="{FF2B5EF4-FFF2-40B4-BE49-F238E27FC236}">
                <a16:creationId xmlns:a16="http://schemas.microsoft.com/office/drawing/2014/main" id="{E8764651-C16D-467E-8988-01EEB523F98B}"/>
              </a:ext>
            </a:extLst>
          </p:cNvPr>
          <p:cNvSpPr/>
          <p:nvPr/>
        </p:nvSpPr>
        <p:spPr>
          <a:xfrm>
            <a:off x="576000" y="336785"/>
            <a:ext cx="3052078" cy="32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C7592F9E-0BA4-48BD-915A-ECED02FE52CA}"/>
              </a:ext>
            </a:extLst>
          </p:cNvPr>
          <p:cNvSpPr/>
          <p:nvPr/>
        </p:nvSpPr>
        <p:spPr>
          <a:xfrm>
            <a:off x="518403" y="300031"/>
            <a:ext cx="3070693" cy="400110"/>
          </a:xfrm>
          <a:prstGeom prst="rect">
            <a:avLst/>
          </a:prstGeom>
          <a:noFill/>
        </p:spPr>
        <p:txBody>
          <a:bodyPr wrap="square" lIns="91440" tIns="45720" rIns="91440" bIns="45720">
            <a:spAutoFit/>
          </a:bodyPr>
          <a:lstStyle/>
          <a:p>
            <a:r>
              <a:rPr lang="en-US" sz="2000" b="1" cap="none" spc="0">
                <a:ln w="0"/>
                <a:solidFill>
                  <a:schemeClr val="bg1"/>
                </a:solidFill>
                <a:latin typeface="Montserrat" panose="00000500000000000000" pitchFamily="2" charset="0"/>
              </a:rPr>
              <a:t>THE ONLINE LIBRARY</a:t>
            </a:r>
          </a:p>
        </p:txBody>
      </p:sp>
    </p:spTree>
    <p:extLst>
      <p:ext uri="{BB962C8B-B14F-4D97-AF65-F5344CB8AC3E}">
        <p14:creationId xmlns:p14="http://schemas.microsoft.com/office/powerpoint/2010/main" val="1155518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F31FE-2623-46B9-A5E3-39041146878F}"/>
              </a:ext>
            </a:extLst>
          </p:cNvPr>
          <p:cNvSpPr>
            <a:spLocks noGrp="1"/>
          </p:cNvSpPr>
          <p:nvPr>
            <p:ph type="body" sz="quarter" idx="13"/>
          </p:nvPr>
        </p:nvSpPr>
        <p:spPr>
          <a:xfrm>
            <a:off x="576000" y="793956"/>
            <a:ext cx="9890807" cy="251999"/>
          </a:xfrm>
        </p:spPr>
        <p:txBody>
          <a:bodyPr/>
          <a:lstStyle/>
          <a:p>
            <a:r>
              <a:rPr lang="en-GB" sz="1800">
                <a:latin typeface="Montserrat" panose="00000500000000000000" pitchFamily="2" charset="0"/>
              </a:rPr>
              <a:t>Management of strategically valuable OU Assets.</a:t>
            </a:r>
          </a:p>
        </p:txBody>
      </p:sp>
      <p:sp>
        <p:nvSpPr>
          <p:cNvPr id="8" name="Rectangle 7">
            <a:extLst>
              <a:ext uri="{FF2B5EF4-FFF2-40B4-BE49-F238E27FC236}">
                <a16:creationId xmlns:a16="http://schemas.microsoft.com/office/drawing/2014/main" id="{62E528E1-912B-4182-95C5-185A926E8E73}"/>
              </a:ext>
            </a:extLst>
          </p:cNvPr>
          <p:cNvSpPr/>
          <p:nvPr/>
        </p:nvSpPr>
        <p:spPr>
          <a:xfrm>
            <a:off x="576000" y="424244"/>
            <a:ext cx="4858569" cy="32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aphicFrame>
        <p:nvGraphicFramePr>
          <p:cNvPr id="5" name="Content Placeholder 4">
            <a:extLst>
              <a:ext uri="{FF2B5EF4-FFF2-40B4-BE49-F238E27FC236}">
                <a16:creationId xmlns:a16="http://schemas.microsoft.com/office/drawing/2014/main" id="{2B939D92-D70F-4478-A4A2-E5120B510DC1}"/>
              </a:ext>
            </a:extLst>
          </p:cNvPr>
          <p:cNvGraphicFramePr>
            <a:graphicFrameLocks noGrp="1"/>
          </p:cNvGraphicFramePr>
          <p:nvPr>
            <p:ph idx="1"/>
            <p:extLst>
              <p:ext uri="{D42A27DB-BD31-4B8C-83A1-F6EECF244321}">
                <p14:modId xmlns:p14="http://schemas.microsoft.com/office/powerpoint/2010/main" val="4123677988"/>
              </p:ext>
            </p:extLst>
          </p:nvPr>
        </p:nvGraphicFramePr>
        <p:xfrm>
          <a:off x="519113" y="1150938"/>
          <a:ext cx="10973640" cy="3815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FE21D4B1-3B1E-421F-BF9B-5083964645BF}"/>
              </a:ext>
            </a:extLst>
          </p:cNvPr>
          <p:cNvSpPr/>
          <p:nvPr/>
        </p:nvSpPr>
        <p:spPr>
          <a:xfrm>
            <a:off x="7965821" y="5071430"/>
            <a:ext cx="3957238" cy="1577787"/>
          </a:xfrm>
          <a:prstGeom prst="roundRect">
            <a:avLst/>
          </a:prstGeom>
          <a:solidFill>
            <a:srgbClr val="66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Over 5,000 OU authored research papers are downloaded from Open Research Online every single day</a:t>
            </a:r>
          </a:p>
        </p:txBody>
      </p:sp>
      <p:sp>
        <p:nvSpPr>
          <p:cNvPr id="9" name="Rectangle 8">
            <a:extLst>
              <a:ext uri="{FF2B5EF4-FFF2-40B4-BE49-F238E27FC236}">
                <a16:creationId xmlns:a16="http://schemas.microsoft.com/office/drawing/2014/main" id="{D2BD5D55-1FAE-464C-9557-7BFA59901AE0}"/>
              </a:ext>
            </a:extLst>
          </p:cNvPr>
          <p:cNvSpPr/>
          <p:nvPr/>
        </p:nvSpPr>
        <p:spPr>
          <a:xfrm>
            <a:off x="518403" y="398145"/>
            <a:ext cx="4932762" cy="400110"/>
          </a:xfrm>
          <a:prstGeom prst="rect">
            <a:avLst/>
          </a:prstGeom>
          <a:noFill/>
        </p:spPr>
        <p:txBody>
          <a:bodyPr wrap="square" lIns="91440" tIns="45720" rIns="91440" bIns="45720">
            <a:spAutoFit/>
          </a:bodyPr>
          <a:lstStyle/>
          <a:p>
            <a:pPr algn="ctr"/>
            <a:r>
              <a:rPr lang="en-US" sz="2000" b="1" cap="none" spc="0">
                <a:ln w="0"/>
                <a:solidFill>
                  <a:schemeClr val="bg1"/>
                </a:solidFill>
                <a:latin typeface="Montserrat" panose="00000500000000000000" pitchFamily="2" charset="0"/>
              </a:rPr>
              <a:t>UNIVERSITY GENERATED CONTENT</a:t>
            </a:r>
          </a:p>
        </p:txBody>
      </p:sp>
      <p:sp>
        <p:nvSpPr>
          <p:cNvPr id="3" name="Rectangle 2">
            <a:extLst>
              <a:ext uri="{FF2B5EF4-FFF2-40B4-BE49-F238E27FC236}">
                <a16:creationId xmlns:a16="http://schemas.microsoft.com/office/drawing/2014/main" id="{F7BB1D38-9BC6-42A1-AD3D-5F68C3505462}"/>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4" name="Rectangle 3">
            <a:extLst>
              <a:ext uri="{FF2B5EF4-FFF2-40B4-BE49-F238E27FC236}">
                <a16:creationId xmlns:a16="http://schemas.microsoft.com/office/drawing/2014/main" id="{062B608F-A06D-4ED2-BEF7-77829CC0B950}"/>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631468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DDCCE24-4C42-49E9-8A59-C6317F09C94D}"/>
              </a:ext>
            </a:extLst>
          </p:cNvPr>
          <p:cNvSpPr>
            <a:spLocks noGrp="1"/>
          </p:cNvSpPr>
          <p:nvPr>
            <p:ph type="body" sz="quarter" idx="13"/>
          </p:nvPr>
        </p:nvSpPr>
        <p:spPr/>
        <p:txBody>
          <a:bodyPr/>
          <a:lstStyle/>
          <a:p>
            <a:r>
              <a:rPr lang="en-GB" sz="1800">
                <a:latin typeface="Montserrat" panose="00000500000000000000" pitchFamily="2" charset="0"/>
              </a:rPr>
              <a:t>Management of trusted, quality resources.</a:t>
            </a:r>
          </a:p>
        </p:txBody>
      </p:sp>
      <p:sp>
        <p:nvSpPr>
          <p:cNvPr id="9" name="Content Placeholder 8">
            <a:extLst>
              <a:ext uri="{FF2B5EF4-FFF2-40B4-BE49-F238E27FC236}">
                <a16:creationId xmlns:a16="http://schemas.microsoft.com/office/drawing/2014/main" id="{F63C057D-6D7F-48F6-9E04-4A76F7E820E6}"/>
              </a:ext>
            </a:extLst>
          </p:cNvPr>
          <p:cNvSpPr>
            <a:spLocks noGrp="1"/>
          </p:cNvSpPr>
          <p:nvPr>
            <p:ph idx="1"/>
          </p:nvPr>
        </p:nvSpPr>
        <p:spPr/>
        <p:txBody>
          <a:bodyPr lIns="36000" tIns="36000" rIns="36000" bIns="36000" anchor="t"/>
          <a:lstStyle/>
          <a:p>
            <a:r>
              <a:rPr lang="en-GB" sz="1800"/>
              <a:t>Appropriate content for students, academics and researchers is selected, licensed, delivered (via external websites and/or the Virtual Learning Environment) and managed by experts within Library Services, in liaison with Faculty</a:t>
            </a:r>
            <a:r>
              <a:rPr lang="en-GB" sz="1800">
                <a:cs typeface="Arial"/>
              </a:rPr>
              <a:t>.</a:t>
            </a:r>
            <a:endParaRPr lang="en-GB" sz="1800"/>
          </a:p>
        </p:txBody>
      </p:sp>
      <p:sp>
        <p:nvSpPr>
          <p:cNvPr id="11" name="Rectangle 10">
            <a:extLst>
              <a:ext uri="{FF2B5EF4-FFF2-40B4-BE49-F238E27FC236}">
                <a16:creationId xmlns:a16="http://schemas.microsoft.com/office/drawing/2014/main" id="{20533BEB-1A8C-46D0-8F3B-18E2CB00F03A}"/>
              </a:ext>
            </a:extLst>
          </p:cNvPr>
          <p:cNvSpPr/>
          <p:nvPr/>
        </p:nvSpPr>
        <p:spPr>
          <a:xfrm>
            <a:off x="1957801" y="2602784"/>
            <a:ext cx="1404488" cy="568171"/>
          </a:xfrm>
          <a:prstGeom prst="rect">
            <a:avLst/>
          </a:prstGeom>
          <a:solidFill>
            <a:srgbClr val="ED2891"/>
          </a:solidFill>
          <a:ln>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Books</a:t>
            </a:r>
          </a:p>
        </p:txBody>
      </p:sp>
      <p:sp>
        <p:nvSpPr>
          <p:cNvPr id="12" name="Rectangle 11">
            <a:extLst>
              <a:ext uri="{FF2B5EF4-FFF2-40B4-BE49-F238E27FC236}">
                <a16:creationId xmlns:a16="http://schemas.microsoft.com/office/drawing/2014/main" id="{7A031212-C6D5-4F88-96FC-22AAAD64C98F}"/>
              </a:ext>
            </a:extLst>
          </p:cNvPr>
          <p:cNvSpPr/>
          <p:nvPr/>
        </p:nvSpPr>
        <p:spPr>
          <a:xfrm>
            <a:off x="3672916" y="2602783"/>
            <a:ext cx="1404488" cy="568171"/>
          </a:xfrm>
          <a:prstGeom prst="rect">
            <a:avLst/>
          </a:prstGeom>
          <a:solidFill>
            <a:srgbClr val="ED2891"/>
          </a:solidFill>
          <a:ln>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Journals</a:t>
            </a:r>
          </a:p>
        </p:txBody>
      </p:sp>
      <p:sp>
        <p:nvSpPr>
          <p:cNvPr id="13" name="Rectangle 12">
            <a:extLst>
              <a:ext uri="{FF2B5EF4-FFF2-40B4-BE49-F238E27FC236}">
                <a16:creationId xmlns:a16="http://schemas.microsoft.com/office/drawing/2014/main" id="{0FC26FE6-37EE-486B-84FB-6059209E5FD6}"/>
              </a:ext>
            </a:extLst>
          </p:cNvPr>
          <p:cNvSpPr/>
          <p:nvPr/>
        </p:nvSpPr>
        <p:spPr>
          <a:xfrm>
            <a:off x="5387303" y="2602783"/>
            <a:ext cx="1404488" cy="568171"/>
          </a:xfrm>
          <a:prstGeom prst="rect">
            <a:avLst/>
          </a:prstGeom>
          <a:solidFill>
            <a:srgbClr val="ED2891"/>
          </a:solidFill>
          <a:ln>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Articles</a:t>
            </a:r>
          </a:p>
        </p:txBody>
      </p:sp>
      <p:sp>
        <p:nvSpPr>
          <p:cNvPr id="14" name="Rectangle 13">
            <a:extLst>
              <a:ext uri="{FF2B5EF4-FFF2-40B4-BE49-F238E27FC236}">
                <a16:creationId xmlns:a16="http://schemas.microsoft.com/office/drawing/2014/main" id="{032D6F77-D841-4E42-A4B4-3F6BCD93BD94}"/>
              </a:ext>
            </a:extLst>
          </p:cNvPr>
          <p:cNvSpPr/>
          <p:nvPr/>
        </p:nvSpPr>
        <p:spPr>
          <a:xfrm>
            <a:off x="7104633" y="2602782"/>
            <a:ext cx="1404488" cy="568171"/>
          </a:xfrm>
          <a:prstGeom prst="rect">
            <a:avLst/>
          </a:prstGeom>
          <a:solidFill>
            <a:srgbClr val="ED2891"/>
          </a:solidFill>
          <a:ln>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Databases</a:t>
            </a:r>
          </a:p>
        </p:txBody>
      </p:sp>
      <p:sp>
        <p:nvSpPr>
          <p:cNvPr id="15" name="Rectangle 14">
            <a:extLst>
              <a:ext uri="{FF2B5EF4-FFF2-40B4-BE49-F238E27FC236}">
                <a16:creationId xmlns:a16="http://schemas.microsoft.com/office/drawing/2014/main" id="{A2C01E33-8AA0-4DB8-88B1-7A86B1742AF5}"/>
              </a:ext>
            </a:extLst>
          </p:cNvPr>
          <p:cNvSpPr/>
          <p:nvPr/>
        </p:nvSpPr>
        <p:spPr>
          <a:xfrm>
            <a:off x="8762806" y="2602783"/>
            <a:ext cx="1404488" cy="568171"/>
          </a:xfrm>
          <a:prstGeom prst="rect">
            <a:avLst/>
          </a:prstGeom>
          <a:solidFill>
            <a:srgbClr val="ED2891"/>
          </a:solidFill>
          <a:ln>
            <a:solidFill>
              <a:srgbClr val="ED2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err="1"/>
              <a:t>AudioVisual</a:t>
            </a:r>
            <a:endParaRPr lang="en-GB" sz="1800"/>
          </a:p>
        </p:txBody>
      </p:sp>
      <p:graphicFrame>
        <p:nvGraphicFramePr>
          <p:cNvPr id="7" name="Chart 1">
            <a:extLst>
              <a:ext uri="{FF2B5EF4-FFF2-40B4-BE49-F238E27FC236}">
                <a16:creationId xmlns:a16="http://schemas.microsoft.com/office/drawing/2014/main" id="{A8D471BC-FBD8-44AE-9AD5-BD2840591E1E}"/>
              </a:ext>
            </a:extLst>
          </p:cNvPr>
          <p:cNvGraphicFramePr/>
          <p:nvPr>
            <p:extLst>
              <p:ext uri="{D42A27DB-BD31-4B8C-83A1-F6EECF244321}">
                <p14:modId xmlns:p14="http://schemas.microsoft.com/office/powerpoint/2010/main" val="878841519"/>
              </p:ext>
            </p:extLst>
          </p:nvPr>
        </p:nvGraphicFramePr>
        <p:xfrm>
          <a:off x="1912801" y="3499861"/>
          <a:ext cx="3934843" cy="2644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3">
            <a:extLst>
              <a:ext uri="{FF2B5EF4-FFF2-40B4-BE49-F238E27FC236}">
                <a16:creationId xmlns:a16="http://schemas.microsoft.com/office/drawing/2014/main" id="{4F1B69BF-7CAD-4832-A148-AF387A3A169A}"/>
              </a:ext>
            </a:extLst>
          </p:cNvPr>
          <p:cNvGraphicFramePr/>
          <p:nvPr>
            <p:extLst>
              <p:ext uri="{D42A27DB-BD31-4B8C-83A1-F6EECF244321}">
                <p14:modId xmlns:p14="http://schemas.microsoft.com/office/powerpoint/2010/main" val="941759933"/>
              </p:ext>
            </p:extLst>
          </p:nvPr>
        </p:nvGraphicFramePr>
        <p:xfrm>
          <a:off x="6058353" y="3499861"/>
          <a:ext cx="4210769" cy="264415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9B1BCAD-54AA-4448-AA2A-4EF5511DF4CE}"/>
              </a:ext>
            </a:extLst>
          </p:cNvPr>
          <p:cNvSpPr txBox="1"/>
          <p:nvPr/>
        </p:nvSpPr>
        <p:spPr>
          <a:xfrm>
            <a:off x="7269405" y="3898588"/>
            <a:ext cx="20675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Number of items by type</a:t>
            </a:r>
          </a:p>
        </p:txBody>
      </p:sp>
      <p:sp>
        <p:nvSpPr>
          <p:cNvPr id="16" name="Rectangle 15">
            <a:extLst>
              <a:ext uri="{FF2B5EF4-FFF2-40B4-BE49-F238E27FC236}">
                <a16:creationId xmlns:a16="http://schemas.microsoft.com/office/drawing/2014/main" id="{85C12338-821F-43A5-91C1-54C4F7AA5408}"/>
              </a:ext>
            </a:extLst>
          </p:cNvPr>
          <p:cNvSpPr/>
          <p:nvPr/>
        </p:nvSpPr>
        <p:spPr>
          <a:xfrm>
            <a:off x="539589" y="438596"/>
            <a:ext cx="5556411" cy="32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B725042F-D4D8-4C52-8FC8-D198DC6FD0E2}"/>
              </a:ext>
            </a:extLst>
          </p:cNvPr>
          <p:cNvSpPr/>
          <p:nvPr/>
        </p:nvSpPr>
        <p:spPr>
          <a:xfrm>
            <a:off x="489936" y="408391"/>
            <a:ext cx="5599611" cy="400110"/>
          </a:xfrm>
          <a:prstGeom prst="rect">
            <a:avLst/>
          </a:prstGeom>
          <a:noFill/>
        </p:spPr>
        <p:txBody>
          <a:bodyPr wrap="square" lIns="91440" tIns="45720" rIns="91440" bIns="45720">
            <a:spAutoFit/>
          </a:bodyPr>
          <a:lstStyle/>
          <a:p>
            <a:pPr algn="ctr"/>
            <a:r>
              <a:rPr lang="en-US" sz="2000" b="1" cap="none" spc="0">
                <a:ln w="0"/>
                <a:solidFill>
                  <a:schemeClr val="bg1"/>
                </a:solidFill>
                <a:latin typeface="Montserrat" panose="00000500000000000000" pitchFamily="2" charset="0"/>
              </a:rPr>
              <a:t>LICENSED AND OPEN ACCESS CONTENT</a:t>
            </a:r>
          </a:p>
        </p:txBody>
      </p:sp>
    </p:spTree>
    <p:extLst>
      <p:ext uri="{BB962C8B-B14F-4D97-AF65-F5344CB8AC3E}">
        <p14:creationId xmlns:p14="http://schemas.microsoft.com/office/powerpoint/2010/main" val="1934039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Section">
  <a:themeElements>
    <a:clrScheme name="2019 Brand">
      <a:dk1>
        <a:sysClr val="windowText" lastClr="000000"/>
      </a:dk1>
      <a:lt1>
        <a:sysClr val="window" lastClr="FFFFFF"/>
      </a:lt1>
      <a:dk2>
        <a:srgbClr val="44546A"/>
      </a:dk2>
      <a:lt2>
        <a:srgbClr val="E7E6E6"/>
      </a:lt2>
      <a:accent1>
        <a:srgbClr val="1E4B9B"/>
      </a:accent1>
      <a:accent2>
        <a:srgbClr val="00B7B2"/>
      </a:accent2>
      <a:accent3>
        <a:srgbClr val="F26522"/>
      </a:accent3>
      <a:accent4>
        <a:srgbClr val="ED2891"/>
      </a:accent4>
      <a:accent5>
        <a:srgbClr val="A7A9AC"/>
      </a:accent5>
      <a:accent6>
        <a:srgbClr val="FFD400"/>
      </a:accent6>
      <a:hlink>
        <a:srgbClr val="716FB3"/>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1_OU Section">
  <a:themeElements>
    <a:clrScheme name="2019 Brand">
      <a:dk1>
        <a:sysClr val="windowText" lastClr="000000"/>
      </a:dk1>
      <a:lt1>
        <a:sysClr val="window" lastClr="FFFFFF"/>
      </a:lt1>
      <a:dk2>
        <a:srgbClr val="44546A"/>
      </a:dk2>
      <a:lt2>
        <a:srgbClr val="E7E6E6"/>
      </a:lt2>
      <a:accent1>
        <a:srgbClr val="1E4B9B"/>
      </a:accent1>
      <a:accent2>
        <a:srgbClr val="00B7B2"/>
      </a:accent2>
      <a:accent3>
        <a:srgbClr val="F26522"/>
      </a:accent3>
      <a:accent4>
        <a:srgbClr val="ED2891"/>
      </a:accent4>
      <a:accent5>
        <a:srgbClr val="A7A9AC"/>
      </a:accent5>
      <a:accent6>
        <a:srgbClr val="FFD400"/>
      </a:accent6>
      <a:hlink>
        <a:srgbClr val="716FB3"/>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852</Words>
  <Application>Microsoft Office PowerPoint</Application>
  <PresentationFormat>Widescreen</PresentationFormat>
  <Paragraphs>178</Paragraphs>
  <Slides>17</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Calibri Light</vt:lpstr>
      <vt:lpstr>Montserrat</vt:lpstr>
      <vt:lpstr>Times New Roman</vt:lpstr>
      <vt:lpstr>Office Theme</vt:lpstr>
      <vt:lpstr>OU Section</vt:lpstr>
      <vt:lpstr>1_OU Section</vt:lpstr>
      <vt:lpstr>PowerPoint Presentation</vt:lpstr>
      <vt:lpstr>PowerPoint Presentation</vt:lpstr>
      <vt:lpstr>‘Supporting student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and Teaching Reimagined’  A blueprint for a new service model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Nick.Barratt</dc:creator>
  <cp:lastModifiedBy>Nick.Barratt</cp:lastModifiedBy>
  <cp:revision>563</cp:revision>
  <dcterms:created xsi:type="dcterms:W3CDTF">2020-04-27T18:56:22Z</dcterms:created>
  <dcterms:modified xsi:type="dcterms:W3CDTF">2020-11-27T10:25:29Z</dcterms:modified>
</cp:coreProperties>
</file>